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63" r:id="rId5"/>
    <p:sldId id="264" r:id="rId6"/>
    <p:sldId id="265" r:id="rId7"/>
    <p:sldId id="272" r:id="rId8"/>
    <p:sldId id="273" r:id="rId9"/>
    <p:sldId id="267" r:id="rId10"/>
    <p:sldId id="258" r:id="rId11"/>
    <p:sldId id="266" r:id="rId12"/>
    <p:sldId id="271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848"/>
    <a:srgbClr val="E8F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A27EE-0A44-425C-986D-8EBAB77A0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28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lumMod val="75000"/>
                <a:lumOff val="25000"/>
              </a:srgbClr>
            </a:gs>
            <a:gs pos="61000">
              <a:srgbClr val="F8B049">
                <a:lumMod val="73000"/>
                <a:lumOff val="27000"/>
              </a:srgbClr>
            </a:gs>
            <a:gs pos="35000">
              <a:srgbClr val="E8F949">
                <a:lumMod val="82000"/>
                <a:lumOff val="18000"/>
              </a:srgbClr>
            </a:gs>
            <a:gs pos="81000">
              <a:srgbClr val="FEE7F2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ommanster.eu/commanster/Plants/Mosses/Mosses/Polytrichum.commun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332" y="3987315"/>
            <a:ext cx="4387418" cy="29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naturephoto.ru/Images/T-14-06-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kladovayalesa.ru/wp-content/uploads/2013/03/%D1%85%D0%B2%D0%BE%D1%89-%D0%BF%D0%BE%D0%BB%D0%B5%D0%B2%D0%BE%D0%B9-e13641366445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364" y="1956968"/>
            <a:ext cx="3875841" cy="494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pro-natura.ro/wp-content/uploads/2014/05/Coada-calului-Equisetum-arven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6"/>
            <a:ext cx="3419862" cy="513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id-str.ru/images/gidstr/2015/05/img_6115-500x3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9030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berendeyka.info/wp-content/uploads/content_img/a6af05fdcc10_8035/paporotni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451"/>
            <a:ext cx="6446490" cy="428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402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377290" y="2309148"/>
            <a:ext cx="1800860" cy="6642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effectLst/>
                <a:latin typeface="Times New Roman"/>
                <a:ea typeface="Calibri"/>
                <a:cs typeface="Times New Roman"/>
              </a:rPr>
              <a:t>Спорофит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2196396" y="1412776"/>
            <a:ext cx="1485900" cy="6642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effectLst/>
                <a:latin typeface="Times New Roman"/>
                <a:ea typeface="Calibri"/>
                <a:cs typeface="Times New Roman"/>
              </a:rPr>
              <a:t>Сорус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4048511" y="648623"/>
            <a:ext cx="1895475" cy="6642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effectLst/>
                <a:latin typeface="Times New Roman"/>
                <a:ea typeface="Calibri"/>
                <a:cs typeface="Times New Roman"/>
              </a:rPr>
              <a:t>Спорангий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6179006" y="1434654"/>
            <a:ext cx="1800860" cy="6642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>
                <a:effectLst/>
                <a:latin typeface="Times New Roman"/>
                <a:ea typeface="Calibri"/>
                <a:cs typeface="Times New Roman"/>
              </a:rPr>
              <a:t>Споры 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5231268" y="2466340"/>
            <a:ext cx="1895475" cy="6642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effectLst/>
                <a:latin typeface="Times New Roman"/>
                <a:ea typeface="Calibri"/>
                <a:cs typeface="Times New Roman"/>
              </a:rPr>
              <a:t>Гаметофит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6305366" y="3356992"/>
            <a:ext cx="2771775" cy="11004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>
                <a:effectLst/>
                <a:latin typeface="Times New Roman"/>
                <a:ea typeface="Calibri"/>
                <a:cs typeface="Times New Roman"/>
              </a:rPr>
              <a:t>Антеридии со сперматозоидами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Надпись 2"/>
          <p:cNvSpPr txBox="1">
            <a:spLocks noChangeArrowheads="1"/>
          </p:cNvSpPr>
          <p:nvPr/>
        </p:nvSpPr>
        <p:spPr bwMode="auto">
          <a:xfrm>
            <a:off x="3646814" y="3356992"/>
            <a:ext cx="2352040" cy="11004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>
                <a:effectLst/>
                <a:latin typeface="Times New Roman"/>
                <a:ea typeface="Calibri"/>
                <a:cs typeface="Times New Roman"/>
              </a:rPr>
              <a:t>Архегонии с яйцеклеткой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5092628" y="4486245"/>
            <a:ext cx="2008953" cy="4462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/>
                <a:ea typeface="Calibri"/>
                <a:cs typeface="Times New Roman"/>
              </a:rPr>
              <a:t>Оплодотворение</a:t>
            </a:r>
            <a:endParaRPr lang="ru-RU" sz="1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Надпись 2"/>
          <p:cNvSpPr txBox="1">
            <a:spLocks noChangeArrowheads="1"/>
          </p:cNvSpPr>
          <p:nvPr/>
        </p:nvSpPr>
        <p:spPr bwMode="auto">
          <a:xfrm>
            <a:off x="3273353" y="5445224"/>
            <a:ext cx="1819275" cy="6642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>
                <a:effectLst/>
                <a:latin typeface="Times New Roman"/>
                <a:ea typeface="Calibri"/>
                <a:cs typeface="Times New Roman"/>
              </a:rPr>
              <a:t>Зародыш 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Надпись 2"/>
          <p:cNvSpPr txBox="1">
            <a:spLocks noChangeArrowheads="1"/>
          </p:cNvSpPr>
          <p:nvPr/>
        </p:nvSpPr>
        <p:spPr bwMode="auto">
          <a:xfrm>
            <a:off x="179512" y="4259818"/>
            <a:ext cx="3000375" cy="6642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>
                <a:effectLst/>
                <a:latin typeface="Times New Roman"/>
                <a:ea typeface="Calibri"/>
                <a:cs typeface="Times New Roman"/>
              </a:rPr>
              <a:t>Молодое растение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5" name="Прямая со стрелкой 14"/>
          <p:cNvCxnSpPr>
            <a:stCxn id="4" idx="0"/>
          </p:cNvCxnSpPr>
          <p:nvPr/>
        </p:nvCxnSpPr>
        <p:spPr>
          <a:xfrm flipV="1">
            <a:off x="1277720" y="1844824"/>
            <a:ext cx="900430" cy="464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179887" y="980728"/>
            <a:ext cx="8686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3"/>
          </p:cNvCxnSpPr>
          <p:nvPr/>
        </p:nvCxnSpPr>
        <p:spPr>
          <a:xfrm>
            <a:off x="5943986" y="980728"/>
            <a:ext cx="716246" cy="453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6516216" y="2098864"/>
            <a:ext cx="72008" cy="3674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5321803" y="4259819"/>
            <a:ext cx="1967126" cy="197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2" idx="0"/>
          </p:cNvCxnSpPr>
          <p:nvPr/>
        </p:nvCxnSpPr>
        <p:spPr>
          <a:xfrm flipH="1">
            <a:off x="4182991" y="4932521"/>
            <a:ext cx="1138813" cy="512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2196396" y="5013176"/>
            <a:ext cx="1076957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043608" y="2973358"/>
            <a:ext cx="0" cy="1286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825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228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dirty="0" smtClean="0"/>
              <a:t>Какие утверждения верны?</a:t>
            </a:r>
            <a:br>
              <a:rPr lang="ru-RU" sz="4000" b="1" i="1" dirty="0" smtClean="0"/>
            </a:br>
            <a:endParaRPr lang="ru-RU" sz="4000" b="1" i="1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374063" cy="4608289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i="1" dirty="0" smtClean="0"/>
              <a:t>Стебель (корневище) находится в земле.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i="1" dirty="0" smtClean="0"/>
              <a:t>Молодые листья папоротника свернуты улиткообразно.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i="1" dirty="0" smtClean="0"/>
              <a:t>Тело папоротника состоит только из стебля и корней.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i="1" dirty="0" smtClean="0"/>
              <a:t>В жизненном цикле папоротника преобладает фаза гаметофита.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i="1" dirty="0" smtClean="0"/>
              <a:t>Важное условие полового размножения папоротников - наличие воды.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i="1" dirty="0" smtClean="0"/>
              <a:t>Спорофит </a:t>
            </a:r>
            <a:r>
              <a:rPr lang="ru-RU" sz="2400" b="1" i="1" dirty="0" smtClean="0"/>
              <a:t>имеет сорусы.</a:t>
            </a:r>
            <a:endParaRPr lang="ru-RU" sz="2400" b="1" i="1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i="1" dirty="0" smtClean="0"/>
              <a:t>Заросток – </a:t>
            </a:r>
            <a:r>
              <a:rPr lang="ru-RU" sz="2400" b="1" i="1" dirty="0" smtClean="0"/>
              <a:t>листостебельное растение.</a:t>
            </a:r>
            <a:endParaRPr lang="ru-RU" sz="2400" b="1" i="1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i="1" dirty="0" smtClean="0"/>
              <a:t>В жизненном цикле папоротников доминирует спорофит.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9992" y="569812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Ответ: 1,2,5,6,8</a:t>
            </a:r>
            <a:endParaRPr lang="ru-RU" sz="3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9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332656"/>
            <a:ext cx="8229600" cy="65293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b="1" dirty="0" smtClean="0">
                <a:latin typeface="Monotype Corsiva" pitchFamily="66" charset="0"/>
              </a:rPr>
              <a:t>Подчеркните правильные ответы, предложенные в скобках</a:t>
            </a:r>
            <a:r>
              <a:rPr lang="ru-RU" sz="4000" b="1" dirty="0" smtClean="0">
                <a:latin typeface="Monotype Corsiva" pitchFamily="66" charset="0"/>
              </a:rPr>
              <a:t> </a:t>
            </a:r>
            <a:endParaRPr lang="ru-RU" sz="4000" b="1" dirty="0" smtClean="0">
              <a:latin typeface="Monotype Corsiva" pitchFamily="66" charset="0"/>
            </a:endParaRP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20090" y="1196752"/>
            <a:ext cx="9036496" cy="499715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Что развивается из спор папоротника?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гаметофит)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Что развивается из зиготы папоротника?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(бесполое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 спорангиями)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Чем представлен гаметофит папоротника?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(заростком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Чем представлен спорофит папоротников?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(травянистым растением с корневищем, стеблем 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листьями)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Какое поколение преобладает в жизненном папоротников?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(бесполое – спорофит)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Что служит ограничивающим фактором в цикле развития папоротников?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(вода)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Заросток прикрепляется к почве с помощью чего?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(ризоидов)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8. Что представляет собой заросток папоротника?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(зеленой пластинки сердцевидной формы)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24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1772816"/>
            <a:ext cx="532859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>Домашнее задание.</a:t>
            </a:r>
          </a:p>
          <a:p>
            <a:pPr algn="ctr"/>
            <a:endParaRPr lang="ru-RU" sz="3600" dirty="0" smtClean="0">
              <a:latin typeface="Monotype Corsiva" pitchFamily="66" charset="0"/>
            </a:endParaRPr>
          </a:p>
          <a:p>
            <a:pPr algn="ctr"/>
            <a:r>
              <a:rPr lang="en-US" sz="3600" dirty="0" smtClean="0">
                <a:latin typeface="Monotype Corsiva" pitchFamily="66" charset="0"/>
                <a:cs typeface="Arial" pitchFamily="34" charset="0"/>
              </a:rPr>
              <a:t>§</a:t>
            </a:r>
            <a:r>
              <a:rPr lang="ru-RU" sz="3600" dirty="0" smtClean="0">
                <a:latin typeface="Monotype Corsiva" pitchFamily="66" charset="0"/>
                <a:cs typeface="Arial" pitchFamily="34" charset="0"/>
              </a:rPr>
              <a:t> 42, вопрос 5</a:t>
            </a:r>
            <a:endParaRPr lang="ru-RU" sz="3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980728"/>
            <a:ext cx="7093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1848"/>
                </a:solidFill>
                <a:latin typeface="Monotype Corsiva" pitchFamily="66" charset="0"/>
              </a:rPr>
              <a:t>Строение и размножение папоротников</a:t>
            </a:r>
            <a:endParaRPr lang="ru-RU" sz="4800" b="1" dirty="0">
              <a:solidFill>
                <a:srgbClr val="001848"/>
              </a:solidFill>
              <a:latin typeface="Monotype Corsiva" pitchFamily="66" charset="0"/>
            </a:endParaRPr>
          </a:p>
        </p:txBody>
      </p:sp>
      <p:pic>
        <p:nvPicPr>
          <p:cNvPr id="15362" name="Picture 2" descr="http://dic.academic.ru/pictures/enc_colier/ph039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01008"/>
            <a:ext cx="4378117" cy="3343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aquafon.ru/pub/Plants/Salvinia_nat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137" y="3501008"/>
            <a:ext cx="4744864" cy="3356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293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bigslide.ru/images/17/16665/960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9" b="6551"/>
          <a:stretch/>
        </p:blipFill>
        <p:spPr bwMode="auto">
          <a:xfrm>
            <a:off x="395536" y="307524"/>
            <a:ext cx="8352928" cy="646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727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/>
              <a:t>Молодые листья папоротника</a:t>
            </a:r>
          </a:p>
        </p:txBody>
      </p:sp>
      <p:pic>
        <p:nvPicPr>
          <p:cNvPr id="17411" name="Picture 4" descr="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000125"/>
            <a:ext cx="7961312" cy="5756275"/>
          </a:xfr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1373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i="1" smtClean="0"/>
              <a:t>Спорангии на листьях различных папоротников</a:t>
            </a:r>
          </a:p>
        </p:txBody>
      </p:sp>
      <p:pic>
        <p:nvPicPr>
          <p:cNvPr id="18435" name="Picture 4" descr="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12875"/>
            <a:ext cx="8569325" cy="5246688"/>
          </a:xfr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3893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285875"/>
            <a:ext cx="450056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i="1" dirty="0" smtClean="0"/>
              <a:t>Правда ли, что в ночь на Ивана Купалу, можно найти с помощью цветка папоротника клад?</a:t>
            </a:r>
          </a:p>
        </p:txBody>
      </p:sp>
      <p:pic>
        <p:nvPicPr>
          <p:cNvPr id="19459" name="Picture 7" descr="кочедыжник женский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42875"/>
            <a:ext cx="4572000" cy="6243065"/>
          </a:xfr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1567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blgy.ru/images/biology6/pic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2547"/>
            <a:ext cx="8640960" cy="509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Размножение щитовника мужского</a:t>
            </a:r>
            <a:endParaRPr lang="ru-RU" sz="36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29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73134" y="404664"/>
            <a:ext cx="450056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i="1" dirty="0" smtClean="0"/>
              <a:t>Правда ли, что в ночь на Ивана Купалу, можно найти с помощью цветка папоротника клад?</a:t>
            </a:r>
          </a:p>
        </p:txBody>
      </p:sp>
      <p:pic>
        <p:nvPicPr>
          <p:cNvPr id="19459" name="Picture 7" descr="кочедыжник женский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42875"/>
            <a:ext cx="4572000" cy="6243065"/>
          </a:xfr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220072" y="4941168"/>
            <a:ext cx="3780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Нет. Папоротники размножаются спорами.</a:t>
            </a:r>
            <a:endParaRPr lang="ru-RU" sz="28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758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/>
              <a:t>Эволюционные преимущества папоротников:</a:t>
            </a:r>
            <a:br>
              <a:rPr lang="ru-RU" sz="4000" b="1" i="1" dirty="0" smtClean="0"/>
            </a:br>
            <a:endParaRPr lang="ru-RU" sz="4000" b="1" i="1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988840"/>
            <a:ext cx="9058151" cy="3456384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</a:pPr>
            <a:r>
              <a:rPr lang="ru-RU" sz="2800" b="1" i="1" dirty="0" smtClean="0"/>
              <a:t>имеют сложные листья, выполняющие функции фотосинтеза и спорообразования;</a:t>
            </a:r>
          </a:p>
          <a:p>
            <a:pPr marL="609600" indent="-609600">
              <a:lnSpc>
                <a:spcPct val="90000"/>
              </a:lnSpc>
            </a:pPr>
            <a:endParaRPr lang="ru-RU" sz="2800" b="1" i="1" dirty="0" smtClean="0"/>
          </a:p>
          <a:p>
            <a:pPr marL="609600" indent="-609600">
              <a:lnSpc>
                <a:spcPct val="90000"/>
              </a:lnSpc>
            </a:pPr>
            <a:r>
              <a:rPr lang="ru-RU" sz="2800" b="1" i="1" dirty="0" smtClean="0"/>
              <a:t>наличие </a:t>
            </a:r>
            <a:r>
              <a:rPr lang="ru-RU" sz="2800" b="1" i="1" dirty="0" smtClean="0"/>
              <a:t>придаточных корней</a:t>
            </a:r>
            <a:r>
              <a:rPr lang="ru-RU" sz="2800" b="1" i="1" dirty="0" smtClean="0"/>
              <a:t>;</a:t>
            </a:r>
          </a:p>
          <a:p>
            <a:pPr marL="609600" indent="-609600">
              <a:lnSpc>
                <a:spcPct val="90000"/>
              </a:lnSpc>
            </a:pPr>
            <a:endParaRPr lang="ru-RU" sz="2800" b="1" i="1" dirty="0" smtClean="0"/>
          </a:p>
          <a:p>
            <a:pPr marL="609600" indent="-609600">
              <a:lnSpc>
                <a:spcPct val="90000"/>
              </a:lnSpc>
            </a:pPr>
            <a:r>
              <a:rPr lang="ru-RU" sz="2800" b="1" i="1" dirty="0" smtClean="0"/>
              <a:t>хорошо развиты ткани – проводящая и основная.</a:t>
            </a:r>
          </a:p>
        </p:txBody>
      </p:sp>
    </p:spTree>
    <p:extLst>
      <p:ext uri="{BB962C8B-B14F-4D97-AF65-F5344CB8AC3E}">
        <p14:creationId xmlns:p14="http://schemas.microsoft.com/office/powerpoint/2010/main" val="2461436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282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Молодые листья папоротника</vt:lpstr>
      <vt:lpstr>Спорангии на листьях различных папоротников</vt:lpstr>
      <vt:lpstr>Презентация PowerPoint</vt:lpstr>
      <vt:lpstr>Размножение щитовника мужского</vt:lpstr>
      <vt:lpstr>Презентация PowerPoint</vt:lpstr>
      <vt:lpstr>Эволюционные преимущества папоротников: </vt:lpstr>
      <vt:lpstr>Презентация PowerPoint</vt:lpstr>
      <vt:lpstr>Какие утверждения верны? </vt:lpstr>
      <vt:lpstr>Подчеркните правильные ответы, предложенные в скобках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ОЛЬЧИК</dc:creator>
  <cp:lastModifiedBy>ОЛЬЧИК</cp:lastModifiedBy>
  <cp:revision>9</cp:revision>
  <dcterms:created xsi:type="dcterms:W3CDTF">2016-03-10T17:22:09Z</dcterms:created>
  <dcterms:modified xsi:type="dcterms:W3CDTF">2016-03-10T19:07:42Z</dcterms:modified>
</cp:coreProperties>
</file>