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8" r:id="rId2"/>
    <p:sldId id="256" r:id="rId3"/>
    <p:sldId id="264" r:id="rId4"/>
    <p:sldId id="257" r:id="rId5"/>
    <p:sldId id="258" r:id="rId6"/>
    <p:sldId id="267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5E2E5-AFDD-42C4-9656-D6C49072F61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F0B6C-4DF0-457A-BDBB-2C400DE64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99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F0B6C-4DF0-457A-BDBB-2C400DE6416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F69C47-6645-4353-A382-51B4BA48BF7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602483D-3C5F-4E5F-86F8-8A46C3704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соколова</a:t>
            </a:r>
            <a:r>
              <a:rPr lang="ru-RU" dirty="0" smtClean="0"/>
              <a:t> н. в.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 rot="666066">
            <a:off x="2414082" y="529662"/>
            <a:ext cx="4315839" cy="3065110"/>
          </a:xfrm>
          <a:prstGeom prst="triangle">
            <a:avLst/>
          </a:prstGeom>
          <a:solidFill>
            <a:schemeClr val="accent4">
              <a:lumMod val="60000"/>
              <a:lumOff val="40000"/>
              <a:alpha val="28000"/>
            </a:schemeClr>
          </a:solidFill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357430"/>
            <a:ext cx="8715404" cy="1975104"/>
          </a:xfrm>
        </p:spPr>
        <p:txBody>
          <a:bodyPr/>
          <a:lstStyle/>
          <a:p>
            <a:pPr algn="ctr"/>
            <a:r>
              <a:rPr lang="ru-RU" sz="4800" dirty="0" smtClean="0"/>
              <a:t>Второй признак равенства треугольников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7 класс</a:t>
            </a:r>
            <a:endParaRPr lang="ru-RU" sz="54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928694"/>
          </a:xfrm>
        </p:spPr>
        <p:txBody>
          <a:bodyPr/>
          <a:lstStyle/>
          <a:p>
            <a:r>
              <a:rPr lang="ru-RU" sz="3200" i="1" dirty="0" smtClean="0">
                <a:solidFill>
                  <a:srgbClr val="FFFF00"/>
                </a:solidFill>
              </a:rPr>
              <a:t>Повторение: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64360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Равенство  треугольников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FF00"/>
                </a:solidFill>
              </a:rPr>
              <a:t>Два треугольника называются равными, если совмещаются наложением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/>
              <a:t>Первый признак равенства (по двум сторонам и углу  между ними)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FF00"/>
                </a:solidFill>
              </a:rPr>
              <a:t>Если две стороны  и угол между ними одного треугольника соответственно равны сторонам и углу между ними другого треугольника, то такие треугольники равны</a:t>
            </a:r>
            <a:endParaRPr lang="ru-RU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7217" y="1285860"/>
            <a:ext cx="7729566" cy="4357718"/>
          </a:xfrm>
        </p:spPr>
        <p:txBody>
          <a:bodyPr/>
          <a:lstStyle/>
          <a:p>
            <a:r>
              <a:rPr lang="ru-RU" sz="3600" i="1" dirty="0" smtClean="0">
                <a:solidFill>
                  <a:srgbClr val="FFFF00"/>
                </a:solidFill>
              </a:rPr>
              <a:t>Теорема: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>
                <a:solidFill>
                  <a:schemeClr val="tx1"/>
                </a:solidFill>
              </a:rPr>
              <a:t>Если сторона и два прилегающих к ней угла одного треугольника соответственно  равны стороне и двум прилежащим к ней углам другого треугольника, то такие треугольники равны.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Группа 56"/>
          <p:cNvGrpSpPr/>
          <p:nvPr/>
        </p:nvGrpSpPr>
        <p:grpSpPr>
          <a:xfrm rot="274385">
            <a:off x="1133089" y="1465732"/>
            <a:ext cx="2786082" cy="1655216"/>
            <a:chOff x="500034" y="142852"/>
            <a:chExt cx="2786082" cy="1655216"/>
          </a:xfrm>
        </p:grpSpPr>
        <p:sp>
          <p:nvSpPr>
            <p:cNvPr id="58" name="Равнобедренный треугольник 57"/>
            <p:cNvSpPr/>
            <p:nvPr/>
          </p:nvSpPr>
          <p:spPr>
            <a:xfrm>
              <a:off x="714348" y="357166"/>
              <a:ext cx="2143140" cy="1071570"/>
            </a:xfrm>
            <a:prstGeom prst="triangle">
              <a:avLst>
                <a:gd name="adj" fmla="val 72613"/>
              </a:avLst>
            </a:prstGeom>
            <a:solidFill>
              <a:srgbClr val="00B0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0034" y="1428736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А1</a:t>
              </a:r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857488" y="128586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В1</a:t>
              </a:r>
              <a:endParaRPr lang="ru-RU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285984" y="1428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С1</a:t>
              </a:r>
              <a:endParaRPr lang="ru-RU" dirty="0"/>
            </a:p>
          </p:txBody>
        </p:sp>
        <p:cxnSp>
          <p:nvCxnSpPr>
            <p:cNvPr id="62" name="Прямая соединительная линия 61"/>
            <p:cNvCxnSpPr/>
            <p:nvPr/>
          </p:nvCxnSpPr>
          <p:spPr>
            <a:xfrm rot="5400000" flipH="1" flipV="1">
              <a:off x="1750199" y="1393017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Дуга 62"/>
            <p:cNvSpPr/>
            <p:nvPr/>
          </p:nvSpPr>
          <p:spPr>
            <a:xfrm>
              <a:off x="928662" y="1214422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Дуга 63"/>
            <p:cNvSpPr/>
            <p:nvPr/>
          </p:nvSpPr>
          <p:spPr>
            <a:xfrm rot="14188908">
              <a:off x="2571394" y="1038662"/>
              <a:ext cx="358035" cy="494396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Дуга 64"/>
            <p:cNvSpPr/>
            <p:nvPr/>
          </p:nvSpPr>
          <p:spPr>
            <a:xfrm rot="14188908">
              <a:off x="2686433" y="1094694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86" y="512064"/>
            <a:ext cx="4643470" cy="2916936"/>
          </a:xfrm>
        </p:spPr>
        <p:txBody>
          <a:bodyPr/>
          <a:lstStyle/>
          <a:p>
            <a:r>
              <a:rPr lang="ru-RU" sz="2800" i="1" dirty="0" smtClean="0">
                <a:solidFill>
                  <a:srgbClr val="FFFF00"/>
                </a:solidFill>
              </a:rPr>
              <a:t>Дано:  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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ABC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, 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A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B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C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/>
            </a:r>
            <a:br>
              <a:rPr lang="ru-RU" sz="2800" dirty="0" smtClean="0">
                <a:solidFill>
                  <a:schemeClr val="tx1"/>
                </a:solidFill>
                <a:sym typeface="Wingdings 3"/>
              </a:rPr>
            </a:b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       АВ =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 A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B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/>
            </a:r>
            <a:br>
              <a:rPr lang="en-US" sz="2800" dirty="0" smtClean="0">
                <a:solidFill>
                  <a:schemeClr val="tx1"/>
                </a:solidFill>
                <a:sym typeface="Wingdings 3"/>
              </a:rPr>
            </a:b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          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A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=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A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 </a:t>
            </a:r>
            <a:br>
              <a:rPr lang="ru-RU" sz="2800" baseline="-25000" dirty="0" smtClean="0">
                <a:solidFill>
                  <a:schemeClr val="tx1"/>
                </a:solidFill>
                <a:sym typeface="Wingdings 3"/>
              </a:rPr>
            </a:b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                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B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=  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B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 </a:t>
            </a:r>
            <a:br>
              <a:rPr lang="ru-RU" sz="2800" dirty="0" smtClean="0">
                <a:solidFill>
                  <a:schemeClr val="tx1"/>
                </a:solidFill>
                <a:sym typeface="Wingdings 3"/>
              </a:rPr>
            </a:br>
            <a:r>
              <a:rPr lang="ru-RU" sz="2800" i="1" dirty="0" smtClean="0">
                <a:solidFill>
                  <a:srgbClr val="FFFF00"/>
                </a:solidFill>
                <a:sym typeface="Wingdings 3"/>
              </a:rPr>
              <a:t>Доказать: 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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ABC</a:t>
            </a:r>
            <a:r>
              <a:rPr lang="ru-RU" sz="2800" dirty="0" smtClean="0">
                <a:solidFill>
                  <a:schemeClr val="tx1"/>
                </a:solidFill>
                <a:sym typeface="Wingdings 3"/>
              </a:rPr>
              <a:t>=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A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B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C</a:t>
            </a:r>
            <a:r>
              <a:rPr lang="ru-RU" sz="2800" baseline="-25000" dirty="0" smtClean="0">
                <a:solidFill>
                  <a:schemeClr val="tx1"/>
                </a:solidFill>
                <a:sym typeface="Wingdings 3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sym typeface="Wingdings 3"/>
              </a:rPr>
              <a:t> </a:t>
            </a:r>
            <a:br>
              <a:rPr lang="en-US" sz="2800" dirty="0" smtClean="0">
                <a:solidFill>
                  <a:schemeClr val="tx1"/>
                </a:solidFill>
                <a:sym typeface="Wingdings 3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14300" cy="5238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00034" y="3429000"/>
            <a:ext cx="8643966" cy="291693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i="1" spc="-100" dirty="0" smtClean="0">
                <a:solidFill>
                  <a:srgbClr val="FFFF00"/>
                </a:solidFill>
                <a:latin typeface="+mj-lt"/>
                <a:ea typeface="+mj-ea"/>
                <a:cs typeface="+mj-cs"/>
                <a:sym typeface="Wingdings 3"/>
              </a:rPr>
              <a:t>Доказательство: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kumimoji="0" lang="ru-RU" sz="24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 3"/>
              </a:rPr>
              <a:t>Наложим </a:t>
            </a:r>
            <a:r>
              <a:rPr lang="ru-RU" sz="2400" dirty="0" smtClean="0">
                <a:solidFill>
                  <a:schemeClr val="tx1"/>
                </a:solidFill>
                <a:sym typeface="Wingdings 3"/>
              </a:rPr>
              <a:t></a:t>
            </a:r>
            <a:r>
              <a:rPr lang="en-US" sz="2400" dirty="0" smtClean="0">
                <a:solidFill>
                  <a:schemeClr val="tx1"/>
                </a:solidFill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 на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 так, чтобы вершина  А совместилась  с  вершиной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, сторона  АВ  с равной стороной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, а вершины С и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оказались по одну сторону от прямой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sym typeface="Wingdings 3"/>
              </a:rPr>
              <a:t>Т. к. угол А равен углу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 </a:t>
            </a:r>
            <a:r>
              <a:rPr lang="ru-RU" sz="2400" dirty="0" smtClean="0">
                <a:sym typeface="Wingdings 3"/>
              </a:rPr>
              <a:t>и угол В равен углу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, то лучи равных углов, и вершины 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dirty="0" smtClean="0">
                <a:sym typeface="Wingdings 3"/>
              </a:rPr>
              <a:t> и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совпадут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dirty="0" smtClean="0">
                <a:sym typeface="Wingdings 3"/>
              </a:rPr>
              <a:t>Значит, 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 наложится на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, т. е. 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=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endParaRPr lang="ru-RU" sz="2400" dirty="0" smtClean="0">
              <a:solidFill>
                <a:schemeClr val="tx1"/>
              </a:solidFill>
              <a:sym typeface="Wingdings 3"/>
            </a:endParaRPr>
          </a:p>
          <a:p>
            <a:pPr marL="514350" indent="-514350">
              <a:spcBef>
                <a:spcPct val="0"/>
              </a:spcBef>
            </a:pPr>
            <a:r>
              <a:rPr kumimoji="0" lang="ru-RU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 3"/>
              </a:rPr>
              <a:t/>
            </a:r>
            <a:br>
              <a:rPr kumimoji="0" lang="ru-RU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 3"/>
              </a:rPr>
            </a:br>
            <a:r>
              <a:rPr kumimoji="0" lang="en-US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 3"/>
              </a:rPr>
              <a:t/>
            </a:r>
            <a:br>
              <a:rPr kumimoji="0" lang="en-US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 3"/>
              </a:rPr>
            </a:br>
            <a:endParaRPr kumimoji="0" lang="ru-RU" sz="2800" b="0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/>
        </p:nvGraphicFramePr>
        <p:xfrm>
          <a:off x="5929322" y="1428736"/>
          <a:ext cx="393702" cy="363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164880" imgH="152280" progId="">
                  <p:embed/>
                </p:oleObj>
              </mc:Choice>
              <mc:Fallback>
                <p:oleObj name="Equation" r:id="rId5" imgW="164880" imgH="1522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1428736"/>
                        <a:ext cx="393702" cy="3634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786578" y="1428736"/>
          <a:ext cx="3937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164880" imgH="152280" progId="">
                  <p:embed/>
                </p:oleObj>
              </mc:Choice>
              <mc:Fallback>
                <p:oleObj name="Equation" r:id="rId7" imgW="164880" imgH="15228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1428736"/>
                        <a:ext cx="3937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000760" y="1857364"/>
          <a:ext cx="3937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9" imgW="164880" imgH="152280" progId="">
                  <p:embed/>
                </p:oleObj>
              </mc:Choice>
              <mc:Fallback>
                <p:oleObj name="Equation" r:id="rId9" imgW="164880" imgH="1522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1857364"/>
                        <a:ext cx="3937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6715140" y="1857364"/>
          <a:ext cx="3937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0" imgW="164880" imgH="152280" progId="">
                  <p:embed/>
                </p:oleObj>
              </mc:Choice>
              <mc:Fallback>
                <p:oleObj name="Equation" r:id="rId10" imgW="164880" imgH="15228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40" y="1857364"/>
                        <a:ext cx="3937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" name="Группа 55"/>
          <p:cNvGrpSpPr/>
          <p:nvPr/>
        </p:nvGrpSpPr>
        <p:grpSpPr>
          <a:xfrm rot="254836">
            <a:off x="343384" y="238459"/>
            <a:ext cx="2643206" cy="1655216"/>
            <a:chOff x="500034" y="142852"/>
            <a:chExt cx="2643206" cy="1655216"/>
          </a:xfrm>
        </p:grpSpPr>
        <p:sp>
          <p:nvSpPr>
            <p:cNvPr id="44" name="Равнобедренный треугольник 43"/>
            <p:cNvSpPr/>
            <p:nvPr/>
          </p:nvSpPr>
          <p:spPr>
            <a:xfrm>
              <a:off x="714347" y="357166"/>
              <a:ext cx="2143140" cy="1071570"/>
            </a:xfrm>
            <a:prstGeom prst="triangle">
              <a:avLst>
                <a:gd name="adj" fmla="val 72613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0034" y="142873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857488" y="12858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285984" y="14285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rot="5400000" flipH="1" flipV="1">
              <a:off x="1750199" y="1393017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Дуга 51"/>
            <p:cNvSpPr/>
            <p:nvPr/>
          </p:nvSpPr>
          <p:spPr>
            <a:xfrm>
              <a:off x="928662" y="1214422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Дуга 52"/>
            <p:cNvSpPr/>
            <p:nvPr/>
          </p:nvSpPr>
          <p:spPr>
            <a:xfrm rot="14188908">
              <a:off x="2571394" y="1038662"/>
              <a:ext cx="358035" cy="494396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 rot="14188908">
              <a:off x="2686433" y="1094694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08976 0.1766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0" y="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 smtClean="0">
                <a:solidFill>
                  <a:srgbClr val="FFFF00"/>
                </a:solidFill>
              </a:rPr>
              <a:t>Решение задач</a:t>
            </a:r>
            <a:endParaRPr lang="ru-RU" sz="3600" i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364331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8662" y="221455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929058" y="221455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357554" y="371475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endParaRPr lang="ru-RU" sz="2400" dirty="0"/>
          </a:p>
        </p:txBody>
      </p:sp>
      <p:sp>
        <p:nvSpPr>
          <p:cNvPr id="20" name="Дуга 19"/>
          <p:cNvSpPr/>
          <p:nvPr/>
        </p:nvSpPr>
        <p:spPr>
          <a:xfrm rot="6910801">
            <a:off x="5673638" y="4759306"/>
            <a:ext cx="306465" cy="576770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714876" y="2571744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   </a:t>
            </a:r>
            <a:r>
              <a:rPr lang="ru-RU" sz="2800" dirty="0" smtClean="0"/>
              <a:t>Доказать равенство    </a:t>
            </a:r>
          </a:p>
          <a:p>
            <a:pPr marL="457200" indent="-457200"/>
            <a:r>
              <a:rPr lang="ru-RU" sz="2800" dirty="0" smtClean="0">
                <a:sym typeface="Wingdings 3"/>
              </a:rPr>
              <a:t>        </a:t>
            </a:r>
            <a:r>
              <a:rPr lang="en-US" sz="2800" dirty="0" smtClean="0">
                <a:sym typeface="Wingdings 3"/>
              </a:rPr>
              <a:t>A</a:t>
            </a:r>
            <a:r>
              <a:rPr lang="ru-RU" sz="2800" dirty="0" smtClean="0">
                <a:sym typeface="Wingdings 3"/>
              </a:rPr>
              <a:t>ВС</a:t>
            </a:r>
            <a:r>
              <a:rPr lang="en-US" sz="2800" dirty="0" smtClean="0">
                <a:sym typeface="Wingdings 3"/>
              </a:rPr>
              <a:t> </a:t>
            </a:r>
            <a:r>
              <a:rPr lang="ru-RU" sz="2800" dirty="0" smtClean="0">
                <a:sym typeface="Wingdings 3"/>
              </a:rPr>
              <a:t>и </a:t>
            </a:r>
            <a:r>
              <a:rPr lang="en-US" sz="2800" dirty="0" smtClean="0">
                <a:sym typeface="Wingdings 3"/>
              </a:rPr>
              <a:t>CDA</a:t>
            </a:r>
            <a:endParaRPr lang="ru-RU" sz="2800" dirty="0"/>
          </a:p>
        </p:txBody>
      </p:sp>
      <p:sp>
        <p:nvSpPr>
          <p:cNvPr id="21" name="Блок-схема: данные 20"/>
          <p:cNvSpPr/>
          <p:nvPr/>
        </p:nvSpPr>
        <p:spPr>
          <a:xfrm>
            <a:off x="714348" y="2500306"/>
            <a:ext cx="3214710" cy="1285884"/>
          </a:xfrm>
          <a:prstGeom prst="flowChartInputOutpu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714348" y="2500306"/>
            <a:ext cx="3214710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V="1">
            <a:off x="714348" y="2500306"/>
            <a:ext cx="3214710" cy="128588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>
            <a:off x="642910" y="3429000"/>
            <a:ext cx="451606" cy="460315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12058473">
            <a:off x="3639291" y="2423007"/>
            <a:ext cx="451606" cy="460315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2182831">
            <a:off x="1096701" y="3538102"/>
            <a:ext cx="437022" cy="210424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2182831">
            <a:off x="1019917" y="3538102"/>
            <a:ext cx="437022" cy="210424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13270641">
            <a:off x="3301344" y="2475275"/>
            <a:ext cx="437022" cy="210424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rot="13270641">
            <a:off x="3229905" y="2475274"/>
            <a:ext cx="437022" cy="210424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 smtClean="0">
                <a:solidFill>
                  <a:srgbClr val="FFFF00"/>
                </a:solidFill>
              </a:rPr>
              <a:t>Решение задач</a:t>
            </a:r>
            <a:endParaRPr lang="ru-RU" sz="3600" i="1" dirty="0">
              <a:solidFill>
                <a:srgbClr val="FFFF00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357290" y="2214554"/>
            <a:ext cx="2000264" cy="1500198"/>
          </a:xfrm>
          <a:prstGeom prst="triangle">
            <a:avLst>
              <a:gd name="adj" fmla="val 2932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 rot="10800000">
            <a:off x="3357554" y="3714752"/>
            <a:ext cx="2071702" cy="1500198"/>
          </a:xfrm>
          <a:prstGeom prst="triangle">
            <a:avLst>
              <a:gd name="adj" fmla="val 2932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3" idx="0"/>
            <a:endCxn id="4" idx="0"/>
          </p:cNvCxnSpPr>
          <p:nvPr/>
        </p:nvCxnSpPr>
        <p:spPr>
          <a:xfrm rot="16200000" flipH="1">
            <a:off x="1882602" y="2275719"/>
            <a:ext cx="3000396" cy="28780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2"/>
            <a:endCxn id="4" idx="2"/>
          </p:cNvCxnSpPr>
          <p:nvPr/>
        </p:nvCxnSpPr>
        <p:spPr>
          <a:xfrm rot="16200000" flipH="1">
            <a:off x="3393273" y="1678769"/>
            <a:ext cx="1588" cy="40719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43042" y="157161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528638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214942" y="324433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000100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14678" y="319816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2428860" y="2714620"/>
            <a:ext cx="214314" cy="21431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581260" y="2867020"/>
            <a:ext cx="214314" cy="21431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857620" y="4214818"/>
            <a:ext cx="214314" cy="21431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000496" y="4357694"/>
            <a:ext cx="214314" cy="21431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6910801">
            <a:off x="1744547" y="2053071"/>
            <a:ext cx="306465" cy="576770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7330265">
            <a:off x="4741182" y="4736079"/>
            <a:ext cx="306465" cy="576770"/>
          </a:xfrm>
          <a:prstGeom prst="arc">
            <a:avLst>
              <a:gd name="adj1" fmla="val 16200000"/>
              <a:gd name="adj2" fmla="val 21231361"/>
            </a:avLst>
          </a:prstGeom>
          <a:ln w="3810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357686" y="1571612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800" dirty="0" smtClean="0"/>
              <a:t>Доказать равенство    </a:t>
            </a:r>
          </a:p>
          <a:p>
            <a:pPr marL="457200" indent="-457200"/>
            <a:r>
              <a:rPr lang="ru-RU" sz="2800" dirty="0" smtClean="0">
                <a:sym typeface="Wingdings 3"/>
              </a:rPr>
              <a:t>        </a:t>
            </a:r>
            <a:r>
              <a:rPr lang="en-US" sz="2800" dirty="0" smtClean="0">
                <a:sym typeface="Wingdings 3"/>
              </a:rPr>
              <a:t>AOD </a:t>
            </a:r>
            <a:r>
              <a:rPr lang="ru-RU" sz="2800" dirty="0" smtClean="0">
                <a:sym typeface="Wingdings 3"/>
              </a:rPr>
              <a:t>и </a:t>
            </a:r>
            <a:r>
              <a:rPr lang="en-US" sz="2800" dirty="0" smtClean="0">
                <a:sym typeface="Wingdings 3"/>
              </a:rPr>
              <a:t>B</a:t>
            </a:r>
            <a:r>
              <a:rPr lang="ru-RU" sz="2800" dirty="0" smtClean="0">
                <a:sym typeface="Wingdings 3"/>
              </a:rPr>
              <a:t>О</a:t>
            </a:r>
            <a:r>
              <a:rPr lang="en-US" sz="2800" dirty="0" smtClean="0">
                <a:sym typeface="Wingdings 3"/>
              </a:rPr>
              <a:t>C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571472" y="5572140"/>
            <a:ext cx="4357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800" dirty="0" smtClean="0"/>
              <a:t>2)  Найти ВС и СО, если</a:t>
            </a:r>
          </a:p>
          <a:p>
            <a:pPr marL="457200" indent="-457200"/>
            <a:r>
              <a:rPr lang="ru-RU" sz="2800" dirty="0" smtClean="0">
                <a:sym typeface="Wingdings 3"/>
              </a:rPr>
              <a:t>        О</a:t>
            </a:r>
            <a:r>
              <a:rPr lang="en-US" sz="2800" dirty="0" smtClean="0">
                <a:sym typeface="Wingdings 3"/>
              </a:rPr>
              <a:t>D</a:t>
            </a:r>
            <a:r>
              <a:rPr lang="ru-RU" sz="2800" dirty="0" smtClean="0">
                <a:sym typeface="Wingdings 3"/>
              </a:rPr>
              <a:t> = 23 см  и </a:t>
            </a:r>
            <a:r>
              <a:rPr lang="en-US" sz="2800" dirty="0" smtClean="0">
                <a:sym typeface="Wingdings 3"/>
              </a:rPr>
              <a:t>DA = 30 </a:t>
            </a:r>
            <a:r>
              <a:rPr lang="ru-RU" sz="2800" dirty="0" smtClean="0">
                <a:sym typeface="Wingdings 3"/>
              </a:rPr>
              <a:t>см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 smtClean="0">
                <a:solidFill>
                  <a:srgbClr val="FFFF00"/>
                </a:solidFill>
              </a:rPr>
              <a:t>Решение задач</a:t>
            </a:r>
            <a:endParaRPr lang="ru-RU" sz="3600" i="1" dirty="0">
              <a:solidFill>
                <a:srgbClr val="FFFF00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357290" y="3643314"/>
            <a:ext cx="1928826" cy="121444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>
            <a:off x="3286116" y="4857760"/>
            <a:ext cx="1928826" cy="121444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4643446"/>
            <a:ext cx="21431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4857760"/>
            <a:ext cx="21431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2143108" y="4857760"/>
            <a:ext cx="285752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144166" y="4856966"/>
            <a:ext cx="285752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1538" y="319816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471488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57818" y="457200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86380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71802" y="428625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2976" y="1928802"/>
            <a:ext cx="4357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800" dirty="0" smtClean="0"/>
              <a:t>Доказать равенство    </a:t>
            </a:r>
          </a:p>
          <a:p>
            <a:pPr marL="457200" indent="-457200"/>
            <a:r>
              <a:rPr lang="ru-RU" sz="2800" dirty="0" smtClean="0">
                <a:sym typeface="Wingdings 3"/>
              </a:rPr>
              <a:t>        ТСО</a:t>
            </a:r>
            <a:r>
              <a:rPr lang="en-US" sz="2800" dirty="0" smtClean="0">
                <a:sym typeface="Wingdings 3"/>
              </a:rPr>
              <a:t> </a:t>
            </a:r>
            <a:r>
              <a:rPr lang="ru-RU" sz="2800" dirty="0" smtClean="0">
                <a:sym typeface="Wingdings 3"/>
              </a:rPr>
              <a:t>и РВО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286248" y="3429000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800" dirty="0" smtClean="0"/>
              <a:t>2)  Найти ОС и ТС, если</a:t>
            </a:r>
          </a:p>
          <a:p>
            <a:pPr marL="457200" indent="-457200"/>
            <a:r>
              <a:rPr lang="ru-RU" sz="2800" dirty="0" smtClean="0">
                <a:sym typeface="Wingdings 3"/>
              </a:rPr>
              <a:t>        ОВ = 5 дм  и  ВР</a:t>
            </a:r>
            <a:r>
              <a:rPr lang="en-US" sz="2800" dirty="0" smtClean="0">
                <a:sym typeface="Wingdings 3"/>
              </a:rPr>
              <a:t> = 30 </a:t>
            </a:r>
            <a:r>
              <a:rPr lang="ru-RU" sz="2800" dirty="0" smtClean="0">
                <a:sym typeface="Wingdings 3"/>
              </a:rPr>
              <a:t>см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262</TotalTime>
  <Words>273</Words>
  <Application>Microsoft Office PowerPoint</Application>
  <PresentationFormat>Экран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Метро</vt:lpstr>
      <vt:lpstr>Equation</vt:lpstr>
      <vt:lpstr>Автор: соколова н. в.</vt:lpstr>
      <vt:lpstr>Второй признак равенства треугольников  7 класс</vt:lpstr>
      <vt:lpstr>Повторение:</vt:lpstr>
      <vt:lpstr>Теорема:  Если сторона и два прилегающих к ней угла одного треугольника соответственно  равны стороне и двум прилежащим к ней углам другого треугольника, то такие треугольники равны. </vt:lpstr>
      <vt:lpstr>Дано:  ABC, A1B1C1         АВ = A1B1            A =   A1                  B=  B1  Доказать: ABC=A1B1C1  </vt:lpstr>
      <vt:lpstr>Решение задач</vt:lpstr>
      <vt:lpstr>Решение задач</vt:lpstr>
      <vt:lpstr>Решение задач</vt:lpstr>
    </vt:vector>
  </TitlesOfParts>
  <Company>Домашний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треугольника</dc:title>
  <dc:creator>Василий</dc:creator>
  <cp:lastModifiedBy>2-9</cp:lastModifiedBy>
  <cp:revision>29</cp:revision>
  <dcterms:created xsi:type="dcterms:W3CDTF">2011-11-22T19:12:58Z</dcterms:created>
  <dcterms:modified xsi:type="dcterms:W3CDTF">2018-10-23T08:14:31Z</dcterms:modified>
</cp:coreProperties>
</file>