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0"/>
  </p:notesMasterIdLst>
  <p:sldIdLst>
    <p:sldId id="256" r:id="rId2"/>
    <p:sldId id="299" r:id="rId3"/>
    <p:sldId id="298" r:id="rId4"/>
    <p:sldId id="301" r:id="rId5"/>
    <p:sldId id="322" r:id="rId6"/>
    <p:sldId id="323" r:id="rId7"/>
    <p:sldId id="309" r:id="rId8"/>
    <p:sldId id="32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FF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42" autoAdjust="0"/>
  </p:normalViewPr>
  <p:slideViewPr>
    <p:cSldViewPr snapToGrid="0">
      <p:cViewPr varScale="1">
        <p:scale>
          <a:sx n="80" d="100"/>
          <a:sy n="80" d="100"/>
        </p:scale>
        <p:origin x="-96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9322-9E86-4901-AECE-C69217C929E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65F9-E033-4606-8E34-DF59A716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6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44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2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8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4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8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88E56E-70DF-4501-A9A4-D96A01FE30A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2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92361" y="1733720"/>
            <a:ext cx="95944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Некоторые аспекты разработки и реализации программ индивидуальной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профилактической работы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5708" y="410574"/>
            <a:ext cx="802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ГУО «Могилевский областной социально-педагогический центр»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2" descr="C:\Users\User\Desktop\логотип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5944"/>
            <a:ext cx="1014638" cy="104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8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457" y="1433733"/>
            <a:ext cx="7433953" cy="92333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Важно понимать взаимосвязь между выявленной проблемной ситуацией, планированием и реализацией профилактического маршрута (мероприятий) и ожидаемыми результатами   </a:t>
            </a:r>
            <a:endParaRPr lang="ru-RU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516054"/>
              </p:ext>
            </p:extLst>
          </p:nvPr>
        </p:nvGraphicFramePr>
        <p:xfrm>
          <a:off x="1757547" y="4000003"/>
          <a:ext cx="9875652" cy="257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5"/>
                <a:gridCol w="2006930"/>
                <a:gridCol w="3712357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Проблемная</a:t>
                      </a:r>
                      <a:r>
                        <a:rPr lang="ru-RU" sz="1600" baseline="0" dirty="0" smtClean="0"/>
                        <a:t> ситуация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Ожидаемый 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Высокий уровень личностной тревожности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Снижение уровня личностной тревожности</a:t>
                      </a:r>
                      <a:endParaRPr lang="ru-RU" sz="1600" dirty="0"/>
                    </a:p>
                  </a:txBody>
                  <a:tcPr/>
                </a:tc>
              </a:tr>
              <a:tr h="8027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Нарушение детско-родительских отношений (конкретизируем)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Улучшение </a:t>
                      </a:r>
                      <a:r>
                        <a:rPr lang="ru-RU" sz="1600" dirty="0" smtClean="0">
                          <a:latin typeface="+mj-lt"/>
                        </a:rPr>
                        <a:t>детско-родительских</a:t>
                      </a:r>
                      <a:r>
                        <a:rPr lang="ru-RU" sz="1600" dirty="0" smtClean="0"/>
                        <a:t> отношений (конкретизируем)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Низкая правовая грамотность, безответственное</a:t>
                      </a:r>
                      <a:r>
                        <a:rPr lang="ru-RU" sz="1600" baseline="0" dirty="0" smtClean="0"/>
                        <a:t> поведение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Понимание и усвоение правил поведения в УО и в общественных местах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9" name="Picture 3" descr="C:\Users\User\Desktop\конференция июль 2020\pogranichny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7" y="2584687"/>
            <a:ext cx="2246037" cy="1234095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право 9"/>
          <p:cNvSpPr/>
          <p:nvPr/>
        </p:nvSpPr>
        <p:spPr>
          <a:xfrm>
            <a:off x="6302716" y="4593728"/>
            <a:ext cx="1202267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283251" y="5127018"/>
            <a:ext cx="1202267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utoShape 4" descr="https://zhurkamurkamagazine.ru/wp-content/uploads/2020/01/2018.08.07-shutterstock_247479949_Children-to-College-783x640-768x6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633" y="2294672"/>
            <a:ext cx="1443568" cy="152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51666" y="355495"/>
            <a:ext cx="8881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Планирование – это оптимальное  распределение ресурсов для достижения поставленных целей; деятельность (совокупность процессов), связанная с постановкой целей (задач) и действий в будущем по их реализации.</a:t>
            </a:r>
            <a:endParaRPr lang="ru-RU" sz="1600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5990164" y="3174847"/>
            <a:ext cx="1202267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7" descr="book02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48349" y="440160"/>
            <a:ext cx="803317" cy="61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/>
          <p:cNvSpPr/>
          <p:nvPr/>
        </p:nvSpPr>
        <p:spPr>
          <a:xfrm>
            <a:off x="6283249" y="6110691"/>
            <a:ext cx="1202267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902" y="550239"/>
            <a:ext cx="8894964" cy="948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1845733" y="839753"/>
            <a:ext cx="990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МР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6924173" y="1287819"/>
            <a:ext cx="578053" cy="1164310"/>
          </a:xfrm>
          <a:prstGeom prst="rightArrow">
            <a:avLst>
              <a:gd name="adj1" fmla="val 50000"/>
              <a:gd name="adj2" fmla="val 3828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55889" y="3041267"/>
            <a:ext cx="9750310" cy="584775"/>
          </a:xfrm>
          <a:prstGeom prst="rect">
            <a:avLst/>
          </a:prstGeom>
          <a:ln w="9525">
            <a:solidFill>
              <a:srgbClr val="FFC000"/>
            </a:solidFill>
          </a:ln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педагога – помочь найти выход из сложившейся ситуации. Как подросток туда попал, мы уже определили.</a:t>
            </a:r>
            <a:endParaRPr lang="ru-RU" sz="16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5890" y="2414103"/>
            <a:ext cx="9750310" cy="33855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Каждое мероприятие должно быть направлено на решение определенной проблемной ситуации. </a:t>
            </a:r>
            <a:endParaRPr lang="ru-RU" sz="16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5889" y="3919752"/>
            <a:ext cx="9750310" cy="338554"/>
          </a:xfrm>
          <a:prstGeom prst="rect">
            <a:avLst/>
          </a:prstGeom>
          <a:ln w="9525">
            <a:solidFill>
              <a:srgbClr val="FFC000"/>
            </a:solidFill>
          </a:ln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Личностно-ориентированный подход в планировании и реализации мероприятий </a:t>
            </a:r>
            <a:endParaRPr lang="ru-RU" sz="16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5890" y="4713147"/>
            <a:ext cx="9750310" cy="33855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Привязанность  к конкретным срокам выполнения мероприятия</a:t>
            </a:r>
            <a:endParaRPr lang="ru-RU" sz="16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5889" y="5501541"/>
            <a:ext cx="9750310" cy="584775"/>
          </a:xfrm>
          <a:prstGeom prst="rect">
            <a:avLst/>
          </a:prstGeom>
          <a:ln w="9525">
            <a:solidFill>
              <a:srgbClr val="FFC000"/>
            </a:solidFill>
          </a:ln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планировании программы важно, чтобы все участники ее реализации понимали под выполнением мероприятий и ожидаемыми результатами одно и то же</a:t>
            </a:r>
            <a:endParaRPr lang="ru-RU" sz="16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7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6945" y="226151"/>
            <a:ext cx="323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Диагностика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3660" y="2147576"/>
            <a:ext cx="7577666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диагностических исследованиях указываем не методику, а направление. </a:t>
            </a:r>
            <a:endParaRPr lang="ru-RU" sz="16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7620" y="3766990"/>
            <a:ext cx="704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Особенности планирования диагностических мероприятий</a:t>
            </a:r>
            <a:endParaRPr lang="ru-RU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44987"/>
              </p:ext>
            </p:extLst>
          </p:nvPr>
        </p:nvGraphicFramePr>
        <p:xfrm>
          <a:off x="1651334" y="4200157"/>
          <a:ext cx="10345934" cy="2021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67564"/>
                <a:gridCol w="5130800"/>
                <a:gridCol w="347570"/>
              </a:tblGrid>
              <a:tr h="1727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Эффективность и актуальность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</a:tr>
              <a:tr h="17272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профессиональной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направленности.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склонностей и способностей.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Сопровождение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профессионального самоопределения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?</a:t>
                      </a:r>
                      <a:endParaRPr lang="ru-RU" sz="1800" b="1" dirty="0"/>
                    </a:p>
                  </a:txBody>
                  <a:tcPr/>
                </a:tc>
              </a:tr>
              <a:tr h="172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Выявление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сильных сторон личности подростка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</a:tr>
              <a:tr h="172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ресурсов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работы с семьей, привлечение родителей…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стиля семейного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типа семейного воспитания (нужно 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нам это?)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?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Влияние стиля воспитания на поведение подростка.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7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1709171" y="4765925"/>
            <a:ext cx="288097" cy="28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1709170" y="5768924"/>
            <a:ext cx="288097" cy="28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363629" y="732007"/>
            <a:ext cx="559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Диагностические исследования направлены на: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3000" y="1339946"/>
            <a:ext cx="3056467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динамики развития, сравнительный  анализ результатов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13765" y="1339168"/>
            <a:ext cx="2053167" cy="7386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оценку промежуточных результатов работы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49243" y="1314640"/>
            <a:ext cx="2916997" cy="7386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глубокое </a:t>
            </a:r>
            <a:r>
              <a:rPr lang="ru-RU" sz="1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изучение уже выявленной проблемной </a:t>
            </a:r>
            <a:r>
              <a:rPr lang="ru-RU" sz="1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ситуации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2200" y="1313862"/>
            <a:ext cx="2592800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поиск ресурсов для решение проблемной ситуации</a:t>
            </a:r>
          </a:p>
        </p:txBody>
      </p:sp>
      <p:pic>
        <p:nvPicPr>
          <p:cNvPr id="28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72" y="2048907"/>
            <a:ext cx="337359" cy="33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1106901" y="1993215"/>
            <a:ext cx="447790" cy="4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32073"/>
              </p:ext>
            </p:extLst>
          </p:nvPr>
        </p:nvGraphicFramePr>
        <p:xfrm>
          <a:off x="1518160" y="2517310"/>
          <a:ext cx="9900746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879"/>
                <a:gridCol w="65108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«Опросник </a:t>
                      </a:r>
                      <a:r>
                        <a:rPr lang="ru-RU" sz="1400" dirty="0" err="1" smtClean="0"/>
                        <a:t>Айзенка</a:t>
                      </a:r>
                      <a:r>
                        <a:rPr lang="ru-RU" sz="1400" dirty="0" smtClean="0"/>
                        <a:t>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Определение типа темперамента с помощью опросника </a:t>
                      </a:r>
                      <a:r>
                        <a:rPr lang="ru-RU" sz="1400" dirty="0" err="1" smtClean="0"/>
                        <a:t>Айзенка</a:t>
                      </a:r>
                      <a:r>
                        <a:rPr lang="ru-RU" sz="1400" dirty="0" smtClean="0"/>
                        <a:t>… или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Влияние особенностей темперамента на поведение учащегося.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Методика «Моя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Анализ взаимоотношений в семье</a:t>
                      </a:r>
                      <a:r>
                        <a:rPr lang="ru-RU" sz="1400" baseline="0" dirty="0" smtClean="0"/>
                        <a:t> (м-ка «Моя семья»)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или изучение мнений ребенка и родителей на процесс воспитания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1733291" y="5094586"/>
            <a:ext cx="288097" cy="28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814351" y="133817"/>
            <a:ext cx="316653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Высокий уровень личностной тревожности.</a:t>
            </a:r>
          </a:p>
          <a:p>
            <a:r>
              <a:rPr lang="ru-RU" sz="1200" dirty="0"/>
              <a:t>Нарушение детско-родительских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9632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3175" y="230832"/>
            <a:ext cx="661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Профилактика и коррекция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2304" y="142176"/>
            <a:ext cx="263568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Высокий </a:t>
            </a:r>
            <a:r>
              <a:rPr lang="ru-RU" sz="1200" dirty="0"/>
              <a:t>уровень личностной тревожности.</a:t>
            </a:r>
          </a:p>
          <a:p>
            <a:r>
              <a:rPr lang="ru-RU" sz="1200" dirty="0"/>
              <a:t>Нарушение детско-родительских отношений. </a:t>
            </a:r>
            <a:endParaRPr lang="ru-RU" sz="1200" dirty="0" smtClean="0"/>
          </a:p>
          <a:p>
            <a:r>
              <a:rPr lang="ru-RU" sz="1200" dirty="0" smtClean="0"/>
              <a:t>+ низкая правовая грамотность 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1627" y="3310272"/>
            <a:ext cx="59970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Особенности планирования </a:t>
            </a:r>
            <a:r>
              <a:rPr lang="ru-RU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мероприятий</a:t>
            </a:r>
            <a:endParaRPr lang="ru-RU" sz="160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23961"/>
              </p:ext>
            </p:extLst>
          </p:nvPr>
        </p:nvGraphicFramePr>
        <p:xfrm>
          <a:off x="1111992" y="3825054"/>
          <a:ext cx="10928489" cy="2773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21317"/>
                <a:gridCol w="5307172"/>
              </a:tblGrid>
              <a:tr h="1727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Эффективность и актуальность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09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Разъяснительная и мотивационная работа по вопросам повышения уровня правовой культуры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ответственного поведения: «Размышления о законе», «Права и обязанности», «Мои ценности»  и т.д. (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социальный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беседы – эпизодически (</a:t>
                      </a:r>
                      <a:r>
                        <a:rPr lang="ru-RU" sz="1400" i="1" smtClean="0">
                          <a:latin typeface="Times New Roman" pitchFamily="18" charset="0"/>
                          <a:cs typeface="Times New Roman" pitchFamily="18" charset="0"/>
                        </a:rPr>
                        <a:t>по конкретным темам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составе целевой группы (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 ИПР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 – дискуссии, 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викторины и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др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индивидуальных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коррекционно-профилактических занятий на повышение правовой грамотности и формирование ответственного поведения (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педагог-психолог, ежемесячно 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проблем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? </a:t>
                      </a:r>
                      <a:endParaRPr lang="ru-RU" sz="1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просвещение, консультирование, работа с родителями…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реальная коррекция проблем –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9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Цикл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занятий, направленных на коррекцию личностной и поведенческой сферы, улучшение (восстановление) детско-родительских отношений (перечислены)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индивидуальная программа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коррекции и развития (с учетом выявленных проблем)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95581" y="701653"/>
            <a:ext cx="61902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Обеспечивается два направления деятельности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специалистов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3175" y="1144174"/>
            <a:ext cx="176942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1015" y="1140584"/>
            <a:ext cx="479433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Коррекционно-развивающая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8412" y="1723856"/>
            <a:ext cx="500347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Реализуется два вида психологической помощи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6289" y="2156342"/>
            <a:ext cx="33884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профилактика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823" y="2111972"/>
            <a:ext cx="29475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коррекция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580540" y="1739803"/>
            <a:ext cx="369333" cy="1164310"/>
          </a:xfrm>
          <a:prstGeom prst="rightArrow">
            <a:avLst>
              <a:gd name="adj1" fmla="val 50000"/>
              <a:gd name="adj2" fmla="val 3828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108864" y="2641661"/>
            <a:ext cx="4476996" cy="6463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социально-педагогическая поддержка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психологическая помощь</a:t>
            </a:r>
            <a:endParaRPr lang="ru-RU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8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609114" y="4202026"/>
            <a:ext cx="447790" cy="4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609114" y="5912072"/>
            <a:ext cx="447790" cy="4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Левая фигурная скобка 1"/>
          <p:cNvSpPr/>
          <p:nvPr/>
        </p:nvSpPr>
        <p:spPr>
          <a:xfrm rot="10800000">
            <a:off x="6335223" y="4715799"/>
            <a:ext cx="373746" cy="914400"/>
          </a:xfrm>
          <a:prstGeom prst="leftBrace">
            <a:avLst>
              <a:gd name="adj1" fmla="val 8333"/>
              <a:gd name="adj2" fmla="val 5519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307533" y="4985926"/>
            <a:ext cx="373747" cy="41700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347362" y="4985926"/>
            <a:ext cx="333918" cy="4170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69487" y="5220571"/>
            <a:ext cx="91440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69487" y="4288901"/>
            <a:ext cx="914400" cy="9480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8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3175" y="230832"/>
            <a:ext cx="572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Консультирование.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9938" y="2967681"/>
            <a:ext cx="78772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Особенности </a:t>
            </a:r>
            <a:r>
              <a:rPr lang="ru-RU" sz="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планирования </a:t>
            </a:r>
            <a:r>
              <a:rPr lang="ru-RU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мероприятий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69938" y="1696731"/>
            <a:ext cx="900474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- ИК </a:t>
            </a:r>
            <a:r>
              <a:rPr lang="ru-RU" b="1" dirty="0">
                <a:solidFill>
                  <a:srgbClr val="002060"/>
                </a:solidFill>
              </a:rPr>
              <a:t>по запросу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/>
              <a:t>- ИК </a:t>
            </a:r>
            <a:r>
              <a:rPr lang="ru-RU" b="1" dirty="0"/>
              <a:t>по результатам диагностических </a:t>
            </a:r>
            <a:r>
              <a:rPr lang="ru-RU" b="1" dirty="0" smtClean="0"/>
              <a:t>исследований</a:t>
            </a:r>
            <a:r>
              <a:rPr lang="ru-RU" b="1" dirty="0"/>
              <a:t> </a:t>
            </a:r>
            <a:r>
              <a:rPr lang="ru-RU" b="1" dirty="0" smtClean="0"/>
              <a:t>либо иных мероприятий.</a:t>
            </a:r>
            <a:endParaRPr lang="ru-RU" b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6600"/>
                </a:solidFill>
              </a:rPr>
              <a:t>- ИК </a:t>
            </a:r>
            <a:r>
              <a:rPr lang="ru-RU" b="1" dirty="0">
                <a:solidFill>
                  <a:srgbClr val="006600"/>
                </a:solidFill>
              </a:rPr>
              <a:t>по инициативе специалиста.</a:t>
            </a:r>
            <a:endParaRPr lang="ru-RU" b="1" dirty="0">
              <a:solidFill>
                <a:srgbClr val="0066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0691" y="840063"/>
            <a:ext cx="642004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 консультации </a:t>
            </a:r>
          </a:p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 несовершеннолетним, родителями, педагогами и т.д.)</a:t>
            </a:r>
            <a:endParaRPr lang="ru-RU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08539"/>
              </p:ext>
            </p:extLst>
          </p:nvPr>
        </p:nvGraphicFramePr>
        <p:xfrm>
          <a:off x="1499342" y="3709984"/>
          <a:ext cx="10345934" cy="2072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22092"/>
                <a:gridCol w="4572000"/>
                <a:gridCol w="551842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Эффективность и актуальность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родителей: «Повышение родительской компетентности», «Способности и роль семьи в их развитии» и т.д. (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расписано по месяцам 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рамках запланированного тематического консультирования в принципе…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результатам проведенной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диагностики (как первичной, так и последующей)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 опорой на конкретную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ситуацию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несовершеннолетнего: «Человек – творец своей судьбы», «Как выбрать друга», «Мотивы моих поступков» и т.д.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ИК педагогов:  «Особенности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подросткового возраста», «Влияние социума: как помочь ребенку» и т.д.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3829" y="5783283"/>
            <a:ext cx="780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 консультации целесообразно проводить в целевых группах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58077" y="332231"/>
            <a:ext cx="263568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Высокий </a:t>
            </a:r>
            <a:r>
              <a:rPr lang="ru-RU" sz="1200" dirty="0"/>
              <a:t>уровень личностной тревожности.</a:t>
            </a:r>
          </a:p>
          <a:p>
            <a:r>
              <a:rPr lang="ru-RU" sz="1200" dirty="0"/>
              <a:t>Нарушение детско-родительских отношений. </a:t>
            </a:r>
            <a:endParaRPr lang="ru-RU" sz="1200" dirty="0" smtClean="0"/>
          </a:p>
          <a:p>
            <a:r>
              <a:rPr lang="ru-RU" sz="1200" dirty="0" smtClean="0"/>
              <a:t>+ низкая правовая грамотность </a:t>
            </a:r>
            <a:endParaRPr lang="ru-RU" sz="1200" dirty="0"/>
          </a:p>
        </p:txBody>
      </p:sp>
      <p:pic>
        <p:nvPicPr>
          <p:cNvPr id="11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1344165" y="5223304"/>
            <a:ext cx="447790" cy="4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1330553" y="4581897"/>
            <a:ext cx="447790" cy="4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66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477" y="283823"/>
            <a:ext cx="806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Мониторинг и оценка реализации мероприятий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7" descr="book0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1815" y="901823"/>
            <a:ext cx="803317" cy="61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05199" y="745488"/>
            <a:ext cx="6468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Принципиальные отличия между оценкой и мониторингом: оценка предполагает глубокий анализ, а мониторинг лишь отслеживание текущей «картинки».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71830"/>
              </p:ext>
            </p:extLst>
          </p:nvPr>
        </p:nvGraphicFramePr>
        <p:xfrm>
          <a:off x="2057400" y="2058284"/>
          <a:ext cx="8128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МОНИТОРИНГ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Проводится непрерывно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Проводится на ключевых</a:t>
                      </a:r>
                      <a:r>
                        <a:rPr lang="ru-RU" baseline="0" dirty="0" smtClean="0"/>
                        <a:t> этапах  (например, ежемесячно, один раз в три месяца, в зависимости от сложности ситуации)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Запланированные результаты и деятельность сравниваются с фактическими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Анализируются причины достижения или </a:t>
                      </a:r>
                      <a:r>
                        <a:rPr lang="ru-RU" dirty="0" err="1" smtClean="0"/>
                        <a:t>недостижения</a:t>
                      </a:r>
                      <a:r>
                        <a:rPr lang="ru-RU" dirty="0" smtClean="0"/>
                        <a:t> ожидаемых результатов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не влияют на содержание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Полученные результаты анализируются и влияют на содержание программы.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4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39616" y="6101432"/>
            <a:ext cx="7131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061" y="1753218"/>
            <a:ext cx="6222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2AA63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УСПЕХОВ!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2AA63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ЗДОРОВЬЯ!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2AA63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БЛАГОПОЛУЧИЯ!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2AA63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ВЗАИМОПОНИМАНИЯ!</a:t>
            </a:r>
            <a:endParaRPr lang="ru-RU" sz="2400" b="1" dirty="0">
              <a:ln w="1905"/>
              <a:solidFill>
                <a:srgbClr val="2AA63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8064" y="5661249"/>
            <a:ext cx="5559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Отдел профилактики и комплексной реабилитации 80222 74-32-19</a:t>
            </a:r>
            <a:endParaRPr lang="ru-RU" sz="14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3797" y="718548"/>
            <a:ext cx="1009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Помните,  Вы помогаете найти подростку выход из проблемной ситуации, </a:t>
            </a:r>
          </a:p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исправлять свое поведение и свою жизнь предстоит ему самому.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2" name="Picture 2" descr="C:\Users\User\Desktop\логотип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5944"/>
            <a:ext cx="1014638" cy="104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наши контакт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772" y="3322878"/>
            <a:ext cx="302895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3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3057</TotalTime>
  <Words>776</Words>
  <Application>Microsoft Office PowerPoint</Application>
  <PresentationFormat>Произвольный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Сахоненко</dc:creator>
  <cp:lastModifiedBy>User</cp:lastModifiedBy>
  <cp:revision>164</cp:revision>
  <dcterms:created xsi:type="dcterms:W3CDTF">2020-06-02T05:20:03Z</dcterms:created>
  <dcterms:modified xsi:type="dcterms:W3CDTF">2022-12-05T08:09:34Z</dcterms:modified>
</cp:coreProperties>
</file>