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1" r:id="rId4"/>
    <p:sldId id="262" r:id="rId5"/>
    <p:sldId id="265" r:id="rId6"/>
    <p:sldId id="264" r:id="rId7"/>
    <p:sldId id="266" r:id="rId8"/>
    <p:sldId id="267" r:id="rId9"/>
    <p:sldId id="282" r:id="rId10"/>
    <p:sldId id="268" r:id="rId11"/>
    <p:sldId id="283" r:id="rId12"/>
    <p:sldId id="269" r:id="rId13"/>
    <p:sldId id="270" r:id="rId14"/>
    <p:sldId id="271" r:id="rId15"/>
    <p:sldId id="272" r:id="rId16"/>
    <p:sldId id="273" r:id="rId17"/>
    <p:sldId id="274" r:id="rId18"/>
    <p:sldId id="284" r:id="rId19"/>
    <p:sldId id="275" r:id="rId20"/>
    <p:sldId id="276" r:id="rId21"/>
    <p:sldId id="277" r:id="rId22"/>
    <p:sldId id="278" r:id="rId23"/>
    <p:sldId id="280"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 xmlns:p14="http://schemas.microsoft.com/office/powerpoint/2010/main" val="3692714482"/>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144153049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48462385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60348046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155769538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47926531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127387578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 xmlns:p14="http://schemas.microsoft.com/office/powerpoint/2010/main" val="159027136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96314773"/>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41906392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4224377552"/>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1" name="Picture 27" descr="Sansbvcbdsfstitre-1sdfsfsd"/>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032" name="Text Box 8"/>
          <p:cNvSpPr txBox="1">
            <a:spLocks noChangeArrowheads="1"/>
          </p:cNvSpPr>
          <p:nvPr/>
        </p:nvSpPr>
        <p:spPr bwMode="auto">
          <a:xfrm>
            <a:off x="7962900" y="6375400"/>
            <a:ext cx="1073150" cy="36671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1"/>
                </a:solidFill>
              </a:rPr>
              <a:t>Page </a:t>
            </a:r>
            <a:fld id="{21E5BCD0-74B3-439C-A9E0-46EB48BA17E0}"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2232248"/>
          </a:xfrm>
        </p:spPr>
        <p:txBody>
          <a:bodyPr/>
          <a:lstStyle/>
          <a:p>
            <a:r>
              <a:rPr lang="ru-RU" sz="6600" b="1" dirty="0" smtClean="0">
                <a:solidFill>
                  <a:srgbClr val="0070C0"/>
                </a:solidFill>
              </a:rPr>
              <a:t>Цена безобидных игр на воде</a:t>
            </a:r>
            <a:endParaRPr lang="ru-RU" sz="5400" b="1" dirty="0">
              <a:solidFill>
                <a:srgbClr val="0070C0"/>
              </a:solidFill>
            </a:endParaRPr>
          </a:p>
        </p:txBody>
      </p:sp>
      <p:sp>
        <p:nvSpPr>
          <p:cNvPr id="4" name="Подзаголовок 3"/>
          <p:cNvSpPr>
            <a:spLocks noGrp="1"/>
          </p:cNvSpPr>
          <p:nvPr>
            <p:ph type="subTitle" idx="1"/>
          </p:nvPr>
        </p:nvSpPr>
        <p:spPr>
          <a:xfrm>
            <a:off x="2762335" y="3789040"/>
            <a:ext cx="6400800" cy="1752600"/>
          </a:xfrm>
        </p:spPr>
        <p:txBody>
          <a:bodyPr/>
          <a:lstStyle/>
          <a:p>
            <a:endParaRPr lang="ru-RU" sz="2400" i="1" dirty="0"/>
          </a:p>
        </p:txBody>
      </p:sp>
    </p:spTree>
    <p:extLst>
      <p:ext uri="{BB962C8B-B14F-4D97-AF65-F5344CB8AC3E}">
        <p14:creationId xmlns="" xmlns:p14="http://schemas.microsoft.com/office/powerpoint/2010/main" val="89552198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600" b="1" dirty="0"/>
              <a:t> </a:t>
            </a:r>
            <a:r>
              <a:rPr lang="ru-RU" sz="3600" b="1" dirty="0">
                <a:solidFill>
                  <a:srgbClr val="0070C0"/>
                </a:solidFill>
              </a:rPr>
              <a:t>Если тонешь сам</a:t>
            </a:r>
            <a:r>
              <a:rPr lang="ru-RU" sz="3600" b="1" dirty="0" smtClean="0">
                <a:solidFill>
                  <a:srgbClr val="0070C0"/>
                </a:solidFill>
              </a:rPr>
              <a:t>:</a:t>
            </a:r>
            <a:endParaRPr lang="ru-RU" sz="1600" dirty="0">
              <a:solidFill>
                <a:srgbClr val="0070C0"/>
              </a:solidFill>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74750" y="2132856"/>
            <a:ext cx="5061264" cy="3168352"/>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1520" y="1020688"/>
            <a:ext cx="3223245" cy="3008362"/>
          </a:xfrm>
          <a:prstGeom prst="rect">
            <a:avLst/>
          </a:prstGeom>
        </p:spPr>
      </p:pic>
    </p:spTree>
    <p:extLst>
      <p:ext uri="{BB962C8B-B14F-4D97-AF65-F5344CB8AC3E}">
        <p14:creationId xmlns="" xmlns:p14="http://schemas.microsoft.com/office/powerpoint/2010/main" val="95515640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67544" y="260648"/>
            <a:ext cx="6624736" cy="3168351"/>
          </a:xfrm>
        </p:spPr>
        <p:txBody>
          <a:bodyPr/>
          <a:lstStyle/>
          <a:p>
            <a:pPr algn="just"/>
            <a:r>
              <a:rPr lang="ru-RU" sz="2000" dirty="0" smtClean="0"/>
              <a:t>Не паникуйте.</a:t>
            </a:r>
            <a:endParaRPr lang="ru-RU" sz="2000" dirty="0"/>
          </a:p>
          <a:p>
            <a:pPr algn="just"/>
            <a:r>
              <a:rPr lang="ru-RU" sz="2000" dirty="0" smtClean="0"/>
              <a:t>Снимите с себя лишнюю одежду, обувь, кричи, зови на помощь.</a:t>
            </a:r>
            <a:endParaRPr lang="ru-RU" sz="2000" dirty="0"/>
          </a:p>
          <a:p>
            <a:pPr algn="just"/>
            <a:r>
              <a:rPr lang="ru-RU" sz="2000" dirty="0" smtClean="0"/>
              <a:t>Перевернитесь на спину, широко раскиньте руки, расслабьтесь, сделайте несколько глубоких вдохов.</a:t>
            </a:r>
            <a:endParaRPr lang="ru-RU" sz="2000" dirty="0"/>
          </a:p>
          <a:p>
            <a:pPr algn="just"/>
            <a:r>
              <a:rPr lang="ru-RU" sz="2000" dirty="0" smtClean="0"/>
              <a:t>Прежде, чем пойти купаться, не забудьте взять с собой английскую булавку. Она поможет вам, если в воде начнутся судороги. </a:t>
            </a:r>
          </a:p>
        </p:txBody>
      </p:sp>
      <p:sp>
        <p:nvSpPr>
          <p:cNvPr id="7" name="TextBox 6"/>
          <p:cNvSpPr txBox="1"/>
          <p:nvPr/>
        </p:nvSpPr>
        <p:spPr>
          <a:xfrm>
            <a:off x="3239344" y="3356992"/>
            <a:ext cx="5437112" cy="2215991"/>
          </a:xfrm>
          <a:prstGeom prst="rect">
            <a:avLst/>
          </a:prstGeom>
          <a:noFill/>
        </p:spPr>
        <p:txBody>
          <a:bodyPr wrap="square" rtlCol="0">
            <a:spAutoFit/>
          </a:bodyPr>
          <a:lstStyle/>
          <a:p>
            <a:pPr marL="285750" indent="-285750" algn="just">
              <a:buFont typeface="Arial" pitchFamily="34" charset="0"/>
              <a:buChar char="•"/>
            </a:pPr>
            <a:r>
              <a:rPr lang="ru-RU" sz="2000" dirty="0"/>
              <a:t>Если же у вас свело ногу, а булавки при себе нет, ущипните несколько раз икроножную мышцу. Если это не помогает, крепко возьмитесь за большой палец ноги и резко выпрямите его.</a:t>
            </a:r>
          </a:p>
          <a:p>
            <a:pPr marL="285750" indent="-285750" algn="just">
              <a:buFont typeface="Arial" pitchFamily="34" charset="0"/>
              <a:buChar char="•"/>
            </a:pPr>
            <a:r>
              <a:rPr lang="ru-RU" sz="2000" dirty="0"/>
              <a:t>Плывите к берегу.</a:t>
            </a:r>
          </a:p>
          <a:p>
            <a:endParaRPr lang="ru-RU" dirty="0"/>
          </a:p>
        </p:txBody>
      </p:sp>
    </p:spTree>
    <p:extLst>
      <p:ext uri="{BB962C8B-B14F-4D97-AF65-F5344CB8AC3E}">
        <p14:creationId xmlns="" xmlns:p14="http://schemas.microsoft.com/office/powerpoint/2010/main" val="3723879682"/>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584" y="260648"/>
            <a:ext cx="6958528" cy="6336704"/>
          </a:xfrm>
          <a:prstGeom prst="rect">
            <a:avLst/>
          </a:prstGeom>
        </p:spPr>
      </p:pic>
    </p:spTree>
    <p:extLst>
      <p:ext uri="{BB962C8B-B14F-4D97-AF65-F5344CB8AC3E}">
        <p14:creationId xmlns="" xmlns:p14="http://schemas.microsoft.com/office/powerpoint/2010/main" val="110747712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6090"/>
          </a:xfrm>
        </p:spPr>
        <p:txBody>
          <a:bodyPr>
            <a:noAutofit/>
          </a:bodyPr>
          <a:lstStyle/>
          <a:p>
            <a:r>
              <a:rPr lang="ru-RU" sz="3200" b="1" dirty="0">
                <a:solidFill>
                  <a:srgbClr val="0070C0"/>
                </a:solidFill>
              </a:rPr>
              <a:t>Правила оказания помощи при </a:t>
            </a:r>
            <a:r>
              <a:rPr lang="ru-RU" sz="3200" b="1" dirty="0" smtClean="0">
                <a:solidFill>
                  <a:srgbClr val="0070C0"/>
                </a:solidFill>
              </a:rPr>
              <a:t>утоплении</a:t>
            </a:r>
            <a:r>
              <a:rPr lang="ru-RU" sz="3200" b="1" dirty="0">
                <a:solidFill>
                  <a:srgbClr val="0070C0"/>
                </a:solidFill>
              </a:rPr>
              <a:t>:</a:t>
            </a:r>
          </a:p>
        </p:txBody>
      </p:sp>
      <p:sp>
        <p:nvSpPr>
          <p:cNvPr id="3" name="Объект 2"/>
          <p:cNvSpPr>
            <a:spLocks noGrp="1"/>
          </p:cNvSpPr>
          <p:nvPr>
            <p:ph idx="1"/>
          </p:nvPr>
        </p:nvSpPr>
        <p:spPr>
          <a:xfrm>
            <a:off x="179512" y="908720"/>
            <a:ext cx="8856984" cy="2952328"/>
          </a:xfrm>
        </p:spPr>
        <p:txBody>
          <a:bodyPr/>
          <a:lstStyle/>
          <a:p>
            <a:pPr marL="457200" indent="-457200">
              <a:buFont typeface="+mj-lt"/>
              <a:buAutoNum type="arabicPeriod"/>
            </a:pPr>
            <a:r>
              <a:rPr lang="ru-RU" sz="1900" dirty="0" smtClean="0"/>
              <a:t>Перевернуть пострадавшего лицом вниз, опустить голову ниже таза.</a:t>
            </a:r>
          </a:p>
          <a:p>
            <a:pPr marL="457200" indent="-457200">
              <a:buFont typeface="+mj-lt"/>
              <a:buAutoNum type="arabicPeriod"/>
            </a:pPr>
            <a:r>
              <a:rPr lang="ru-RU" sz="1900" dirty="0" smtClean="0"/>
              <a:t>Очистить ротовую полость.</a:t>
            </a:r>
          </a:p>
          <a:p>
            <a:pPr marL="457200" indent="-457200">
              <a:buFont typeface="+mj-lt"/>
              <a:buAutoNum type="arabicPeriod"/>
            </a:pPr>
            <a:r>
              <a:rPr lang="ru-RU" sz="1900" dirty="0" smtClean="0"/>
              <a:t>Резко надавить на корень языка.</a:t>
            </a:r>
          </a:p>
          <a:p>
            <a:pPr marL="457200" indent="-457200">
              <a:buFont typeface="+mj-lt"/>
              <a:buAutoNum type="arabicPeriod"/>
            </a:pPr>
            <a:r>
              <a:rPr lang="ru-RU" sz="1900" dirty="0" smtClean="0"/>
              <a:t>При появлении рвотного и кашлевого рефлексов - добиться полного удаления воды из дыхательных путей и желудка.</a:t>
            </a:r>
          </a:p>
          <a:p>
            <a:pPr marL="457200" indent="-457200">
              <a:buFont typeface="+mj-lt"/>
              <a:buAutoNum type="arabicPeriod"/>
            </a:pPr>
            <a:r>
              <a:rPr lang="ru-RU" sz="1900" dirty="0" smtClean="0"/>
              <a:t>Если нет рвотных движений и пульса - положить на спину и приступить к реанимации (искусственное дыхание, непрямой массаж сердца). При появлении признаков жизни - перевернуть лицом вниз, удалить воду из легких и желудка.</a:t>
            </a:r>
          </a:p>
        </p:txBody>
      </p:sp>
      <p:sp>
        <p:nvSpPr>
          <p:cNvPr id="4" name="TextBox 3"/>
          <p:cNvSpPr txBox="1"/>
          <p:nvPr/>
        </p:nvSpPr>
        <p:spPr>
          <a:xfrm>
            <a:off x="2627784" y="3789038"/>
            <a:ext cx="6192688" cy="1846659"/>
          </a:xfrm>
          <a:prstGeom prst="rect">
            <a:avLst/>
          </a:prstGeom>
          <a:noFill/>
        </p:spPr>
        <p:txBody>
          <a:bodyPr wrap="square" rtlCol="0">
            <a:spAutoFit/>
          </a:bodyPr>
          <a:lstStyle/>
          <a:p>
            <a:pPr marL="457200" indent="-457200">
              <a:buFont typeface="+mj-lt"/>
              <a:buAutoNum type="arabicPeriod" startAt="6"/>
            </a:pPr>
            <a:r>
              <a:rPr lang="ru-RU" sz="1900" dirty="0"/>
              <a:t>Вызвать «Скорую помощь».</a:t>
            </a:r>
          </a:p>
          <a:p>
            <a:pPr marL="457200" indent="-457200" algn="just">
              <a:buFont typeface="+mj-lt"/>
              <a:buAutoNum type="arabicPeriod" startAt="6"/>
            </a:pPr>
            <a:r>
              <a:rPr lang="ru-RU" sz="1900" dirty="0"/>
              <a:t>Если человек уже погрузился в воду, не оставляйте попыток найти его на глубине, а затем вернуть к жизни. Это можно сделать, если утонувший находился в воде не более 6 минут.</a:t>
            </a:r>
          </a:p>
          <a:p>
            <a:endParaRPr lang="ru-RU" sz="1900" dirty="0"/>
          </a:p>
        </p:txBody>
      </p:sp>
    </p:spTree>
    <p:extLst>
      <p:ext uri="{BB962C8B-B14F-4D97-AF65-F5344CB8AC3E}">
        <p14:creationId xmlns="" xmlns:p14="http://schemas.microsoft.com/office/powerpoint/2010/main" val="2622304859"/>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052736"/>
            <a:ext cx="8640960" cy="4018458"/>
          </a:xfrm>
        </p:spPr>
        <p:txBody>
          <a:bodyPr/>
          <a:lstStyle/>
          <a:p>
            <a:r>
              <a:rPr lang="ru-RU" sz="6000" b="1" dirty="0" smtClean="0">
                <a:solidFill>
                  <a:srgbClr val="0070C0"/>
                </a:solidFill>
              </a:rPr>
              <a:t>А Вы как думаете, почему нельзя выходить на тонкий лёд?</a:t>
            </a:r>
            <a:endParaRPr lang="ru-RU" sz="6000" b="1" dirty="0">
              <a:solidFill>
                <a:srgbClr val="0070C0"/>
              </a:solidFill>
            </a:endParaRPr>
          </a:p>
        </p:txBody>
      </p:sp>
    </p:spTree>
    <p:extLst>
      <p:ext uri="{BB962C8B-B14F-4D97-AF65-F5344CB8AC3E}">
        <p14:creationId xmlns="" xmlns:p14="http://schemas.microsoft.com/office/powerpoint/2010/main" val="2279525979"/>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12968" cy="2592288"/>
          </a:xfrm>
        </p:spPr>
        <p:txBody>
          <a:bodyPr/>
          <a:lstStyle/>
          <a:p>
            <a:pPr algn="just"/>
            <a:r>
              <a:rPr lang="ru-RU" sz="1900" dirty="0" smtClean="0"/>
              <a:t>При переходе по льду необходимо пользоваться оборудованными ледовыми переправами или проложенными тропами, а при их отсутствии прежде чем двигаться по льду, следует наметить маршрут и убедиться в прочности льда с помощью палки. Категорически запрещается проверять прочность льда ударами ноги.</a:t>
            </a:r>
          </a:p>
          <a:p>
            <a:pPr algn="just"/>
            <a:r>
              <a:rPr lang="ru-RU" sz="1900" dirty="0" smtClean="0"/>
              <a:t>Если лед непрочен, необходимо прекратить движение и возвращаться по своим следам, делая первые шаги без отрыва ног от поверхности льда.</a:t>
            </a:r>
            <a:endParaRPr lang="ru-RU" sz="1900" dirty="0"/>
          </a:p>
        </p:txBody>
      </p:sp>
      <p:sp>
        <p:nvSpPr>
          <p:cNvPr id="4" name="TextBox 3"/>
          <p:cNvSpPr txBox="1"/>
          <p:nvPr/>
        </p:nvSpPr>
        <p:spPr>
          <a:xfrm>
            <a:off x="2684944" y="2420888"/>
            <a:ext cx="6192688" cy="3293209"/>
          </a:xfrm>
          <a:prstGeom prst="rect">
            <a:avLst/>
          </a:prstGeom>
          <a:noFill/>
        </p:spPr>
        <p:txBody>
          <a:bodyPr wrap="square" rtlCol="0">
            <a:spAutoFit/>
          </a:bodyPr>
          <a:lstStyle/>
          <a:p>
            <a:pPr marL="285750" indent="-285750" algn="just">
              <a:buFont typeface="Arial" pitchFamily="34" charset="0"/>
              <a:buChar char="•"/>
            </a:pPr>
            <a:r>
              <a:rPr lang="ru-RU" sz="1900" dirty="0"/>
              <a:t>Если поверхность льда не покрыта снегом, можно увидеть, как под ногами образуются мелкие, расходящиеся во все стороны радиальные трещины. Одновременно слышно негромкое </a:t>
            </a:r>
            <a:r>
              <a:rPr lang="ru-RU" sz="1900" dirty="0" err="1"/>
              <a:t>похрустывание</a:t>
            </a:r>
            <a:r>
              <a:rPr lang="ru-RU" sz="1900" dirty="0"/>
              <a:t>, напоминающее треск рассохшегося дерева. По такому льду можно идти лишь в самом крайнем случае если к радиальным трещинам добавляются еще и кольцевые, значит, прочность его на </a:t>
            </a:r>
            <a:r>
              <a:rPr lang="ru-RU" sz="1900" dirty="0" smtClean="0"/>
              <a:t>пределе, </a:t>
            </a:r>
            <a:r>
              <a:rPr lang="ru-RU" sz="1900" dirty="0"/>
              <a:t>и он может проломиться в любой момент.</a:t>
            </a:r>
          </a:p>
          <a:p>
            <a:endParaRPr lang="ru-RU" dirty="0"/>
          </a:p>
        </p:txBody>
      </p:sp>
    </p:spTree>
    <p:extLst>
      <p:ext uri="{BB962C8B-B14F-4D97-AF65-F5344CB8AC3E}">
        <p14:creationId xmlns="" xmlns:p14="http://schemas.microsoft.com/office/powerpoint/2010/main" val="147970517"/>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88640"/>
            <a:ext cx="3672408" cy="864096"/>
          </a:xfrm>
        </p:spPr>
        <p:txBody>
          <a:bodyPr>
            <a:noAutofit/>
          </a:bodyPr>
          <a:lstStyle/>
          <a:p>
            <a:pPr algn="ctr"/>
            <a:r>
              <a:rPr lang="ru-RU" sz="4800" b="1" dirty="0" smtClean="0">
                <a:solidFill>
                  <a:srgbClr val="FF0000"/>
                </a:solidFill>
              </a:rPr>
              <a:t>Внимание! </a:t>
            </a:r>
            <a:endParaRPr lang="ru-RU" sz="4800" b="1" dirty="0">
              <a:solidFill>
                <a:srgbClr val="FF0000"/>
              </a:solidFill>
            </a:endParaRPr>
          </a:p>
        </p:txBody>
      </p:sp>
      <p:sp>
        <p:nvSpPr>
          <p:cNvPr id="4" name="Объект 3"/>
          <p:cNvSpPr>
            <a:spLocks noGrp="1"/>
          </p:cNvSpPr>
          <p:nvPr>
            <p:ph idx="1"/>
          </p:nvPr>
        </p:nvSpPr>
        <p:spPr>
          <a:xfrm>
            <a:off x="4644008" y="1268760"/>
            <a:ext cx="4176464" cy="3888432"/>
          </a:xfrm>
        </p:spPr>
        <p:txBody>
          <a:bodyPr/>
          <a:lstStyle/>
          <a:p>
            <a:pPr marL="0" indent="0" algn="just">
              <a:buNone/>
            </a:pPr>
            <a:r>
              <a:rPr lang="ru-RU" sz="2800" dirty="0"/>
              <a:t>Если за вами затрещал лед и появились трещины, не пугайтесь и не бегите от опасности! Плавно ложитесь на лед и перекатывайтесь в безопасное место!</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0677" y="476672"/>
            <a:ext cx="4224469" cy="3168352"/>
          </a:xfrm>
          <a:prstGeom prst="rect">
            <a:avLst/>
          </a:prstGeom>
        </p:spPr>
      </p:pic>
    </p:spTree>
    <p:extLst>
      <p:ext uri="{BB962C8B-B14F-4D97-AF65-F5344CB8AC3E}">
        <p14:creationId xmlns="" xmlns:p14="http://schemas.microsoft.com/office/powerpoint/2010/main" val="4163786243"/>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ru-RU" sz="3600" b="1" dirty="0" smtClean="0">
                <a:solidFill>
                  <a:srgbClr val="0070C0"/>
                </a:solidFill>
              </a:rPr>
              <a:t>Правила поведения на льду:</a:t>
            </a:r>
            <a:endParaRPr lang="ru-RU" sz="3600" b="1" dirty="0">
              <a:solidFill>
                <a:srgbClr val="0070C0"/>
              </a:solidFill>
            </a:endParaRPr>
          </a:p>
        </p:txBody>
      </p:sp>
      <p:sp>
        <p:nvSpPr>
          <p:cNvPr id="3" name="Объект 2"/>
          <p:cNvSpPr>
            <a:spLocks noGrp="1"/>
          </p:cNvSpPr>
          <p:nvPr>
            <p:ph idx="1"/>
          </p:nvPr>
        </p:nvSpPr>
        <p:spPr>
          <a:xfrm>
            <a:off x="395536" y="980729"/>
            <a:ext cx="8229600" cy="2952328"/>
          </a:xfrm>
        </p:spPr>
        <p:txBody>
          <a:bodyPr/>
          <a:lstStyle/>
          <a:p>
            <a:pPr algn="just"/>
            <a:r>
              <a:rPr lang="ru-RU" sz="2000" dirty="0" smtClean="0"/>
              <a:t>Во время движения по льду следует обращать внимание на его поверхность, обходить опасные места и участки, покрытые толстым слоем снега. Особую осторожность необходимо проявлять в местах, где быстрое течение, родники, выступают на поверхность кусты, трава, впадают в водоем ручьи и вливаются теплые сточные воды промышленных предприятий, ведется заготовка льда и т.п.</a:t>
            </a:r>
            <a:endParaRPr lang="ru-RU" sz="2000" dirty="0"/>
          </a:p>
          <a:p>
            <a:pPr algn="just"/>
            <a:r>
              <a:rPr lang="ru-RU" sz="2000" dirty="0" smtClean="0"/>
              <a:t>Безопасным для перехода пешехода является лед с зеленоватым оттенком и толщиной не менее 7 сантиметров.</a:t>
            </a:r>
            <a:br>
              <a:rPr lang="ru-RU" sz="2000" dirty="0" smtClean="0"/>
            </a:br>
            <a:r>
              <a:rPr lang="ru-RU" sz="2000" dirty="0" smtClean="0"/>
              <a:t/>
            </a:r>
            <a:br>
              <a:rPr lang="ru-RU" sz="2000" dirty="0" smtClean="0"/>
            </a:br>
            <a:endParaRPr lang="ru-RU" sz="2000" dirty="0"/>
          </a:p>
        </p:txBody>
      </p:sp>
      <p:sp>
        <p:nvSpPr>
          <p:cNvPr id="4" name="TextBox 3"/>
          <p:cNvSpPr txBox="1"/>
          <p:nvPr/>
        </p:nvSpPr>
        <p:spPr>
          <a:xfrm>
            <a:off x="3275856" y="4005064"/>
            <a:ext cx="5400600" cy="1323439"/>
          </a:xfrm>
          <a:prstGeom prst="rect">
            <a:avLst/>
          </a:prstGeom>
          <a:noFill/>
        </p:spPr>
        <p:txBody>
          <a:bodyPr wrap="square" rtlCol="0">
            <a:spAutoFit/>
          </a:bodyPr>
          <a:lstStyle/>
          <a:p>
            <a:pPr marL="285750" indent="-285750" algn="just">
              <a:buFont typeface="Arial" pitchFamily="34" charset="0"/>
              <a:buChar char="•"/>
            </a:pPr>
            <a:r>
              <a:rPr lang="ru-RU" sz="2000" dirty="0"/>
              <a:t>При переходе по льду необходимо следовать друг за другом на расстоянии </a:t>
            </a:r>
            <a:r>
              <a:rPr lang="ru-RU" sz="2000" dirty="0" smtClean="0"/>
              <a:t> 5 </a:t>
            </a:r>
            <a:r>
              <a:rPr lang="ru-RU" sz="2000" dirty="0"/>
              <a:t>- 6 метров и быть готовым оказать немедленную помощь идущему впереди.</a:t>
            </a:r>
          </a:p>
        </p:txBody>
      </p:sp>
    </p:spTree>
    <p:extLst>
      <p:ext uri="{BB962C8B-B14F-4D97-AF65-F5344CB8AC3E}">
        <p14:creationId xmlns="" xmlns:p14="http://schemas.microsoft.com/office/powerpoint/2010/main" val="1910674308"/>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568952" cy="3960440"/>
          </a:xfrm>
        </p:spPr>
        <p:txBody>
          <a:bodyPr/>
          <a:lstStyle/>
          <a:p>
            <a:pPr algn="just"/>
            <a:r>
              <a:rPr lang="ru-RU" sz="2000" dirty="0" smtClean="0"/>
              <a:t>Перевозка малогабаритных, но тяжелых грузов производится на санях или других приспособлениях с возможно большей площадью опоры на поверхность льда.</a:t>
            </a:r>
          </a:p>
          <a:p>
            <a:pPr algn="just"/>
            <a:r>
              <a:rPr lang="ru-RU" sz="2000" dirty="0" smtClean="0"/>
              <a:t>Пользоваться площадками для катания на коньках на водоемах разрешается только после тщательной проверки прочности льда. Толщина льда должна быть не менее 12 см, а при массовом катании - не менее 25 сантиметров.</a:t>
            </a:r>
            <a:endParaRPr lang="ru-RU" sz="2000" dirty="0"/>
          </a:p>
          <a:p>
            <a:pPr algn="just"/>
            <a:r>
              <a:rPr lang="ru-RU" sz="2000" dirty="0" smtClean="0"/>
              <a:t>При переходе водоема по льду на лыжах рекомендуется пользоваться проложенной лыжней, а при ее отсутствии прежде чем двигаться по целине, следует отстегнуть крепления лыж и снять петли лыжных палок с кистей рук. Если имеются рюкзак или ранец, необходимо их взять на одно плечо.</a:t>
            </a:r>
            <a:endParaRPr lang="ru-RU" sz="2000" dirty="0"/>
          </a:p>
        </p:txBody>
      </p:sp>
      <p:sp>
        <p:nvSpPr>
          <p:cNvPr id="4" name="TextBox 3"/>
          <p:cNvSpPr txBox="1"/>
          <p:nvPr/>
        </p:nvSpPr>
        <p:spPr>
          <a:xfrm>
            <a:off x="2987824" y="3933056"/>
            <a:ext cx="5832648" cy="1908215"/>
          </a:xfrm>
          <a:prstGeom prst="rect">
            <a:avLst/>
          </a:prstGeom>
          <a:noFill/>
        </p:spPr>
        <p:txBody>
          <a:bodyPr wrap="square" rtlCol="0">
            <a:spAutoFit/>
          </a:bodyPr>
          <a:lstStyle/>
          <a:p>
            <a:pPr marL="342900" indent="-342900" algn="just">
              <a:buFont typeface="Arial" pitchFamily="34" charset="0"/>
              <a:buChar char="•"/>
            </a:pPr>
            <a:r>
              <a:rPr lang="ru-RU" sz="2000" dirty="0"/>
              <a:t>Расстояние между лыжниками должно быть 5-6 метров. Во время движения по льду лыжник, идущий первым, ударами палок проверяет прочность льда и следит за его характером.</a:t>
            </a:r>
          </a:p>
          <a:p>
            <a:pPr marL="285750" indent="-285750" algn="just">
              <a:buFont typeface="Arial" pitchFamily="34" charset="0"/>
              <a:buChar char="•"/>
            </a:pPr>
            <a:endParaRPr lang="ru-RU" dirty="0"/>
          </a:p>
        </p:txBody>
      </p:sp>
    </p:spTree>
    <p:extLst>
      <p:ext uri="{BB962C8B-B14F-4D97-AF65-F5344CB8AC3E}">
        <p14:creationId xmlns="" xmlns:p14="http://schemas.microsoft.com/office/powerpoint/2010/main" val="503975413"/>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932040" y="548680"/>
            <a:ext cx="3960440" cy="4608512"/>
          </a:xfrm>
        </p:spPr>
        <p:txBody>
          <a:bodyPr/>
          <a:lstStyle/>
          <a:p>
            <a:pPr marL="0" indent="0" algn="just">
              <a:buNone/>
            </a:pPr>
            <a:r>
              <a:rPr lang="ru-RU" sz="2000" dirty="0" smtClean="0"/>
              <a:t>Наиболее тонок и опасен лед под снежными сугробами, у обрывистых берегов, зарослей тростника, в местах впадения в вытекания из озер рек и ручьев, возле скал вмороженных в лед коряг, поваленных деревьев, досок и другого мусора, в местах слияния нескольких потоков, то есть там, где вода неспокойна и поэтому замерзает гораздо позже, чем в местах с тихим, ровным течением.</a:t>
            </a:r>
            <a:endParaRPr lang="ru-RU" sz="2000"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9512" y="1268760"/>
            <a:ext cx="4503772" cy="3096344"/>
          </a:xfrm>
          <a:prstGeom prst="rect">
            <a:avLst/>
          </a:prstGeom>
        </p:spPr>
      </p:pic>
    </p:spTree>
    <p:extLst>
      <p:ext uri="{BB962C8B-B14F-4D97-AF65-F5344CB8AC3E}">
        <p14:creationId xmlns="" xmlns:p14="http://schemas.microsoft.com/office/powerpoint/2010/main" val="121957313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424936" cy="2736304"/>
          </a:xfrm>
        </p:spPr>
        <p:txBody>
          <a:bodyPr>
            <a:noAutofit/>
          </a:bodyPr>
          <a:lstStyle/>
          <a:p>
            <a:pPr lvl="0" algn="just">
              <a:spcBef>
                <a:spcPct val="20000"/>
              </a:spcBef>
            </a:pPr>
            <a:r>
              <a:rPr lang="ru-RU" sz="2000" dirty="0">
                <a:gradFill>
                  <a:gsLst>
                    <a:gs pos="0">
                      <a:prstClr val="black">
                        <a:lumMod val="50000"/>
                      </a:prstClr>
                    </a:gs>
                    <a:gs pos="61000">
                      <a:prstClr val="black"/>
                    </a:gs>
                  </a:gsLst>
                  <a:lin ang="5400000" scaled="0"/>
                </a:gradFill>
                <a:ea typeface="+mn-ea"/>
                <a:cs typeface="+mn-cs"/>
              </a:rPr>
              <a:t>Умение хорошо плавать </a:t>
            </a:r>
            <a:r>
              <a:rPr lang="ru-RU" sz="2000" dirty="0" smtClean="0">
                <a:gradFill>
                  <a:gsLst>
                    <a:gs pos="0">
                      <a:prstClr val="black">
                        <a:lumMod val="50000"/>
                      </a:prstClr>
                    </a:gs>
                    <a:gs pos="61000">
                      <a:prstClr val="black"/>
                    </a:gs>
                  </a:gsLst>
                  <a:lin ang="5400000" scaled="0"/>
                </a:gradFill>
                <a:ea typeface="+mn-ea"/>
                <a:cs typeface="+mn-cs"/>
              </a:rPr>
              <a:t>-- </a:t>
            </a:r>
            <a:r>
              <a:rPr lang="ru-RU" sz="2000" dirty="0">
                <a:gradFill>
                  <a:gsLst>
                    <a:gs pos="0">
                      <a:prstClr val="black">
                        <a:lumMod val="50000"/>
                      </a:prstClr>
                    </a:gs>
                    <a:gs pos="61000">
                      <a:prstClr val="black"/>
                    </a:gs>
                  </a:gsLst>
                  <a:lin ang="5400000" scaled="0"/>
                </a:gradFill>
                <a:ea typeface="+mn-ea"/>
                <a:cs typeface="+mn-cs"/>
              </a:rPr>
              <a:t>одна из важнейших гарантий безопасного отдыха на воде, но помните, что даже хороший пловец должен соблюдать постоянную осторожность, дисциплину и строго придерживаться правил поведения на </a:t>
            </a:r>
            <a:r>
              <a:rPr lang="ru-RU" sz="2000" dirty="0" smtClean="0">
                <a:gradFill>
                  <a:gsLst>
                    <a:gs pos="0">
                      <a:prstClr val="black">
                        <a:lumMod val="50000"/>
                      </a:prstClr>
                    </a:gs>
                    <a:gs pos="61000">
                      <a:prstClr val="black"/>
                    </a:gs>
                  </a:gsLst>
                  <a:lin ang="5400000" scaled="0"/>
                </a:gradFill>
                <a:ea typeface="+mn-ea"/>
                <a:cs typeface="+mn-cs"/>
              </a:rPr>
              <a:t>воде. </a:t>
            </a:r>
            <a:br>
              <a:rPr lang="ru-RU" sz="2000" dirty="0" smtClean="0">
                <a:gradFill>
                  <a:gsLst>
                    <a:gs pos="0">
                      <a:prstClr val="black">
                        <a:lumMod val="50000"/>
                      </a:prstClr>
                    </a:gs>
                    <a:gs pos="61000">
                      <a:prstClr val="black"/>
                    </a:gs>
                  </a:gsLst>
                  <a:lin ang="5400000" scaled="0"/>
                </a:gradFill>
                <a:ea typeface="+mn-ea"/>
                <a:cs typeface="+mn-cs"/>
              </a:rPr>
            </a:br>
            <a:r>
              <a:rPr lang="ru-RU" sz="2000" dirty="0" smtClean="0">
                <a:gradFill>
                  <a:gsLst>
                    <a:gs pos="0">
                      <a:prstClr val="black">
                        <a:lumMod val="50000"/>
                      </a:prstClr>
                    </a:gs>
                    <a:gs pos="61000">
                      <a:prstClr val="black"/>
                    </a:gs>
                  </a:gsLst>
                  <a:lin ang="5400000" scaled="0"/>
                </a:gradFill>
                <a:ea typeface="+mn-ea"/>
                <a:cs typeface="+mn-cs"/>
              </a:rPr>
              <a:t/>
            </a:r>
            <a:br>
              <a:rPr lang="ru-RU" sz="2000" dirty="0" smtClean="0">
                <a:gradFill>
                  <a:gsLst>
                    <a:gs pos="0">
                      <a:prstClr val="black">
                        <a:lumMod val="50000"/>
                      </a:prstClr>
                    </a:gs>
                    <a:gs pos="61000">
                      <a:prstClr val="black"/>
                    </a:gs>
                  </a:gsLst>
                  <a:lin ang="5400000" scaled="0"/>
                </a:gradFill>
                <a:ea typeface="+mn-ea"/>
                <a:cs typeface="+mn-cs"/>
              </a:rPr>
            </a:br>
            <a:r>
              <a:rPr lang="ru-RU" sz="2000" dirty="0" smtClean="0">
                <a:gradFill>
                  <a:gsLst>
                    <a:gs pos="0">
                      <a:prstClr val="black">
                        <a:lumMod val="50000"/>
                      </a:prstClr>
                    </a:gs>
                    <a:gs pos="61000">
                      <a:prstClr val="black"/>
                    </a:gs>
                  </a:gsLst>
                  <a:lin ang="5400000" scaled="0"/>
                </a:gradFill>
                <a:ea typeface="+mn-ea"/>
                <a:cs typeface="+mn-cs"/>
              </a:rPr>
              <a:t>Лучше </a:t>
            </a:r>
            <a:r>
              <a:rPr lang="ru-RU" sz="2000" dirty="0">
                <a:gradFill>
                  <a:gsLst>
                    <a:gs pos="0">
                      <a:prstClr val="black">
                        <a:lumMod val="50000"/>
                      </a:prstClr>
                    </a:gs>
                    <a:gs pos="61000">
                      <a:prstClr val="black"/>
                    </a:gs>
                  </a:gsLst>
                  <a:lin ang="5400000" scaled="0"/>
                </a:gradFill>
                <a:ea typeface="+mn-ea"/>
                <a:cs typeface="+mn-cs"/>
              </a:rPr>
              <a:t>всего купаться в специально оборудованных местах: пляжах, </a:t>
            </a:r>
            <a:r>
              <a:rPr lang="ru-RU" sz="2000" dirty="0" smtClean="0">
                <a:gradFill>
                  <a:gsLst>
                    <a:gs pos="0">
                      <a:prstClr val="black">
                        <a:lumMod val="50000"/>
                      </a:prstClr>
                    </a:gs>
                    <a:gs pos="61000">
                      <a:prstClr val="black"/>
                    </a:gs>
                  </a:gsLst>
                  <a:lin ang="5400000" scaled="0"/>
                </a:gradFill>
                <a:ea typeface="+mn-ea"/>
                <a:cs typeface="+mn-cs"/>
              </a:rPr>
              <a:t>бассейнах, купальнях.  В </a:t>
            </a:r>
            <a:r>
              <a:rPr lang="ru-RU" sz="2000" dirty="0">
                <a:gradFill>
                  <a:gsLst>
                    <a:gs pos="0">
                      <a:prstClr val="black">
                        <a:lumMod val="50000"/>
                      </a:prstClr>
                    </a:gs>
                    <a:gs pos="61000">
                      <a:prstClr val="black"/>
                    </a:gs>
                  </a:gsLst>
                  <a:lin ang="5400000" scaled="0"/>
                </a:gradFill>
                <a:ea typeface="+mn-ea"/>
                <a:cs typeface="+mn-cs"/>
              </a:rPr>
              <a:t>походах место для купания нужно выбирать там, где чистая вода, ровное песчаное или гравийное дно, небольшая глубина (до 2 м), нет сильного </a:t>
            </a:r>
            <a:r>
              <a:rPr lang="ru-RU" sz="2000" dirty="0" smtClean="0">
                <a:gradFill>
                  <a:gsLst>
                    <a:gs pos="0">
                      <a:prstClr val="black">
                        <a:lumMod val="50000"/>
                      </a:prstClr>
                    </a:gs>
                    <a:gs pos="61000">
                      <a:prstClr val="black"/>
                    </a:gs>
                  </a:gsLst>
                  <a:lin ang="5400000" scaled="0"/>
                </a:gradFill>
                <a:ea typeface="+mn-ea"/>
                <a:cs typeface="+mn-cs"/>
              </a:rPr>
              <a:t>течения. </a:t>
            </a:r>
            <a:endParaRPr lang="ru-RU" sz="6000" dirty="0"/>
          </a:p>
        </p:txBody>
      </p:sp>
      <p:pic>
        <p:nvPicPr>
          <p:cNvPr id="8" name="Content Placeholder 7"/>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251520" y="3429000"/>
            <a:ext cx="4723033" cy="2981414"/>
          </a:xfrm>
        </p:spPr>
      </p:pic>
      <p:pic>
        <p:nvPicPr>
          <p:cNvPr id="5" name="Content Placeholder 4"/>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5004048" y="3429000"/>
            <a:ext cx="3991339" cy="2993504"/>
          </a:xfrm>
        </p:spPr>
      </p:pic>
    </p:spTree>
    <p:extLst>
      <p:ext uri="{BB962C8B-B14F-4D97-AF65-F5344CB8AC3E}">
        <p14:creationId xmlns="" xmlns:p14="http://schemas.microsoft.com/office/powerpoint/2010/main" val="3947994400"/>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778098"/>
          </a:xfrm>
        </p:spPr>
        <p:txBody>
          <a:bodyPr>
            <a:normAutofit fontScale="90000"/>
          </a:bodyPr>
          <a:lstStyle/>
          <a:p>
            <a:r>
              <a:rPr lang="ru-RU" b="1" dirty="0">
                <a:solidFill>
                  <a:srgbClr val="0070C0"/>
                </a:solidFill>
              </a:rPr>
              <a:t>Если вы провалились под </a:t>
            </a:r>
            <a:r>
              <a:rPr lang="ru-RU" b="1" dirty="0" smtClean="0">
                <a:solidFill>
                  <a:srgbClr val="0070C0"/>
                </a:solidFill>
              </a:rPr>
              <a:t>лед</a:t>
            </a:r>
            <a:endParaRPr lang="ru-RU" sz="2200" b="1" dirty="0">
              <a:solidFill>
                <a:srgbClr val="0070C0"/>
              </a:solidFill>
            </a:endParaRPr>
          </a:p>
        </p:txBody>
      </p:sp>
      <p:sp>
        <p:nvSpPr>
          <p:cNvPr id="3" name="Объект 2"/>
          <p:cNvSpPr>
            <a:spLocks noGrp="1"/>
          </p:cNvSpPr>
          <p:nvPr>
            <p:ph idx="1"/>
          </p:nvPr>
        </p:nvSpPr>
        <p:spPr>
          <a:xfrm>
            <a:off x="146388" y="620688"/>
            <a:ext cx="8856984" cy="2592288"/>
          </a:xfrm>
        </p:spPr>
        <p:txBody>
          <a:bodyPr/>
          <a:lstStyle/>
          <a:p>
            <a:pPr algn="just"/>
            <a:r>
              <a:rPr lang="ru-RU" sz="1900" dirty="0" smtClean="0"/>
              <a:t>При </a:t>
            </a:r>
            <a:r>
              <a:rPr lang="ru-RU" sz="1900" dirty="0" err="1" smtClean="0"/>
              <a:t>проламывании</a:t>
            </a:r>
            <a:r>
              <a:rPr lang="ru-RU" sz="1900" dirty="0" smtClean="0"/>
              <a:t> льда необходимо быстро освободится от сумок, лечь на живот, широко раскинув руки, и попытаться выползти из опасной зоны. Двигаться нужно только в ту сторону, откуда вы пришли!</a:t>
            </a:r>
          </a:p>
          <a:p>
            <a:pPr algn="just"/>
            <a:r>
              <a:rPr lang="ru-RU" sz="1900" dirty="0" smtClean="0"/>
              <a:t>Если человек оказался в воде, он должен избавиться от всех тяжелых вещей и, удерживаясь на поверхности, попытаться выползти на крепкий лед. Проще всего это сделать, втыкая в лед перочинный нож, острый ключ и пр. В идеале во время перехода через зимний водоем необходимо иметь под руками какой-нибудь острый предмет.</a:t>
            </a:r>
            <a:endParaRPr lang="ru-RU" sz="1900" dirty="0"/>
          </a:p>
        </p:txBody>
      </p:sp>
      <p:sp>
        <p:nvSpPr>
          <p:cNvPr id="4" name="TextBox 3"/>
          <p:cNvSpPr txBox="1"/>
          <p:nvPr/>
        </p:nvSpPr>
        <p:spPr>
          <a:xfrm>
            <a:off x="179512" y="3040390"/>
            <a:ext cx="8856984" cy="923330"/>
          </a:xfrm>
          <a:prstGeom prst="rect">
            <a:avLst/>
          </a:prstGeom>
          <a:noFill/>
        </p:spPr>
        <p:txBody>
          <a:bodyPr wrap="square" rtlCol="0">
            <a:spAutoFit/>
          </a:bodyPr>
          <a:lstStyle/>
          <a:p>
            <a:pPr marL="285750" indent="-285750" algn="just">
              <a:buFont typeface="Arial" pitchFamily="34" charset="0"/>
              <a:buChar char="•"/>
            </a:pPr>
            <a:r>
              <a:rPr lang="ru-RU" dirty="0"/>
              <a:t>Из узкой полыньи надо «выкручиваться», перекатываясь с живота на спину и одновременно выползая на лед. В большой полынье взбираться на лед </a:t>
            </a:r>
            <a:r>
              <a:rPr lang="ru-RU" dirty="0" smtClean="0"/>
              <a:t>надо </a:t>
            </a:r>
            <a:r>
              <a:rPr lang="ru-RU" dirty="0"/>
              <a:t>в том месте, где произошло падение. В реках с сильным течением надо</a:t>
            </a:r>
          </a:p>
        </p:txBody>
      </p:sp>
      <p:sp>
        <p:nvSpPr>
          <p:cNvPr id="5" name="TextBox 4"/>
          <p:cNvSpPr txBox="1"/>
          <p:nvPr/>
        </p:nvSpPr>
        <p:spPr>
          <a:xfrm>
            <a:off x="2987824" y="3861048"/>
            <a:ext cx="6048672" cy="2031325"/>
          </a:xfrm>
          <a:prstGeom prst="rect">
            <a:avLst/>
          </a:prstGeom>
          <a:noFill/>
        </p:spPr>
        <p:txBody>
          <a:bodyPr wrap="square" rtlCol="0">
            <a:spAutoFit/>
          </a:bodyPr>
          <a:lstStyle/>
          <a:p>
            <a:pPr algn="just"/>
            <a:r>
              <a:rPr lang="ru-RU" dirty="0" smtClean="0"/>
              <a:t>стараться </a:t>
            </a:r>
            <a:r>
              <a:rPr lang="ru-RU" dirty="0"/>
              <a:t>избегать навальный стороны (откуда уходит вода), чтобы не оказаться втянутым под лед. Как бы ни было сложно выбраться из полыньи против течения, делать это следует там или сбоку. Если лед слабый, его надо подламывать до тех пор, пока не встретится твердый участок.</a:t>
            </a:r>
          </a:p>
          <a:p>
            <a:endParaRPr lang="ru-RU" dirty="0"/>
          </a:p>
        </p:txBody>
      </p:sp>
    </p:spTree>
    <p:extLst>
      <p:ext uri="{BB962C8B-B14F-4D97-AF65-F5344CB8AC3E}">
        <p14:creationId xmlns="" xmlns:p14="http://schemas.microsoft.com/office/powerpoint/2010/main" val="1859709299"/>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712968" cy="1080120"/>
          </a:xfrm>
        </p:spPr>
        <p:txBody>
          <a:bodyPr>
            <a:noAutofit/>
          </a:bodyPr>
          <a:lstStyle/>
          <a:p>
            <a:pPr algn="ctr"/>
            <a:r>
              <a:rPr lang="ru-RU" sz="2400" b="1" dirty="0">
                <a:solidFill>
                  <a:srgbClr val="0070C0"/>
                </a:solidFill>
              </a:rPr>
              <a:t>Не поддавайтесь панике</a:t>
            </a:r>
            <a:r>
              <a:rPr lang="ru-RU" sz="2400" b="1" dirty="0" smtClean="0">
                <a:solidFill>
                  <a:srgbClr val="0070C0"/>
                </a:solidFill>
              </a:rPr>
              <a:t>!</a:t>
            </a:r>
            <a:r>
              <a:rPr lang="ru-RU" sz="2400" b="1" dirty="0">
                <a:solidFill>
                  <a:srgbClr val="0070C0"/>
                </a:solidFill>
              </a:rPr>
              <a:t/>
            </a:r>
            <a:br>
              <a:rPr lang="ru-RU" sz="2400" b="1" dirty="0">
                <a:solidFill>
                  <a:srgbClr val="0070C0"/>
                </a:solidFill>
              </a:rPr>
            </a:br>
            <a:r>
              <a:rPr lang="ru-RU" sz="2400" b="1" dirty="0">
                <a:solidFill>
                  <a:srgbClr val="0070C0"/>
                </a:solidFill>
              </a:rPr>
              <a:t>Наползайте на лед с широко расставленными руками. Делайте попытки еще и </a:t>
            </a:r>
            <a:r>
              <a:rPr lang="ru-RU" sz="2400" b="1" dirty="0" smtClean="0">
                <a:solidFill>
                  <a:srgbClr val="0070C0"/>
                </a:solidFill>
              </a:rPr>
              <a:t>еще</a:t>
            </a:r>
            <a:endParaRPr lang="ru-RU" sz="4800" b="1" dirty="0">
              <a:solidFill>
                <a:srgbClr val="0070C0"/>
              </a:solidFill>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9592" y="1447066"/>
            <a:ext cx="7398574" cy="4929300"/>
          </a:xfrm>
          <a:prstGeom prst="rect">
            <a:avLst/>
          </a:prstGeom>
        </p:spPr>
      </p:pic>
    </p:spTree>
    <p:extLst>
      <p:ext uri="{BB962C8B-B14F-4D97-AF65-F5344CB8AC3E}">
        <p14:creationId xmlns="" xmlns:p14="http://schemas.microsoft.com/office/powerpoint/2010/main" val="2258278174"/>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872" y="116632"/>
            <a:ext cx="8856984" cy="4032448"/>
          </a:xfrm>
        </p:spPr>
        <p:txBody>
          <a:bodyPr/>
          <a:lstStyle/>
          <a:p>
            <a:pPr algn="just"/>
            <a:r>
              <a:rPr lang="ru-RU" sz="1800" dirty="0" smtClean="0"/>
              <a:t>При спасении действуйте быстро, решительно, но предельно осторожно. Громко подбадривайте спасаемого. Подавайте спасательный предмет с расстояния 3-4 метра.</a:t>
            </a:r>
          </a:p>
          <a:p>
            <a:pPr algn="just"/>
            <a:r>
              <a:rPr lang="ru-RU" sz="1800" dirty="0" smtClean="0"/>
              <a:t>Оказывающий помощь человек должен лечь на живот, подползти к пролому во льду и подать пострадавшему конец веревки, длинную палку, ремень, связанные шарфы, куртки и т.п. При отсутствии всяких средств спасения допустимо нескольким людям лечь на лед цепочкой, удерживая друг друга за ноги, и так, ползком, подвинувшись к полынье, помочь пострадавшему.</a:t>
            </a:r>
            <a:endParaRPr lang="ru-RU" sz="1800" dirty="0"/>
          </a:p>
          <a:p>
            <a:pPr algn="just"/>
            <a:r>
              <a:rPr lang="ru-RU" sz="1800" dirty="0" smtClean="0"/>
              <a:t>Во всех случаях при приближении к краю полыньи надо стараться перекрывать как можно большую площадь льда, расставляя в стороны руки и ноги и ни в коем случае не создавать точечной нагрузки, упираясь в него локтями или коленями. Помощь человеку, попавшему в воду, надо оказывать очень быстро, так как даже 10 - 15-минутное пребывание в ледяной воде может быть опасно для жизни.</a:t>
            </a:r>
          </a:p>
        </p:txBody>
      </p:sp>
      <p:sp>
        <p:nvSpPr>
          <p:cNvPr id="5" name="TextBox 4"/>
          <p:cNvSpPr txBox="1"/>
          <p:nvPr/>
        </p:nvSpPr>
        <p:spPr>
          <a:xfrm>
            <a:off x="2939802" y="4149080"/>
            <a:ext cx="6120680" cy="1200329"/>
          </a:xfrm>
          <a:prstGeom prst="rect">
            <a:avLst/>
          </a:prstGeom>
          <a:noFill/>
        </p:spPr>
        <p:txBody>
          <a:bodyPr wrap="square" rtlCol="0">
            <a:spAutoFit/>
          </a:bodyPr>
          <a:lstStyle/>
          <a:p>
            <a:pPr marL="285750" indent="-285750">
              <a:buFont typeface="Arial" pitchFamily="34" charset="0"/>
              <a:buChar char="•"/>
            </a:pPr>
            <a:r>
              <a:rPr lang="ru-RU" dirty="0"/>
              <a:t>Человека, вытащенного из воды, надо немедленно переодеть в сухую одежду и обувь, дать что-нибудь сладкое и заставить активно двигаться до тех пор, пока он окончательно не согреется</a:t>
            </a:r>
            <a:r>
              <a:rPr lang="ru-RU" dirty="0" smtClean="0"/>
              <a:t>.</a:t>
            </a:r>
            <a:endParaRPr lang="ru-RU" dirty="0"/>
          </a:p>
        </p:txBody>
      </p:sp>
    </p:spTree>
    <p:extLst>
      <p:ext uri="{BB962C8B-B14F-4D97-AF65-F5344CB8AC3E}">
        <p14:creationId xmlns="" xmlns:p14="http://schemas.microsoft.com/office/powerpoint/2010/main" val="3707866827"/>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5576" y="188640"/>
            <a:ext cx="6984776" cy="6505135"/>
          </a:xfrm>
          <a:prstGeom prst="rect">
            <a:avLst/>
          </a:prstGeom>
        </p:spPr>
      </p:pic>
    </p:spTree>
    <p:extLst>
      <p:ext uri="{BB962C8B-B14F-4D97-AF65-F5344CB8AC3E}">
        <p14:creationId xmlns="" xmlns:p14="http://schemas.microsoft.com/office/powerpoint/2010/main" val="394963720"/>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normAutofit/>
          </a:bodyPr>
          <a:lstStyle/>
          <a:p>
            <a:pPr algn="ctr"/>
            <a:r>
              <a:rPr lang="ru-RU" sz="2000" dirty="0"/>
              <a:t/>
            </a:r>
            <a:br>
              <a:rPr lang="ru-RU" sz="2000" dirty="0"/>
            </a:br>
            <a:r>
              <a:rPr lang="ru-RU" sz="2000" dirty="0"/>
              <a:t/>
            </a:r>
            <a:br>
              <a:rPr lang="ru-RU" sz="2000" dirty="0"/>
            </a:br>
            <a:endParaRPr lang="ru-RU" sz="1100" dirty="0"/>
          </a:p>
        </p:txBody>
      </p:sp>
      <p:sp>
        <p:nvSpPr>
          <p:cNvPr id="3" name="TextBox 2"/>
          <p:cNvSpPr txBox="1"/>
          <p:nvPr/>
        </p:nvSpPr>
        <p:spPr>
          <a:xfrm>
            <a:off x="1860828" y="1556792"/>
            <a:ext cx="6192688" cy="2123658"/>
          </a:xfrm>
          <a:prstGeom prst="rect">
            <a:avLst/>
          </a:prstGeom>
          <a:noFill/>
        </p:spPr>
        <p:txBody>
          <a:bodyPr wrap="square" rtlCol="0">
            <a:spAutoFit/>
          </a:bodyPr>
          <a:lstStyle/>
          <a:p>
            <a:pPr algn="ctr"/>
            <a:r>
              <a:rPr lang="ru-RU" sz="6600" b="1" dirty="0" smtClean="0">
                <a:solidFill>
                  <a:srgbClr val="0070C0"/>
                </a:solidFill>
              </a:rPr>
              <a:t>Спасибо </a:t>
            </a:r>
            <a:br>
              <a:rPr lang="ru-RU" sz="6600" b="1" dirty="0" smtClean="0">
                <a:solidFill>
                  <a:srgbClr val="0070C0"/>
                </a:solidFill>
              </a:rPr>
            </a:br>
            <a:r>
              <a:rPr lang="ru-RU" sz="6600" b="1" dirty="0" smtClean="0">
                <a:solidFill>
                  <a:srgbClr val="0070C0"/>
                </a:solidFill>
              </a:rPr>
              <a:t>за внимание!</a:t>
            </a:r>
            <a:endParaRPr lang="ru-RU" sz="6600" b="1" dirty="0">
              <a:solidFill>
                <a:srgbClr val="0070C0"/>
              </a:solidFill>
            </a:endParaRPr>
          </a:p>
        </p:txBody>
      </p:sp>
    </p:spTree>
    <p:extLst>
      <p:ext uri="{BB962C8B-B14F-4D97-AF65-F5344CB8AC3E}">
        <p14:creationId xmlns="" xmlns:p14="http://schemas.microsoft.com/office/powerpoint/2010/main" val="127121778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9952" y="404664"/>
            <a:ext cx="4896544" cy="5530626"/>
          </a:xfrm>
        </p:spPr>
        <p:txBody>
          <a:bodyPr>
            <a:noAutofit/>
          </a:bodyPr>
          <a:lstStyle/>
          <a:p>
            <a:pPr algn="just"/>
            <a:r>
              <a:rPr lang="ru-RU" sz="2000" dirty="0"/>
              <a:t>В городских водоемах опасно купаться в непроверенных местах и особенно прыгать с импровизированных вышек. Поэтому, собираясь купаться, особенно если среди вас маленькие дети, не поленитесь лишний раз проверить </a:t>
            </a:r>
            <a:r>
              <a:rPr lang="ru-RU" sz="2000" dirty="0" smtClean="0"/>
              <a:t>состояние дна.</a:t>
            </a:r>
            <a:r>
              <a:rPr lang="ru-RU" sz="2000" dirty="0"/>
              <a:t/>
            </a:r>
            <a:br>
              <a:rPr lang="ru-RU" sz="2000" dirty="0"/>
            </a:br>
            <a:r>
              <a:rPr lang="ru-RU" sz="2000" dirty="0"/>
              <a:t/>
            </a:r>
            <a:br>
              <a:rPr lang="ru-RU" sz="2000" dirty="0"/>
            </a:br>
            <a:r>
              <a:rPr lang="ru-RU" sz="2000" dirty="0"/>
              <a:t>Запрещается заплывать за ограждение (буйки) указывающее водные границы между водной акваторией и местом, предназначенным для купания.</a:t>
            </a:r>
            <a:br>
              <a:rPr lang="ru-RU" sz="2000" dirty="0"/>
            </a:br>
            <a:r>
              <a:rPr lang="ru-RU" sz="2000" dirty="0"/>
              <a:t/>
            </a:r>
            <a:br>
              <a:rPr lang="ru-RU" sz="2000" dirty="0"/>
            </a:br>
            <a:r>
              <a:rPr lang="ru-RU" sz="2000" dirty="0"/>
              <a:t>Категорически запрещается купание в нетрезвом состоянии т. к. многократно увеличиваются шансы утонуть</a:t>
            </a:r>
            <a:r>
              <a:rPr lang="ru-RU" sz="2000" dirty="0" smtClean="0"/>
              <a:t>.</a:t>
            </a:r>
            <a:endParaRPr lang="ru-RU" sz="54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22671" t="616" r="15257"/>
          <a:stretch/>
        </p:blipFill>
        <p:spPr>
          <a:xfrm>
            <a:off x="179512" y="692696"/>
            <a:ext cx="3819652" cy="4464496"/>
          </a:xfrm>
        </p:spPr>
      </p:pic>
    </p:spTree>
    <p:extLst>
      <p:ext uri="{BB962C8B-B14F-4D97-AF65-F5344CB8AC3E}">
        <p14:creationId xmlns="" xmlns:p14="http://schemas.microsoft.com/office/powerpoint/2010/main" val="189656166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2970"/>
            <a:ext cx="8496944" cy="864096"/>
          </a:xfrm>
        </p:spPr>
        <p:txBody>
          <a:bodyPr>
            <a:normAutofit/>
          </a:bodyPr>
          <a:lstStyle/>
          <a:p>
            <a:pPr marL="342900" indent="-342900" algn="just">
              <a:buFont typeface="Arial" pitchFamily="34" charset="0"/>
              <a:buChar char="•"/>
            </a:pPr>
            <a:r>
              <a:rPr lang="ru-RU" sz="2000" dirty="0" smtClean="0"/>
              <a:t>Не </a:t>
            </a:r>
            <a:r>
              <a:rPr lang="ru-RU" sz="2000" dirty="0"/>
              <a:t>рекомендуется устраивать игры на воде с подныриванием друг под друга, хватать за ноги и за руки</a:t>
            </a:r>
            <a:r>
              <a:rPr lang="ru-RU" sz="2000" dirty="0" smtClean="0"/>
              <a:t>.</a:t>
            </a:r>
            <a:endParaRPr lang="ru-RU" sz="2000" dirty="0"/>
          </a:p>
        </p:txBody>
      </p:sp>
      <p:sp>
        <p:nvSpPr>
          <p:cNvPr id="3" name="TextBox 2"/>
          <p:cNvSpPr txBox="1"/>
          <p:nvPr/>
        </p:nvSpPr>
        <p:spPr>
          <a:xfrm>
            <a:off x="827584" y="908720"/>
            <a:ext cx="7992888" cy="707886"/>
          </a:xfrm>
          <a:prstGeom prst="rect">
            <a:avLst/>
          </a:prstGeom>
          <a:noFill/>
        </p:spPr>
        <p:txBody>
          <a:bodyPr wrap="square" rtlCol="0">
            <a:spAutoFit/>
          </a:bodyPr>
          <a:lstStyle/>
          <a:p>
            <a:pPr marL="285750" indent="-285750" algn="just">
              <a:buFont typeface="Arial" pitchFamily="34" charset="0"/>
              <a:buChar char="•"/>
            </a:pPr>
            <a:r>
              <a:rPr lang="ru-RU" sz="2000" dirty="0" smtClean="0"/>
              <a:t>Не </a:t>
            </a:r>
            <a:r>
              <a:rPr lang="ru-RU" sz="2000" dirty="0"/>
              <a:t>пытайтесь переплывать реки, озера т. к. вы можете не рассчитать свои силы</a:t>
            </a:r>
            <a:r>
              <a:rPr lang="ru-RU" sz="2000" dirty="0" smtClean="0"/>
              <a:t>.</a:t>
            </a:r>
            <a:endParaRPr lang="ru-RU" sz="2000" dirty="0"/>
          </a:p>
        </p:txBody>
      </p:sp>
      <p:sp>
        <p:nvSpPr>
          <p:cNvPr id="4" name="TextBox 3"/>
          <p:cNvSpPr txBox="1"/>
          <p:nvPr/>
        </p:nvSpPr>
        <p:spPr>
          <a:xfrm>
            <a:off x="1259632" y="1621200"/>
            <a:ext cx="7560840" cy="1015663"/>
          </a:xfrm>
          <a:prstGeom prst="rect">
            <a:avLst/>
          </a:prstGeom>
          <a:noFill/>
        </p:spPr>
        <p:txBody>
          <a:bodyPr wrap="square" rtlCol="0">
            <a:spAutoFit/>
          </a:bodyPr>
          <a:lstStyle/>
          <a:p>
            <a:pPr marL="285750" indent="-285750" algn="just">
              <a:buFont typeface="Arial" pitchFamily="34" charset="0"/>
              <a:buChar char="•"/>
            </a:pPr>
            <a:r>
              <a:rPr lang="ru-RU" sz="2000" dirty="0"/>
              <a:t>Ни в коем случае не оставляйте без присмотра вблизи открытой воды малолетних детей. Они могут утонуть мгновенно. Даже на мелководье будьте с ними рядом</a:t>
            </a:r>
            <a:r>
              <a:rPr lang="ru-RU" sz="2000" dirty="0" smtClean="0"/>
              <a:t>.</a:t>
            </a:r>
            <a:endParaRPr lang="ru-RU" sz="2000" dirty="0"/>
          </a:p>
        </p:txBody>
      </p:sp>
      <p:sp>
        <p:nvSpPr>
          <p:cNvPr id="5" name="TextBox 4"/>
          <p:cNvSpPr txBox="1"/>
          <p:nvPr/>
        </p:nvSpPr>
        <p:spPr>
          <a:xfrm>
            <a:off x="1979712" y="2662015"/>
            <a:ext cx="6768752" cy="1323439"/>
          </a:xfrm>
          <a:prstGeom prst="rect">
            <a:avLst/>
          </a:prstGeom>
          <a:noFill/>
        </p:spPr>
        <p:txBody>
          <a:bodyPr wrap="square" rtlCol="0">
            <a:spAutoFit/>
          </a:bodyPr>
          <a:lstStyle/>
          <a:p>
            <a:pPr marL="285750" indent="-285750" algn="just">
              <a:buFont typeface="Arial" pitchFamily="34" charset="0"/>
              <a:buChar char="•"/>
            </a:pPr>
            <a:r>
              <a:rPr lang="ru-RU" sz="2000" dirty="0"/>
              <a:t>Опасно прыгать (нырять) в воду в неизвестном месте - можно удариться головой о грунт, корягу, сваю и т.п., сломать шейные позвонки, потерять сознание и погибнуть</a:t>
            </a:r>
            <a:r>
              <a:rPr lang="ru-RU" sz="2000" dirty="0" smtClean="0"/>
              <a:t>.</a:t>
            </a:r>
            <a:endParaRPr lang="ru-RU" sz="2000" dirty="0"/>
          </a:p>
        </p:txBody>
      </p:sp>
      <p:sp>
        <p:nvSpPr>
          <p:cNvPr id="6" name="TextBox 5"/>
          <p:cNvSpPr txBox="1"/>
          <p:nvPr/>
        </p:nvSpPr>
        <p:spPr>
          <a:xfrm>
            <a:off x="2699792" y="3981838"/>
            <a:ext cx="6120680" cy="1631216"/>
          </a:xfrm>
          <a:prstGeom prst="rect">
            <a:avLst/>
          </a:prstGeom>
          <a:noFill/>
        </p:spPr>
        <p:txBody>
          <a:bodyPr wrap="square" rtlCol="0">
            <a:spAutoFit/>
          </a:bodyPr>
          <a:lstStyle/>
          <a:p>
            <a:pPr marL="285750" indent="-285750" algn="just">
              <a:buFont typeface="Arial" pitchFamily="34" charset="0"/>
              <a:buChar char="•"/>
            </a:pPr>
            <a:r>
              <a:rPr lang="ru-RU" sz="2000" dirty="0"/>
              <a:t>Нельзя подплывать близко к идущим судам с целью покачаться на волнах. В близи идущего теплохода возникает течение, которое может затянуть под винт</a:t>
            </a:r>
          </a:p>
          <a:p>
            <a:pPr marL="285750" indent="-285750">
              <a:buFont typeface="Arial" pitchFamily="34" charset="0"/>
              <a:buChar char="•"/>
            </a:pPr>
            <a:endParaRPr lang="ru-RU" sz="2000" dirty="0"/>
          </a:p>
        </p:txBody>
      </p:sp>
    </p:spTree>
    <p:extLst>
      <p:ext uri="{BB962C8B-B14F-4D97-AF65-F5344CB8AC3E}">
        <p14:creationId xmlns="" xmlns:p14="http://schemas.microsoft.com/office/powerpoint/2010/main" val="1220063300"/>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9992" y="2708920"/>
            <a:ext cx="4392488" cy="2664296"/>
          </a:xfrm>
        </p:spPr>
        <p:txBody>
          <a:bodyPr>
            <a:normAutofit/>
          </a:bodyPr>
          <a:lstStyle/>
          <a:p>
            <a:pPr algn="just"/>
            <a:r>
              <a:rPr lang="ru-RU" sz="1800" dirty="0" smtClean="0"/>
              <a:t>Посадку </a:t>
            </a:r>
            <a:r>
              <a:rPr lang="ru-RU" sz="1800" dirty="0"/>
              <a:t>в лодку производить, осторожно ступая посреди настила. Садиться на балки (скамейки) нужно равномерно. Ни в коем случае нельзя садиться на борт лодки, пересаживаться с одного места на другое, а также переходить с одной лодки на другую, раскачивать лодку и нырять с </a:t>
            </a:r>
            <a:r>
              <a:rPr lang="ru-RU" sz="1800" dirty="0" smtClean="0"/>
              <a:t>нее.</a:t>
            </a:r>
            <a:endParaRPr lang="ru-RU" sz="2000"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508104" y="210384"/>
            <a:ext cx="3392770" cy="2160240"/>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0383" y="2852936"/>
            <a:ext cx="4151473" cy="2376264"/>
          </a:xfrm>
          <a:prstGeom prst="rect">
            <a:avLst/>
          </a:prstGeom>
        </p:spPr>
      </p:pic>
      <p:sp>
        <p:nvSpPr>
          <p:cNvPr id="2" name="TextBox 1"/>
          <p:cNvSpPr txBox="1"/>
          <p:nvPr/>
        </p:nvSpPr>
        <p:spPr>
          <a:xfrm>
            <a:off x="323528" y="188640"/>
            <a:ext cx="5112568" cy="2585323"/>
          </a:xfrm>
          <a:prstGeom prst="rect">
            <a:avLst/>
          </a:prstGeom>
          <a:noFill/>
        </p:spPr>
        <p:txBody>
          <a:bodyPr wrap="square" rtlCol="0">
            <a:spAutoFit/>
          </a:bodyPr>
          <a:lstStyle/>
          <a:p>
            <a:pPr algn="just"/>
            <a:r>
              <a:rPr lang="ru-RU" dirty="0"/>
              <a:t>Важным условием безопасности на воде является строгое соблюдение правил катания на лодке. Нельзя выходить в плавание на неисправной и полностью необорудованной лодке. Перед посадкой в лодку, надо осмотреть ее и убедиться в наличии весел, руля, уключин, спасательного круга, спасательных жилетов по числу пассажиров, и черпака для отлива воды.</a:t>
            </a:r>
          </a:p>
        </p:txBody>
      </p:sp>
    </p:spTree>
    <p:extLst>
      <p:ext uri="{BB962C8B-B14F-4D97-AF65-F5344CB8AC3E}">
        <p14:creationId xmlns="" xmlns:p14="http://schemas.microsoft.com/office/powerpoint/2010/main" val="1688264911"/>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116632"/>
            <a:ext cx="3816424" cy="1224136"/>
          </a:xfrm>
        </p:spPr>
        <p:txBody>
          <a:bodyPr>
            <a:normAutofit fontScale="90000"/>
          </a:bodyPr>
          <a:lstStyle/>
          <a:p>
            <a:pPr algn="ctr"/>
            <a:r>
              <a:rPr lang="ru-RU" sz="2700" dirty="0"/>
              <a:t> </a:t>
            </a:r>
            <a:r>
              <a:rPr lang="ru-RU" sz="3100" dirty="0">
                <a:solidFill>
                  <a:srgbClr val="0070C0"/>
                </a:solidFill>
              </a:rPr>
              <a:t>Правила безопасного поведения на воде</a:t>
            </a:r>
            <a:r>
              <a:rPr lang="ru-RU" sz="3100" dirty="0" smtClean="0">
                <a:solidFill>
                  <a:srgbClr val="0070C0"/>
                </a:solidFill>
              </a:rPr>
              <a:t>:</a:t>
            </a:r>
            <a:endParaRPr lang="ru-RU" sz="3100" dirty="0">
              <a:solidFill>
                <a:srgbClr val="0070C0"/>
              </a:solidFill>
            </a:endParaRPr>
          </a:p>
        </p:txBody>
      </p:sp>
      <p:sp>
        <p:nvSpPr>
          <p:cNvPr id="5" name="Текст 4"/>
          <p:cNvSpPr>
            <a:spLocks noGrp="1"/>
          </p:cNvSpPr>
          <p:nvPr>
            <p:ph type="body" sz="half" idx="2"/>
          </p:nvPr>
        </p:nvSpPr>
        <p:spPr>
          <a:xfrm>
            <a:off x="4870346" y="1340768"/>
            <a:ext cx="4078119" cy="4691063"/>
          </a:xfrm>
        </p:spPr>
        <p:txBody>
          <a:bodyPr/>
          <a:lstStyle/>
          <a:p>
            <a:pPr marL="285750" indent="-285750">
              <a:buFont typeface="Arial" pitchFamily="34" charset="0"/>
              <a:buChar char="•"/>
            </a:pPr>
            <a:r>
              <a:rPr lang="ru-RU" sz="2000" dirty="0" smtClean="0"/>
              <a:t>Купайся только в специально оборудованных местах.</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нырять в незнакомых местах.</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заплывать за буйки.</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хватать друг друга за руки и ноги во время игр на воде.</a:t>
            </a:r>
          </a:p>
          <a:p>
            <a:pPr marL="285750" indent="-285750">
              <a:buFont typeface="Arial" pitchFamily="34" charset="0"/>
              <a:buChar char="•"/>
            </a:pPr>
            <a:endParaRPr lang="ru-RU" sz="300" dirty="0"/>
          </a:p>
          <a:p>
            <a:pPr marL="285750" indent="-285750">
              <a:buFont typeface="Arial" pitchFamily="34" charset="0"/>
              <a:buChar char="•"/>
            </a:pPr>
            <a:r>
              <a:rPr lang="ru-RU" sz="2000" dirty="0" smtClean="0"/>
              <a:t>Не умеющим плавать купаться только в специально оборудованных местах глубиной не более 1,2 метра.</a:t>
            </a:r>
            <a:endParaRPr lang="ru-RU" sz="2000" dirty="0"/>
          </a:p>
        </p:txBody>
      </p:sp>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l="4453" t="5040" r="4771" b="9908"/>
          <a:stretch/>
        </p:blipFill>
        <p:spPr>
          <a:xfrm>
            <a:off x="-21694" y="3418"/>
            <a:ext cx="4892040" cy="6854582"/>
          </a:xfrm>
          <a:prstGeom prst="rect">
            <a:avLst/>
          </a:prstGeom>
        </p:spPr>
      </p:pic>
    </p:spTree>
    <p:extLst>
      <p:ext uri="{BB962C8B-B14F-4D97-AF65-F5344CB8AC3E}">
        <p14:creationId xmlns="" xmlns:p14="http://schemas.microsoft.com/office/powerpoint/2010/main" val="102823194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1600" y="61654"/>
            <a:ext cx="6696744" cy="6643170"/>
          </a:xfrm>
          <a:prstGeom prst="rect">
            <a:avLst/>
          </a:prstGeom>
        </p:spPr>
      </p:pic>
    </p:spTree>
    <p:extLst>
      <p:ext uri="{BB962C8B-B14F-4D97-AF65-F5344CB8AC3E}">
        <p14:creationId xmlns="" xmlns:p14="http://schemas.microsoft.com/office/powerpoint/2010/main" val="184166910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75656" y="188640"/>
            <a:ext cx="6450995" cy="922114"/>
          </a:xfrm>
        </p:spPr>
        <p:txBody>
          <a:bodyPr/>
          <a:lstStyle/>
          <a:p>
            <a:r>
              <a:rPr lang="ru-RU" sz="3600" b="1" dirty="0" smtClean="0">
                <a:solidFill>
                  <a:srgbClr val="0070C0"/>
                </a:solidFill>
              </a:rPr>
              <a:t>Если тонет человек:</a:t>
            </a:r>
            <a:endParaRPr lang="ru-RU" sz="3600" b="1" dirty="0">
              <a:solidFill>
                <a:srgbClr val="0070C0"/>
              </a:solidFill>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03648" y="836712"/>
            <a:ext cx="5904656" cy="5914872"/>
          </a:xfrm>
          <a:prstGeom prst="rect">
            <a:avLst/>
          </a:prstGeom>
        </p:spPr>
      </p:pic>
    </p:spTree>
    <p:extLst>
      <p:ext uri="{BB962C8B-B14F-4D97-AF65-F5344CB8AC3E}">
        <p14:creationId xmlns="" xmlns:p14="http://schemas.microsoft.com/office/powerpoint/2010/main" val="348233789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188640"/>
            <a:ext cx="8496944" cy="3528392"/>
          </a:xfrm>
        </p:spPr>
        <p:txBody>
          <a:bodyPr/>
          <a:lstStyle/>
          <a:p>
            <a:pPr algn="just"/>
            <a:r>
              <a:rPr lang="ru-RU" sz="1900" dirty="0" smtClean="0"/>
              <a:t>Сразу громко зовите на помощь: «Человек тонет!»</a:t>
            </a:r>
            <a:endParaRPr lang="ru-RU" sz="1900" dirty="0"/>
          </a:p>
          <a:p>
            <a:pPr algn="just"/>
            <a:r>
              <a:rPr lang="ru-RU" sz="1900" dirty="0" smtClean="0"/>
              <a:t>Попросите вызвать спасателей и «скорую помощь».</a:t>
            </a:r>
            <a:endParaRPr lang="ru-RU" sz="1900" dirty="0"/>
          </a:p>
          <a:p>
            <a:pPr algn="just"/>
            <a:r>
              <a:rPr lang="ru-RU" sz="1900" dirty="0" smtClean="0"/>
              <a:t>Бросьте тонущему спасательный круг, длинную веревку с узлом на конце.</a:t>
            </a:r>
            <a:endParaRPr lang="ru-RU" sz="1900" dirty="0"/>
          </a:p>
          <a:p>
            <a:pPr algn="just"/>
            <a:r>
              <a:rPr lang="ru-RU" sz="1900" dirty="0" smtClean="0"/>
              <a:t>Если хорошо плаваете, снимите одежду и обувь и вплавь доберитесь до тонущего. Заговорите с ним. </a:t>
            </a:r>
          </a:p>
          <a:p>
            <a:pPr algn="just"/>
            <a:r>
              <a:rPr lang="ru-RU" sz="1900" dirty="0" smtClean="0"/>
              <a:t>Если услышите адекватный ответ, смело подставляйте ему плечо в качестве опоры и помогите доплыть до берега. </a:t>
            </a:r>
          </a:p>
          <a:p>
            <a:pPr algn="just"/>
            <a:r>
              <a:rPr lang="ru-RU" sz="1900" dirty="0" smtClean="0"/>
              <a:t>Если же утопающий находится в панике, схватил вас и тащит за собой в воду, применяйте силу. </a:t>
            </a:r>
          </a:p>
        </p:txBody>
      </p:sp>
      <p:sp>
        <p:nvSpPr>
          <p:cNvPr id="5" name="TextBox 4"/>
          <p:cNvSpPr txBox="1"/>
          <p:nvPr/>
        </p:nvSpPr>
        <p:spPr>
          <a:xfrm>
            <a:off x="2663280" y="3501008"/>
            <a:ext cx="6229200" cy="2123658"/>
          </a:xfrm>
          <a:prstGeom prst="rect">
            <a:avLst/>
          </a:prstGeom>
          <a:noFill/>
        </p:spPr>
        <p:txBody>
          <a:bodyPr wrap="square" rtlCol="0">
            <a:spAutoFit/>
          </a:bodyPr>
          <a:lstStyle/>
          <a:p>
            <a:pPr marL="285750" indent="-285750" algn="just">
              <a:buFont typeface="Arial" pitchFamily="34" charset="0"/>
              <a:buChar char="•"/>
            </a:pPr>
            <a:r>
              <a:rPr lang="ru-RU" sz="1900" dirty="0"/>
              <a:t>Если освободиться от захвата вам не удается, сделайте глубокий вдох и нырните под воду, увлекая за собой спасаемого. Он обязательно отпустит вас. </a:t>
            </a:r>
          </a:p>
          <a:p>
            <a:pPr marL="285750" indent="-285750" algn="just">
              <a:buFont typeface="Arial" pitchFamily="34" charset="0"/>
              <a:buChar char="•"/>
            </a:pPr>
            <a:r>
              <a:rPr lang="ru-RU" sz="1900" dirty="0"/>
              <a:t>Если утопающий находится без сознания, можно транспортировать его до берега, держа за волосы.</a:t>
            </a:r>
          </a:p>
          <a:p>
            <a:endParaRPr lang="ru-RU" dirty="0"/>
          </a:p>
        </p:txBody>
      </p:sp>
    </p:spTree>
    <p:extLst>
      <p:ext uri="{BB962C8B-B14F-4D97-AF65-F5344CB8AC3E}">
        <p14:creationId xmlns="" xmlns:p14="http://schemas.microsoft.com/office/powerpoint/2010/main" val="322632168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99248</Template>
  <TotalTime>642</TotalTime>
  <Words>1568</Words>
  <Application>Microsoft Office PowerPoint</Application>
  <PresentationFormat>Экран (4:3)</PresentationFormat>
  <Paragraphs>71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Modèle par défaut</vt:lpstr>
      <vt:lpstr>Цена безобидных игр на воде</vt:lpstr>
      <vt:lpstr>Умение хорошо плавать -- одна из важнейших гарантий безопасного отдыха на воде, но помните, что даже хороший пловец должен соблюдать постоянную осторожность, дисциплину и строго придерживаться правил поведения на воде.   Лучше всего купаться в специально оборудованных местах: пляжах, бассейнах, купальнях.  В походах место для купания нужно выбирать там, где чистая вода, ровное песчаное или гравийное дно, небольшая глубина (до 2 м), нет сильного течения. </vt:lpstr>
      <vt:lpstr>В городских водоемах опасно купаться в непроверенных местах и особенно прыгать с импровизированных вышек. Поэтому, собираясь купаться, особенно если среди вас маленькие дети, не поленитесь лишний раз проверить состояние дна.  Запрещается заплывать за ограждение (буйки) указывающее водные границы между водной акваторией и местом, предназначенным для купания.  Категорически запрещается купание в нетрезвом состоянии т. к. многократно увеличиваются шансы утонуть.</vt:lpstr>
      <vt:lpstr>Не рекомендуется устраивать игры на воде с подныриванием друг под друга, хватать за ноги и за руки.</vt:lpstr>
      <vt:lpstr>Посадку в лодку производить, осторожно ступая посреди настила. Садиться на балки (скамейки) нужно равномерно. Ни в коем случае нельзя садиться на борт лодки, пересаживаться с одного места на другое, а также переходить с одной лодки на другую, раскачивать лодку и нырять с нее.</vt:lpstr>
      <vt:lpstr> Правила безопасного поведения на воде:</vt:lpstr>
      <vt:lpstr>Слайд 7</vt:lpstr>
      <vt:lpstr>Если тонет человек:</vt:lpstr>
      <vt:lpstr>Слайд 9</vt:lpstr>
      <vt:lpstr> Если тонешь сам:</vt:lpstr>
      <vt:lpstr>Слайд 11</vt:lpstr>
      <vt:lpstr>Слайд 12</vt:lpstr>
      <vt:lpstr>Правила оказания помощи при утоплении:</vt:lpstr>
      <vt:lpstr>А Вы как думаете, почему нельзя выходить на тонкий лёд?</vt:lpstr>
      <vt:lpstr>Слайд 15</vt:lpstr>
      <vt:lpstr>Внимание! </vt:lpstr>
      <vt:lpstr>Правила поведения на льду:</vt:lpstr>
      <vt:lpstr>Слайд 18</vt:lpstr>
      <vt:lpstr>Слайд 19</vt:lpstr>
      <vt:lpstr>Если вы провалились под лед</vt:lpstr>
      <vt:lpstr>Не поддавайтесь панике! Наползайте на лед с широко расставленными руками. Делайте попытки еще и еще</vt:lpstr>
      <vt:lpstr>Слайд 22</vt:lpstr>
      <vt:lpstr>Слайд 23</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Цена безобидных игр на воде.</dc:title>
  <dc:creator>Admin</dc:creator>
  <cp:lastModifiedBy>Гость</cp:lastModifiedBy>
  <cp:revision>22</cp:revision>
  <dcterms:created xsi:type="dcterms:W3CDTF">2014-03-16T14:54:05Z</dcterms:created>
  <dcterms:modified xsi:type="dcterms:W3CDTF">2021-04-01T09:54:25Z</dcterms:modified>
</cp:coreProperties>
</file>