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6" r:id="rId6"/>
    <p:sldId id="267" r:id="rId7"/>
    <p:sldId id="264" r:id="rId8"/>
    <p:sldId id="265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5" r:id="rId21"/>
    <p:sldId id="280" r:id="rId22"/>
    <p:sldId id="282" r:id="rId23"/>
    <p:sldId id="284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6C1D2-44D3-4006-A9FF-9BD791C4C8A6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E9E0-6703-4C64-9CB3-A99646007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E9E0-6703-4C64-9CB3-A996460073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7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50115A-7A67-427D-BEEA-EBBDC52DC5B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D24E87-B00A-4458-AE60-93CDC5F22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bali.ru/wp-content/uploads/2011/03/gerb_knr_kitaya_National_Emblem_of_the_Peoples_Republic_of_China_abali.ru_-600x666.png" TargetMode="External"/><Relationship Id="rId3" Type="http://schemas.openxmlformats.org/officeDocument/2006/relationships/hyperlink" Target="http://www.kalipso-miass.ru/images/stories/image/greece_gerb.png" TargetMode="External"/><Relationship Id="rId7" Type="http://schemas.openxmlformats.org/officeDocument/2006/relationships/hyperlink" Target="http://planetolog.ru/maps/emblem/USA.gif" TargetMode="External"/><Relationship Id="rId2" Type="http://schemas.openxmlformats.org/officeDocument/2006/relationships/hyperlink" Target="http://www.badclown.com/files/41201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39/584/39584625_Gerb_Italii.JPG" TargetMode="External"/><Relationship Id="rId11" Type="http://schemas.openxmlformats.org/officeDocument/2006/relationships/hyperlink" Target="http://s53.radikal.ru/i142/0812/95/96849b04790b.png" TargetMode="External"/><Relationship Id="rId5" Type="http://schemas.openxmlformats.org/officeDocument/2006/relationships/hyperlink" Target="http://www.cla.calpoly.edu/~lcall/111/commonwealth.COA.png" TargetMode="External"/><Relationship Id="rId10" Type="http://schemas.openxmlformats.org/officeDocument/2006/relationships/hyperlink" Target="http://www.germany.ru/photos/473318.big.jpg" TargetMode="External"/><Relationship Id="rId4" Type="http://schemas.openxmlformats.org/officeDocument/2006/relationships/hyperlink" Target="http://cs5323.vkontakte.ru/u48877108/128263735/x_5d1b1d59.jpg" TargetMode="External"/><Relationship Id="rId9" Type="http://schemas.openxmlformats.org/officeDocument/2006/relationships/hyperlink" Target="http://www.football8x8.com/lfl_2011/uv/images/team/small/08_82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614466" cy="1283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Урок по теме: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«Умножение одночленов»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529350"/>
          </a:xfrm>
        </p:spPr>
        <p:txBody>
          <a:bodyPr/>
          <a:lstStyle/>
          <a:p>
            <a:r>
              <a:rPr lang="ru-RU" dirty="0" smtClean="0"/>
              <a:t>Алгебра 7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762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Picture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25901"/>
            <a:ext cx="2451100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16832"/>
            <a:ext cx="59766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Гимнастика для глаз</a:t>
            </a:r>
          </a:p>
        </p:txBody>
      </p:sp>
      <p:pic>
        <p:nvPicPr>
          <p:cNvPr id="3074" name="Picture 2" descr="C:\Users\User\Pictures\96849b04790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448272" cy="18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5298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62646" y="449288"/>
            <a:ext cx="27003" cy="61480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44" y="8567"/>
            <a:ext cx="1304170" cy="9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0243 0.8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0243 0.81505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0243 0.815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0243 0.81505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3068960"/>
            <a:ext cx="84969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2072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86666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6 -3.7037E-6 L -0.00052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86718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7 -3.7037E-6 L -0.00052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476672"/>
            <a:ext cx="8208912" cy="59766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5222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85139 0.845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9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85139 0.84514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9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85139 0.845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9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85139 0.84514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9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539552" y="548680"/>
            <a:ext cx="7992888" cy="58326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1792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8382 0.818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0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8382 0.81898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0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8382 0.8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0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8382 0.81898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0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6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0.22153 -1.85185E-6 0.40174 0.18102 0.40174 0.40486 C 0.40174 0.62801 0.22153 0.80972 -2.22222E-6 0.80972 C -0.2217 0.80972 -0.40156 0.62801 -0.40156 0.40486 C -0.40156 0.18102 -0.2217 -1.85185E-6 -2.22222E-6 -1.85185E-6 Z " pathEditMode="relative" rAng="0" ptsTypes="fffff">
                                      <p:cBhvr>
                                        <p:cTn id="15" dur="2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22361 -1.85185E-6 0.40573 0.18125 0.40573 0.40486 C 0.40573 0.62824 0.22361 0.80972 1.66667E-6 0.80972 C -0.22379 0.80972 -0.40538 0.62824 -0.40538 0.40486 C -0.40538 0.18125 -0.22379 -1.85185E-6 1.66667E-6 -1.85185E-6 Z " pathEditMode="relative" rAng="0" ptsTypes="fffff">
                                      <p:cBhvr>
                                        <p:cTn id="19" dur="2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0.22153 -1.85185E-6 0.40191 0.18125 0.40191 0.40486 C 0.40191 0.62824 0.22153 0.80972 2.22222E-6 0.80972 C -0.22153 0.80972 -0.40139 0.62824 -0.40139 0.40486 C -0.40139 0.18125 -0.22153 -1.85185E-6 2.22222E-6 -1.85185E-6 Z " pathEditMode="relative" rAng="0" ptsTypes="fffff">
                                      <p:cBhvr>
                                        <p:cTn id="23" dur="2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22362 -1.85185E-6 0.40556 0.18125 0.40556 0.40486 C 0.40556 0.62824 0.22362 0.80972 -4.44444E-6 0.80972 C -0.22395 0.80972 -0.40555 0.62824 -0.40555 0.40486 C -0.40555 0.18125 -0.22395 -1.85185E-6 -4.44444E-6 -1.85185E-6 Z " pathEditMode="relative" rAng="0" ptsTypes="fffff">
                                      <p:cBhvr>
                                        <p:cTn id="27" dur="2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20" y="188640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23872 0 0.4342 0.18125 0.4342 0.40463 C 0.4342 0.62778 0.23872 0.80949 -5.55556E-7 0.80949 C -0.23958 0.80949 -0.43385 0.62778 -0.43385 0.40463 C -0.43385 0.18125 -0.23958 0 -5.55556E-7 0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C 0.23872 0 0.43316 0.18125 0.43316 0.40463 C 0.43316 0.62801 0.23872 0.80949 -3.88889E-6 0.80949 C -0.23888 0.80949 -0.43298 0.62801 -0.43298 0.40463 C -0.43298 0.18125 -0.23888 0 -3.88889E-6 0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C 0.23872 0 0.43316 0.18125 0.43316 0.40463 C 0.43316 0.62801 0.23872 0.80949 -3.88889E-6 0.80949 C -0.23888 0.80949 -0.43298 0.62801 -0.43298 0.40463 C -0.43298 0.18125 -0.23888 0 -3.88889E-6 0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C 0.23872 0 0.43316 0.18125 0.43316 0.40463 C 0.43316 0.62801 0.23872 0.80949 -3.88889E-6 0.80949 C -0.23888 0.80949 -0.43298 0.62801 -0.43298 0.40463 C -0.43298 0.18125 -0.23888 0 -3.88889E-6 0 Z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68 C -4.72222E-6 0.24259 0.08837 0.40995 0.19636 0.40995 C 0.32379 0.40995 0.3698 0.22384 0.38907 0.11134 L 0.40921 -0.03797 C 0.42882 -0.15047 0.47761 -0.33496 0.62171 -0.33496 C 0.71355 -0.33496 0.81841 -0.16875 0.81841 0.0368 C 0.81841 0.24259 0.71355 0.40995 0.62171 0.40995 C 0.47761 0.40995 0.42882 0.22384 0.40921 0.11134 L 0.38907 -0.03797 C 0.3698 -0.15047 0.32379 -0.33496 0.19636 -0.33496 C 0.08837 -0.33496 -4.72222E-6 -0.16875 -4.72222E-6 0.0368 Z " pathEditMode="relative" rAng="0" ptsTypes="ffFffffFfff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68 C -4.72222E-6 0.24467 0.08855 0.41597 0.19653 0.41597 C 0.32396 0.41597 0.36997 0.22615 0.38924 0.1125 L 0.40921 -0.03936 C 0.42882 -0.15232 0.47761 -0.34005 0.62188 -0.34005 C 0.71389 -0.34005 0.81841 -0.17107 0.81841 0.0368 C 0.81841 0.24467 0.71389 0.41597 0.62188 0.41597 C 0.47761 0.41597 0.42882 0.22615 0.40921 0.1125 L 0.38924 -0.03936 C 0.36997 -0.15232 0.32396 -0.34005 0.19653 -0.34005 C 0.08855 -0.34005 -4.72222E-6 -0.17107 -4.72222E-6 0.0368 Z " pathEditMode="relative" rAng="0" ptsTypes="ffFffffFfff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681 C -4.72222E-6 0.24954 0.08768 0.42315 0.1948 0.42315 C 0.32084 0.42315 0.3665 0.23009 0.3856 0.11366 L 0.40539 -0.04097 C 0.425 -0.15741 0.47344 -0.34954 0.6158 -0.34954 C 0.70712 -0.34954 0.81077 -0.17662 0.81077 0.03681 C 0.81077 0.24954 0.70712 0.42315 0.6158 0.42315 C 0.47344 0.42315 0.425 0.23009 0.40539 0.11366 L 0.3856 -0.04097 C 0.3665 -0.15741 0.32084 -0.34954 0.1948 -0.34954 C 0.08768 -0.34954 -4.72222E-6 -0.17662 -4.72222E-6 0.03681 Z " pathEditMode="relative" rAng="0" ptsTypes="ffFffffFfff">
                                      <p:cBhvr>
                                        <p:cTn id="2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681 C -4.72222E-6 0.25255 0.08855 0.42847 0.19653 0.42847 C 0.32396 0.42847 0.36997 0.23287 0.38924 0.11482 L 0.40921 -0.0419 C 0.429 -0.15995 0.47778 -0.35463 0.62188 -0.35463 C 0.71389 -0.35463 0.81841 -0.1794 0.81841 0.03681 C 0.81841 0.25255 0.71389 0.42847 0.62188 0.42847 C 0.47778 0.42847 0.429 0.23287 0.40921 0.11482 L 0.38924 -0.0419 C 0.36997 -0.15995 0.32396 -0.35463 0.19653 -0.35463 C 0.08855 -0.35463 -4.72222E-6 -0.1794 -4.72222E-6 0.03681 Z " pathEditMode="relative" rAng="0" ptsTypes="ffFffffFfff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3049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2.5E-6 0.22292 0.0868 0.40417 0.19288 0.40417 C 0.31771 0.40417 0.36284 0.20278 0.38177 0.08079 L 0.40156 -0.08148 C 0.421 -0.20324 0.46892 -0.40417 0.60989 -0.40417 C 0.70034 -0.40417 0.80312 -0.22338 0.80312 7.40741E-7 C 0.80312 0.22292 0.70034 0.40417 0.60989 0.40417 C 0.46892 0.40417 0.421 0.20278 0.40156 0.08079 L 0.38177 -0.08148 C 0.36284 -0.20324 0.31771 -0.40417 0.19288 -0.40417 C 0.0868 -0.40417 2.5E-6 -0.22338 2.5E-6 7.40741E-7 Z " pathEditMode="relative" rAng="0" ptsTypes="ffFffffFfff">
                                      <p:cBhvr>
                                        <p:cTn id="16" dur="2000" spd="-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-4.72222E-6 0.21459 0.08768 0.38935 0.1948 0.38935 C 0.32084 0.38935 0.3665 0.19514 0.3856 0.07824 L 0.40539 -0.07778 C 0.425 -0.1949 0.47344 -0.38819 0.6158 -0.38819 C 0.70712 -0.38819 0.81077 -0.21435 0.81077 -2.59259E-6 C 0.81077 0.21459 0.70712 0.38935 0.6158 0.38935 C 0.47344 0.38935 0.425 0.19514 0.40539 0.07824 L 0.3856 -0.07778 C 0.3665 -0.1949 0.32084 -0.38819 0.1948 -0.38819 C 0.08768 -0.38819 -4.72222E-6 -0.21435 -4.72222E-6 -2.59259E-6 Z " pathEditMode="relative" rAng="0" ptsTypes="ffFffffFfff">
                                      <p:cBhvr>
                                        <p:cTn id="20" dur="2000" spd="-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4.72222E-6 0.21412 0.08855 0.38866 0.19653 0.38866 C 0.32396 0.38866 0.36997 0.19445 0.38924 0.07755 L 0.40921 -0.07893 C 0.429 -0.19537 0.47778 -0.38842 0.62188 -0.38842 C 0.71389 -0.38842 0.81841 -0.21481 0.81841 -3.7037E-6 C 0.81841 0.21412 0.71389 0.38866 0.62188 0.38866 C 0.47778 0.38866 0.429 0.19445 0.40921 0.07755 L 0.38924 -0.07893 C 0.36997 -0.19537 0.32396 -0.38842 0.19653 -0.38842 C 0.08855 -0.38842 -4.72222E-6 -0.21481 -4.72222E-6 -3.7037E-6 Z " pathEditMode="relative" rAng="0" ptsTypes="ffFffffFfff">
                                      <p:cBhvr>
                                        <p:cTn id="24" dur="2000" spd="-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C -4.72222E-6 0.21134 0.08681 0.3831 0.19289 0.3831 C 0.31771 0.3831 0.36285 0.1919 0.38178 0.07685 L 0.40139 -0.07732 C 0.42084 -0.19236 0.46875 -0.3831 0.60973 -0.3831 C 0.70018 -0.3831 0.80278 -0.21181 0.80278 3.7037E-7 C 0.80278 0.21134 0.70018 0.3831 0.60973 0.3831 C 0.46875 0.3831 0.42084 0.1919 0.40139 0.07685 L 0.38178 -0.07732 C 0.36285 -0.19236 0.31771 -0.3831 0.19289 -0.3831 C 0.08681 -0.3831 -4.72222E-6 -0.21181 -4.72222E-6 3.7037E-7 Z " pathEditMode="relative" rAng="0" ptsTypes="ffFffffFfff">
                                      <p:cBhvr>
                                        <p:cTn id="28" dur="2000" spd="-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28" y="126952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Самостоятельная работа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275057"/>
            <a:ext cx="366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>
                <a:solidFill>
                  <a:prstClr val="black"/>
                </a:solidFill>
              </a:rPr>
              <a:t>1.Выполните умножение: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7" y="3084783"/>
            <a:ext cx="717164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 smtClean="0">
                <a:solidFill>
                  <a:prstClr val="black"/>
                </a:solidFill>
              </a:rPr>
              <a:t>2.Замените </a:t>
            </a:r>
            <a:r>
              <a:rPr lang="ru-RU" sz="2400" dirty="0">
                <a:solidFill>
                  <a:prstClr val="black"/>
                </a:solidFill>
              </a:rPr>
              <a:t>* таким одночленом стандартного вида,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 smtClean="0">
                <a:solidFill>
                  <a:prstClr val="black"/>
                </a:solidFill>
              </a:rPr>
              <a:t>чтобы </a:t>
            </a:r>
            <a:r>
              <a:rPr lang="ru-RU" sz="2400" dirty="0">
                <a:solidFill>
                  <a:prstClr val="black"/>
                </a:solidFill>
              </a:rPr>
              <a:t>выполнялось равенство: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736722"/>
            <a:ext cx="281583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) 2/3</a:t>
            </a:r>
            <a:r>
              <a:rPr lang="ru-RU" sz="2400" i="1" dirty="0" smtClean="0">
                <a:solidFill>
                  <a:srgbClr val="002060"/>
                </a:solidFill>
              </a:rPr>
              <a:t>а</a:t>
            </a:r>
            <a:r>
              <a:rPr lang="ru-RU" sz="2400" dirty="0">
                <a:solidFill>
                  <a:srgbClr val="002060"/>
                </a:solidFill>
              </a:rPr>
              <a:t>∙12</a:t>
            </a:r>
            <a:r>
              <a:rPr lang="ru-RU" sz="2400" i="1" dirty="0">
                <a:solidFill>
                  <a:srgbClr val="002060"/>
                </a:solidFill>
              </a:rPr>
              <a:t>а</a:t>
            </a:r>
            <a:r>
              <a:rPr lang="en-US" sz="2400" i="1" dirty="0">
                <a:solidFill>
                  <a:srgbClr val="002060"/>
                </a:solidFill>
              </a:rPr>
              <a:t>b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002060"/>
                </a:solidFill>
              </a:rPr>
              <a:t>б</a:t>
            </a:r>
            <a:r>
              <a:rPr lang="ru-RU" sz="2400" dirty="0" smtClean="0">
                <a:solidFill>
                  <a:srgbClr val="002060"/>
                </a:solidFill>
              </a:rPr>
              <a:t>) 0,5</a:t>
            </a:r>
            <a:r>
              <a:rPr lang="ru-RU" sz="2400" i="1" dirty="0" smtClean="0">
                <a:solidFill>
                  <a:srgbClr val="002060"/>
                </a:solidFill>
              </a:rPr>
              <a:t>х</a:t>
            </a:r>
            <a:r>
              <a:rPr lang="ru-RU" sz="2400" i="1" baseline="30000" dirty="0" smtClean="0">
                <a:solidFill>
                  <a:srgbClr val="002060"/>
                </a:solidFill>
              </a:rPr>
              <a:t>2</a:t>
            </a:r>
            <a:r>
              <a:rPr lang="ru-RU" sz="2400" i="1" dirty="0" smtClean="0">
                <a:solidFill>
                  <a:srgbClr val="002060"/>
                </a:solidFill>
              </a:rPr>
              <a:t>у∙</a:t>
            </a:r>
            <a:r>
              <a:rPr lang="ru-RU" sz="2400" dirty="0" smtClean="0">
                <a:solidFill>
                  <a:srgbClr val="002060"/>
                </a:solidFill>
              </a:rPr>
              <a:t>(-</a:t>
            </a:r>
            <a:r>
              <a:rPr lang="ru-RU" sz="2400" i="1" dirty="0" err="1">
                <a:solidFill>
                  <a:srgbClr val="002060"/>
                </a:solidFill>
              </a:rPr>
              <a:t>ху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) -0,4х</a:t>
            </a:r>
            <a:r>
              <a:rPr lang="ru-RU" sz="2400" baseline="300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∙2,5х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baseline="30000" dirty="0" smtClean="0">
                <a:solidFill>
                  <a:srgbClr val="002060"/>
                </a:solidFill>
              </a:rPr>
              <a:t>4    </a:t>
            </a:r>
            <a:endParaRPr lang="ru-RU" sz="2400" baseline="30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973" y="813392"/>
            <a:ext cx="139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510" y="813391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1073" y="1736722"/>
            <a:ext cx="281583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4</a:t>
            </a:r>
            <a:r>
              <a:rPr lang="en-US" sz="2400" i="1" dirty="0" smtClean="0">
                <a:solidFill>
                  <a:srgbClr val="C00000"/>
                </a:solidFill>
              </a:rPr>
              <a:t>xy</a:t>
            </a:r>
            <a:r>
              <a:rPr lang="ru-RU" sz="2400" dirty="0" smtClean="0">
                <a:solidFill>
                  <a:srgbClr val="C00000"/>
                </a:solidFill>
              </a:rPr>
              <a:t>∙1</a:t>
            </a:r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en-US" sz="2400" i="1" dirty="0" smtClean="0">
                <a:solidFill>
                  <a:srgbClr val="C00000"/>
                </a:solidFill>
              </a:rPr>
              <a:t>y</a:t>
            </a:r>
            <a:endParaRPr lang="en-US" sz="2400" i="1" dirty="0">
              <a:solidFill>
                <a:srgbClr val="C00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C00000"/>
                </a:solidFill>
              </a:rPr>
              <a:t>б</a:t>
            </a:r>
            <a:r>
              <a:rPr lang="ru-RU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i="1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у∙</a:t>
            </a:r>
            <a:r>
              <a:rPr lang="ru-RU" sz="2400" dirty="0" smtClean="0">
                <a:solidFill>
                  <a:srgbClr val="C00000"/>
                </a:solidFill>
              </a:rPr>
              <a:t>(-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err="1" smtClean="0">
                <a:solidFill>
                  <a:srgbClr val="C00000"/>
                </a:solidFill>
              </a:rPr>
              <a:t>ху</a:t>
            </a:r>
            <a:r>
              <a:rPr lang="en-US" sz="2400" i="1" baseline="30000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) -0,</a:t>
            </a: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rgbClr val="C00000"/>
                </a:solidFill>
              </a:rPr>
              <a:t>х</a:t>
            </a:r>
            <a:r>
              <a:rPr lang="en-US" sz="2400" baseline="300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у</a:t>
            </a:r>
            <a:r>
              <a:rPr lang="en-US" sz="2400" baseline="30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∙1,4</a:t>
            </a:r>
            <a:r>
              <a:rPr lang="ru-RU" sz="2400" dirty="0" smtClean="0">
                <a:solidFill>
                  <a:srgbClr val="C00000"/>
                </a:solidFill>
              </a:rPr>
              <a:t>х</a:t>
            </a:r>
            <a:r>
              <a:rPr lang="en-US" sz="2400" baseline="30000" dirty="0" smtClean="0">
                <a:solidFill>
                  <a:srgbClr val="C00000"/>
                </a:solidFill>
              </a:rPr>
              <a:t>6</a:t>
            </a:r>
            <a:r>
              <a:rPr lang="ru-RU" sz="2400" dirty="0" smtClean="0">
                <a:solidFill>
                  <a:srgbClr val="C00000"/>
                </a:solidFill>
              </a:rPr>
              <a:t>у</a:t>
            </a:r>
            <a:r>
              <a:rPr lang="ru-RU" sz="2400" baseline="30000" dirty="0" smtClean="0">
                <a:solidFill>
                  <a:srgbClr val="C00000"/>
                </a:solidFill>
              </a:rPr>
              <a:t>4    </a:t>
            </a:r>
            <a:endParaRPr lang="ru-RU" sz="2400" baseline="30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050" y="4058669"/>
            <a:ext cx="266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) 6</a:t>
            </a:r>
            <a:r>
              <a:rPr lang="ru-RU" sz="2400" i="1" dirty="0" smtClean="0">
                <a:solidFill>
                  <a:srgbClr val="002060"/>
                </a:solidFill>
              </a:rPr>
              <a:t>х</a:t>
            </a:r>
            <a:r>
              <a:rPr lang="ru-RU" sz="2400" i="1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</a:rPr>
              <a:t>=24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б</a:t>
            </a:r>
            <a:r>
              <a:rPr lang="ru-RU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</a:rPr>
              <a:t>∙5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2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=-30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5</a:t>
            </a:r>
            <a:endParaRPr lang="ru-RU" sz="2400" i="1" baseline="30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397" y="4058669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*=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*∙8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=-8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i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306" y="4926359"/>
            <a:ext cx="440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3.Найдите значение выражения: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03022"/>
              </p:ext>
            </p:extLst>
          </p:nvPr>
        </p:nvGraphicFramePr>
        <p:xfrm>
          <a:off x="34017" y="5661248"/>
          <a:ext cx="4426994" cy="88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Формула" r:id="rId3" imgW="2158920" imgH="419040" progId="Equation.3">
                  <p:embed/>
                </p:oleObj>
              </mc:Choice>
              <mc:Fallback>
                <p:oleObj name="Формула" r:id="rId3" imgW="2158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17" y="5661248"/>
                        <a:ext cx="4426994" cy="887052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928417"/>
              </p:ext>
            </p:extLst>
          </p:nvPr>
        </p:nvGraphicFramePr>
        <p:xfrm>
          <a:off x="4716016" y="5661248"/>
          <a:ext cx="437266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Формула" r:id="rId5" imgW="2158920" imgH="419040" progId="Equation.3">
                  <p:embed/>
                </p:oleObj>
              </mc:Choice>
              <mc:Fallback>
                <p:oleObj name="Формула" r:id="rId5" imgW="2158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5661248"/>
                        <a:ext cx="4372669" cy="864096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Найди ошибку!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8042" y="1470484"/>
            <a:ext cx="4038600" cy="3917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1)5∙5∙5∙5=4</a:t>
            </a:r>
            <a:r>
              <a:rPr lang="ru-RU" sz="2800" baseline="3000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2)(-3)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=-3∙3=-9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3)7</a:t>
            </a:r>
            <a:r>
              <a:rPr lang="ru-RU" sz="2800" baseline="30000" dirty="0" smtClean="0"/>
              <a:t>1</a:t>
            </a:r>
            <a:r>
              <a:rPr lang="ru-RU" sz="2800" dirty="0" smtClean="0"/>
              <a:t>=1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4)(х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(х</a:t>
            </a:r>
            <a:r>
              <a:rPr lang="ru-RU" sz="2800" baseline="30000" dirty="0" smtClean="0"/>
              <a:t>4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=(х</a:t>
            </a:r>
            <a:r>
              <a:rPr lang="ru-RU" sz="2800" baseline="30000" dirty="0" smtClean="0"/>
              <a:t>6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5</a:t>
            </a:r>
            <a:r>
              <a:rPr lang="ru-RU" sz="2800" dirty="0" smtClean="0"/>
              <a:t>=х</a:t>
            </a:r>
            <a:r>
              <a:rPr lang="ru-RU" sz="2800" baseline="30000" dirty="0" smtClean="0"/>
              <a:t>30</a:t>
            </a:r>
          </a:p>
          <a:p>
            <a:r>
              <a:rPr lang="ru-RU" sz="2800" dirty="0" smtClean="0"/>
              <a:t>5)2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2</a:t>
            </a:r>
            <a:r>
              <a:rPr lang="ru-RU" sz="2800" baseline="30000" dirty="0" smtClean="0"/>
              <a:t>7</a:t>
            </a:r>
            <a:r>
              <a:rPr lang="ru-RU" sz="2800" dirty="0" smtClean="0"/>
              <a:t>=2</a:t>
            </a:r>
            <a:r>
              <a:rPr lang="ru-RU" sz="2800" baseline="30000" dirty="0" smtClean="0"/>
              <a:t>21</a:t>
            </a:r>
          </a:p>
          <a:p>
            <a:pPr marL="137160" indent="0">
              <a:buNone/>
            </a:pPr>
            <a:endParaRPr lang="ru-RU" sz="3600" baseline="30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1703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prstClr val="black">
                  <a:shade val="95000"/>
                </a:prstClr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6)2</a:t>
            </a:r>
            <a:r>
              <a:rPr lang="ru-RU" sz="2800" baseline="30000" dirty="0" smtClean="0">
                <a:solidFill>
                  <a:prstClr val="black"/>
                </a:solidFill>
              </a:rPr>
              <a:t>3</a:t>
            </a:r>
            <a:r>
              <a:rPr lang="ru-RU" sz="2800" dirty="0" smtClean="0">
                <a:solidFill>
                  <a:prstClr val="black"/>
                </a:solidFill>
              </a:rPr>
              <a:t>2</a:t>
            </a:r>
            <a:r>
              <a:rPr lang="ru-RU" sz="2800" baseline="30000" dirty="0" smtClean="0">
                <a:solidFill>
                  <a:prstClr val="black"/>
                </a:solidFill>
              </a:rPr>
              <a:t>7</a:t>
            </a:r>
            <a:r>
              <a:rPr lang="ru-RU" sz="2800" dirty="0" smtClean="0">
                <a:solidFill>
                  <a:prstClr val="black"/>
                </a:solidFill>
              </a:rPr>
              <a:t>=4</a:t>
            </a:r>
            <a:r>
              <a:rPr lang="ru-RU" sz="2800" baseline="30000" dirty="0" smtClean="0">
                <a:solidFill>
                  <a:prstClr val="black"/>
                </a:solidFill>
              </a:rPr>
              <a:t>10</a:t>
            </a:r>
          </a:p>
          <a:p>
            <a:pPr lvl="0">
              <a:lnSpc>
                <a:spcPct val="150000"/>
              </a:lnSpc>
              <a:buClr>
                <a:prstClr val="black">
                  <a:shade val="95000"/>
                </a:prstClr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7)2</a:t>
            </a:r>
            <a:r>
              <a:rPr lang="ru-RU" sz="2800" baseline="30000" dirty="0" smtClean="0">
                <a:solidFill>
                  <a:prstClr val="black"/>
                </a:solidFill>
              </a:rPr>
              <a:t>3</a:t>
            </a:r>
            <a:r>
              <a:rPr lang="ru-RU" sz="2800" dirty="0" smtClean="0">
                <a:solidFill>
                  <a:prstClr val="black"/>
                </a:solidFill>
              </a:rPr>
              <a:t>+2</a:t>
            </a:r>
            <a:r>
              <a:rPr lang="ru-RU" sz="2800" baseline="30000" dirty="0" smtClean="0">
                <a:solidFill>
                  <a:prstClr val="black"/>
                </a:solidFill>
              </a:rPr>
              <a:t>7</a:t>
            </a:r>
            <a:r>
              <a:rPr lang="ru-RU" sz="2800" dirty="0" smtClean="0">
                <a:solidFill>
                  <a:prstClr val="black"/>
                </a:solidFill>
              </a:rPr>
              <a:t>=2</a:t>
            </a:r>
            <a:r>
              <a:rPr lang="ru-RU" sz="2800" baseline="30000" dirty="0" smtClean="0">
                <a:solidFill>
                  <a:prstClr val="black"/>
                </a:solidFill>
              </a:rPr>
              <a:t>10</a:t>
            </a:r>
          </a:p>
          <a:p>
            <a:pPr lvl="0">
              <a:lnSpc>
                <a:spcPct val="150000"/>
              </a:lnSpc>
              <a:buClr>
                <a:prstClr val="black">
                  <a:shade val="95000"/>
                </a:prstClr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8)2</a:t>
            </a:r>
            <a:r>
              <a:rPr lang="ru-RU" sz="2800" baseline="30000" dirty="0" smtClean="0">
                <a:solidFill>
                  <a:prstClr val="black"/>
                </a:solidFill>
              </a:rPr>
              <a:t>30</a:t>
            </a:r>
            <a:r>
              <a:rPr lang="ru-RU" sz="2800" dirty="0" smtClean="0">
                <a:solidFill>
                  <a:prstClr val="black"/>
                </a:solidFill>
              </a:rPr>
              <a:t>:2</a:t>
            </a:r>
            <a:r>
              <a:rPr lang="ru-RU" sz="2800" baseline="30000" dirty="0" smtClean="0">
                <a:solidFill>
                  <a:prstClr val="black"/>
                </a:solidFill>
              </a:rPr>
              <a:t>10</a:t>
            </a:r>
            <a:r>
              <a:rPr lang="ru-RU" sz="2800" dirty="0" smtClean="0">
                <a:solidFill>
                  <a:prstClr val="black"/>
                </a:solidFill>
              </a:rPr>
              <a:t>=2</a:t>
            </a:r>
            <a:r>
              <a:rPr lang="ru-RU" sz="2800" baseline="30000" dirty="0" smtClean="0">
                <a:solidFill>
                  <a:prstClr val="black"/>
                </a:solidFill>
              </a:rPr>
              <a:t>3  </a:t>
            </a:r>
          </a:p>
          <a:p>
            <a:pPr lvl="0">
              <a:lnSpc>
                <a:spcPct val="150000"/>
              </a:lnSpc>
              <a:buClr>
                <a:prstClr val="black">
                  <a:shade val="95000"/>
                </a:prstClr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9)(2х)</a:t>
            </a:r>
            <a:r>
              <a:rPr lang="ru-RU" sz="2800" baseline="30000" dirty="0" smtClean="0">
                <a:solidFill>
                  <a:prstClr val="black"/>
                </a:solidFill>
              </a:rPr>
              <a:t>3</a:t>
            </a:r>
            <a:r>
              <a:rPr lang="ru-RU" sz="2800" dirty="0" smtClean="0">
                <a:solidFill>
                  <a:prstClr val="black"/>
                </a:solidFill>
              </a:rPr>
              <a:t>=2х</a:t>
            </a:r>
            <a:r>
              <a:rPr lang="ru-RU" sz="2800" baseline="30000" dirty="0" smtClean="0">
                <a:solidFill>
                  <a:prstClr val="black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10)(х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=х</a:t>
            </a:r>
            <a:r>
              <a:rPr lang="ru-RU" sz="2800" baseline="30000" dirty="0" smtClean="0"/>
              <a:t>9</a:t>
            </a:r>
            <a:endParaRPr lang="ru-RU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398996" y="5694798"/>
            <a:ext cx="13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11)0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=1</a:t>
            </a:r>
            <a:endParaRPr lang="ru-RU" sz="2800" baseline="30000" dirty="0"/>
          </a:p>
        </p:txBody>
      </p:sp>
      <p:sp>
        <p:nvSpPr>
          <p:cNvPr id="6" name="Пятно 1 5"/>
          <p:cNvSpPr/>
          <p:nvPr/>
        </p:nvSpPr>
        <p:spPr>
          <a:xfrm>
            <a:off x="2537342" y="142041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4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267744" y="2203585"/>
            <a:ext cx="1368152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1907704" y="29718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243528" y="5153240"/>
            <a:ext cx="2597198" cy="1433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имеет смысла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212976" y="4259235"/>
            <a:ext cx="1195714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10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255623" y="1420416"/>
            <a:ext cx="1214327" cy="1050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10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493086" y="2293965"/>
            <a:ext cx="1319273" cy="8240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136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660231" y="2971800"/>
            <a:ext cx="1152127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20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353114" y="3767011"/>
            <a:ext cx="1319273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8х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3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6555550" y="444076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х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6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2822104" y="3648147"/>
            <a:ext cx="1821904" cy="10332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х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14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5" y="480532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28736"/>
              </p:ext>
            </p:extLst>
          </p:nvPr>
        </p:nvGraphicFramePr>
        <p:xfrm>
          <a:off x="2138828" y="1340768"/>
          <a:ext cx="4824538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8"/>
                <a:gridCol w="2088232"/>
                <a:gridCol w="2232248"/>
              </a:tblGrid>
              <a:tr h="58692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206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a)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-0,5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-3,2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-0,7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69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xy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xy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390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225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729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441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8153" y="476672"/>
            <a:ext cx="47719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ПРОВЕРЬ СЕБЯ!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38" y="4797451"/>
            <a:ext cx="21762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51"/>
            <a:ext cx="217629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036" y="1254518"/>
            <a:ext cx="36231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ПАСИБО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17" y="2807179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07180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416" y="1304902"/>
            <a:ext cx="48141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УРОК!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Pictures\96849b0479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7819"/>
            <a:ext cx="4380942" cy="27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4" y="2107114"/>
            <a:ext cx="4376737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332656"/>
            <a:ext cx="8784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Литература:</a:t>
            </a:r>
          </a:p>
          <a:p>
            <a:r>
              <a:rPr lang="ru-RU" sz="2400" dirty="0" smtClean="0"/>
              <a:t>1.Алгебра. 7 класс: </a:t>
            </a:r>
            <a:r>
              <a:rPr lang="ru-RU" sz="2400" dirty="0" err="1" smtClean="0"/>
              <a:t>учеб.для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общеобразоват.учреждений</a:t>
            </a:r>
            <a:r>
              <a:rPr lang="ru-RU" sz="2400" dirty="0" smtClean="0"/>
              <a:t>/ (Ю.Н. Макарычев, Н.Г. </a:t>
            </a:r>
            <a:r>
              <a:rPr lang="ru-RU" sz="2400" dirty="0" err="1" smtClean="0"/>
              <a:t>Миндюк</a:t>
            </a:r>
            <a:r>
              <a:rPr lang="ru-RU" sz="2400" dirty="0" smtClean="0"/>
              <a:t>, К.И. </a:t>
            </a:r>
            <a:r>
              <a:rPr lang="ru-RU" sz="2400" dirty="0" err="1" smtClean="0"/>
              <a:t>Нешков</a:t>
            </a:r>
            <a:r>
              <a:rPr lang="ru-RU" sz="2400" dirty="0" smtClean="0"/>
              <a:t>, С.Б. Суворова); под ред. С.А. </a:t>
            </a:r>
            <a:r>
              <a:rPr lang="ru-RU" sz="2400" dirty="0" err="1" smtClean="0"/>
              <a:t>Теляковского</a:t>
            </a:r>
            <a:r>
              <a:rPr lang="ru-RU" sz="2400" dirty="0" smtClean="0"/>
              <a:t>.-М.: Просвещение, 2010.</a:t>
            </a:r>
          </a:p>
          <a:p>
            <a:r>
              <a:rPr lang="ru-RU" sz="2400" dirty="0" smtClean="0"/>
              <a:t>2.Лебединцева Е.А., </a:t>
            </a:r>
            <a:r>
              <a:rPr lang="ru-RU" sz="2400" dirty="0" err="1" smtClean="0"/>
              <a:t>Беленкова</a:t>
            </a:r>
            <a:r>
              <a:rPr lang="ru-RU" sz="2400" dirty="0" smtClean="0"/>
              <a:t> Е.Ю.. Алгебра7 класс. Задания для обучения и развития учащихся.- М.: Интеллект-центр, 2009.</a:t>
            </a:r>
          </a:p>
          <a:p>
            <a:r>
              <a:rPr lang="ru-RU" sz="2400" dirty="0" smtClean="0"/>
              <a:t>3.Алгебра. 7 класс: поурочные планы по учебнику Ю.Н. Макарычева и др./ авт.-сост. Л.А. </a:t>
            </a:r>
            <a:r>
              <a:rPr lang="ru-RU" sz="2400" dirty="0" err="1" smtClean="0"/>
              <a:t>Тапилина</a:t>
            </a:r>
            <a:r>
              <a:rPr lang="ru-RU" sz="2400" dirty="0" smtClean="0"/>
              <a:t>, Т.Л. Афанасьева.-Волгоград: Учитель, 2007.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5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74" y="188640"/>
            <a:ext cx="8640960" cy="629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Интернет-ресурсы: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http://www.badclown.com/files/4120199.jpg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http://www.kalipso-miass.ru/images/stories/image/greece_gerb.png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cs5323.vkontakte.ru/u48877108/128263735/x_5d1b1d59.jpg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http://www.cla.calpoly.edu/~lcall/111/commonwealth.COA.png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http://img0.liveinternet.ru/images/attach/c/0/39/584/39584625_Gerb_Italii.JPG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http://planetolog.ru/maps/emblem/USA.gif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http://abali.ru/wp-content/uploads/2011/03/gerb_knr_kitaya_National_Emblem_of_the_Peoples_Republic_of_China_abali.ru_-600x666.png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http://www.football8x8.com/lfl_2011/uv/images/team/small/08_82.gif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www.germany.ru/photos/473318.big.jpg</a:t>
            </a:r>
            <a:endParaRPr lang="ru-RU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11"/>
              </a:rPr>
              <a:t>http://</a:t>
            </a:r>
            <a:r>
              <a:rPr lang="en-US" dirty="0" smtClean="0">
                <a:latin typeface="Calibri"/>
                <a:ea typeface="Calibri"/>
                <a:cs typeface="Times New Roman"/>
                <a:hlinkClick r:id="rId11"/>
              </a:rPr>
              <a:t>s53.radikal.ru/i142/0812/95/96849b04790b.png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15" y="274638"/>
            <a:ext cx="6856877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Являются ли одночленами выражения?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640" cy="4709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0020" y="3232867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6875" y="2077763"/>
            <a:ext cx="14150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-1,7ху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9792" y="2051122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х</a:t>
            </a:r>
            <a:r>
              <a:rPr lang="ru-RU" sz="2800" b="1" dirty="0" err="1" smtClean="0">
                <a:solidFill>
                  <a:schemeClr val="tx1"/>
                </a:solidFill>
              </a:rPr>
              <a:t>+у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9219" y="2051122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61814" y="2051122"/>
            <a:ext cx="138985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у-3у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420" y="2051122"/>
            <a:ext cx="136815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15/х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5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93380" y="3212976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6875" y="3212976"/>
            <a:ext cx="151216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2(</a:t>
            </a:r>
            <a:r>
              <a:rPr lang="ru-RU" sz="2800" b="1" dirty="0" err="1" smtClean="0">
                <a:solidFill>
                  <a:schemeClr val="tx1"/>
                </a:solidFill>
              </a:rPr>
              <a:t>х+у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542" y="3206049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20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68172" y="3212976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0" y="465313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75" y="461885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04" y="116632"/>
            <a:ext cx="82296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Назовите коэффициент одночлена и определите его степень: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6164" y="3328271"/>
            <a:ext cx="1371600" cy="12172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-8х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7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5880" y="1698780"/>
            <a:ext cx="1512168" cy="119077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хс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5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1807926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27019" y="3269022"/>
            <a:ext cx="1308217" cy="1094897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-4ху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8672" y="4893305"/>
            <a:ext cx="2181944" cy="1323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9</a:t>
            </a:r>
            <a:r>
              <a:rPr lang="ru-RU" sz="2800" b="1" dirty="0" smtClean="0">
                <a:solidFill>
                  <a:schemeClr val="tx1"/>
                </a:solidFill>
              </a:rPr>
              <a:t>0,5у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8354" y="5039928"/>
            <a:ext cx="914400" cy="914400"/>
          </a:xfrm>
          <a:prstGeom prst="ellipse">
            <a:avLst/>
          </a:prstGeom>
          <a:solidFill>
            <a:srgbClr val="FF66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38328" y="3251973"/>
            <a:ext cx="1628387" cy="11289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k=-4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69808" y="5097943"/>
            <a:ext cx="1570144" cy="965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k=2,5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50096" y="5069969"/>
            <a:ext cx="1454062" cy="9703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k=1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09352" y="1790076"/>
            <a:ext cx="1482528" cy="10994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k=1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n=10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54504" y="1728084"/>
            <a:ext cx="1625980" cy="10740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k=67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n=0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40769" y="3479675"/>
            <a:ext cx="141969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k=-8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457200" y="1625136"/>
            <a:ext cx="6203032" cy="46842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69" y="4415511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539552" y="1268827"/>
            <a:ext cx="1936232" cy="15041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c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114" y="27730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596" y="25858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391" y="548680"/>
            <a:ext cx="611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341" y="548680"/>
            <a:ext cx="216024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8708" y="1268826"/>
            <a:ext cx="2902144" cy="1865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295" y="4957584"/>
            <a:ext cx="6968657" cy="1713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(3</a:t>
            </a:r>
            <a:r>
              <a:rPr lang="en-US" sz="2800" i="1" dirty="0" smtClean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)∙(2</a:t>
            </a:r>
            <a:r>
              <a:rPr lang="en-US" sz="2800" i="1" dirty="0" smtClean="0">
                <a:solidFill>
                  <a:schemeClr val="tx1"/>
                </a:solidFill>
              </a:rPr>
              <a:t>mb</a:t>
            </a:r>
            <a:r>
              <a:rPr lang="en-US" sz="2800" dirty="0" smtClean="0">
                <a:solidFill>
                  <a:schemeClr val="tx1"/>
                </a:solidFill>
              </a:rPr>
              <a:t>)∙(4</a:t>
            </a:r>
            <a:r>
              <a:rPr lang="en-US" sz="2800" i="1" dirty="0" smtClean="0">
                <a:solidFill>
                  <a:schemeClr val="tx1"/>
                </a:solidFill>
              </a:rPr>
              <a:t>mc</a:t>
            </a:r>
            <a:r>
              <a:rPr lang="en-US" sz="2800" dirty="0" smtClean="0">
                <a:solidFill>
                  <a:schemeClr val="tx1"/>
                </a:solidFill>
              </a:rPr>
              <a:t>)=(3∙2∙4)∙(</a:t>
            </a:r>
            <a:r>
              <a:rPr lang="en-US" sz="2800" i="1" dirty="0" err="1" smtClean="0">
                <a:solidFill>
                  <a:schemeClr val="tx1"/>
                </a:solidFill>
              </a:rPr>
              <a:t>ammbc</a:t>
            </a:r>
            <a:r>
              <a:rPr lang="en-US" sz="2800" dirty="0" smtClean="0">
                <a:solidFill>
                  <a:schemeClr val="tx1"/>
                </a:solidFill>
              </a:rPr>
              <a:t>)=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24</a:t>
            </a:r>
            <a:r>
              <a:rPr lang="en-US" sz="2800" i="1" dirty="0" smtClean="0">
                <a:solidFill>
                  <a:schemeClr val="tx1"/>
                </a:solidFill>
              </a:rPr>
              <a:t>am</a:t>
            </a:r>
            <a:r>
              <a:rPr lang="en-US" sz="28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</a:rPr>
              <a:t>bc</a:t>
            </a:r>
            <a:r>
              <a:rPr lang="ru-RU" sz="2800" i="1" dirty="0" smtClean="0">
                <a:solidFill>
                  <a:schemeClr val="tx1"/>
                </a:solidFill>
              </a:rPr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24</a:t>
            </a:r>
            <a:r>
              <a:rPr lang="en-US" sz="2800" i="1" dirty="0" smtClean="0">
                <a:solidFill>
                  <a:schemeClr val="tx1"/>
                </a:solidFill>
              </a:rPr>
              <a:t>abcm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1762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52" y="1268827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1674" y="4005064"/>
            <a:ext cx="161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66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3530"/>
            <a:ext cx="790985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Представьте в виде одночлена  стандартного вида: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(5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800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i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)∙(8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xb</a:t>
            </a:r>
            <a:r>
              <a:rPr lang="en-US" sz="2800" i="1" baseline="30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894686"/>
            <a:ext cx="65357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)=(5∙8)∙(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)∙(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2358" y="1873789"/>
            <a:ext cx="161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614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614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03066" y="1456085"/>
            <a:ext cx="20605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28ху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64" y="1237184"/>
            <a:ext cx="3815355" cy="5406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</a:t>
            </a:r>
            <a:r>
              <a:rPr lang="ru-RU" sz="2400" b="1" dirty="0" smtClean="0"/>
              <a:t>: 4х∙7у </a:t>
            </a:r>
          </a:p>
          <a:p>
            <a:r>
              <a:rPr lang="ru-RU" sz="2800" dirty="0" smtClean="0"/>
              <a:t>                       </a:t>
            </a:r>
          </a:p>
          <a:p>
            <a:r>
              <a:rPr lang="ru-RU" sz="2800" dirty="0" smtClean="0"/>
              <a:t>                </a:t>
            </a:r>
            <a:r>
              <a:rPr lang="ru-RU" sz="2400" b="1" dirty="0" smtClean="0"/>
              <a:t>: -8х∙5х</a:t>
            </a:r>
            <a:r>
              <a:rPr lang="ru-RU" sz="2400" b="1" baseline="30000" dirty="0" smtClean="0"/>
              <a:t>3   </a:t>
            </a:r>
          </a:p>
          <a:p>
            <a:r>
              <a:rPr lang="ru-RU" sz="2800" baseline="30000" dirty="0" smtClean="0"/>
              <a:t>            </a:t>
            </a:r>
          </a:p>
          <a:p>
            <a:r>
              <a:rPr lang="ru-RU" sz="2800" b="1" dirty="0" smtClean="0"/>
              <a:t>                </a:t>
            </a:r>
            <a:r>
              <a:rPr lang="ru-RU" sz="2400" b="1" dirty="0" smtClean="0"/>
              <a:t>: 1,5ху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∙2ху</a:t>
            </a:r>
          </a:p>
          <a:p>
            <a:r>
              <a:rPr lang="ru-RU" sz="2800" dirty="0" smtClean="0"/>
              <a:t>               </a:t>
            </a:r>
          </a:p>
          <a:p>
            <a:r>
              <a:rPr lang="ru-RU" sz="2800" dirty="0" smtClean="0"/>
              <a:t>                </a:t>
            </a:r>
            <a:r>
              <a:rPr lang="ru-RU" sz="2400" b="1" dirty="0" smtClean="0"/>
              <a:t>: х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у</a:t>
            </a:r>
            <a:r>
              <a:rPr lang="ru-RU" sz="2400" b="1" baseline="30000" dirty="0" smtClean="0"/>
              <a:t>5</a:t>
            </a:r>
            <a:r>
              <a:rPr lang="ru-RU" sz="2400" b="1" dirty="0" smtClean="0"/>
              <a:t>∙(-6ху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)</a:t>
            </a:r>
          </a:p>
          <a:p>
            <a:endParaRPr lang="ru-RU" sz="2800" dirty="0" smtClean="0"/>
          </a:p>
          <a:p>
            <a:r>
              <a:rPr lang="ru-RU" sz="2400" dirty="0" smtClean="0"/>
              <a:t>                   </a:t>
            </a:r>
            <a:r>
              <a:rPr lang="ru-RU" sz="2400" b="1" dirty="0" smtClean="0"/>
              <a:t>: -0,6х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у∙(-10ху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) </a:t>
            </a:r>
          </a:p>
          <a:p>
            <a:r>
              <a:rPr lang="ru-RU" sz="2800" dirty="0" smtClean="0"/>
              <a:t>         </a:t>
            </a:r>
          </a:p>
          <a:p>
            <a:r>
              <a:rPr lang="ru-RU" sz="2800" dirty="0" smtClean="0"/>
              <a:t>                </a:t>
            </a:r>
            <a:r>
              <a:rPr lang="ru-RU" sz="2800" b="1" dirty="0" smtClean="0"/>
              <a:t>: </a:t>
            </a:r>
            <a:r>
              <a:rPr lang="ru-RU" sz="2400" b="1" dirty="0" smtClean="0"/>
              <a:t>-0,2х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у</a:t>
            </a:r>
            <a:r>
              <a:rPr lang="ru-RU" sz="2400" b="1" baseline="30000" dirty="0" smtClean="0"/>
              <a:t>4</a:t>
            </a:r>
            <a:r>
              <a:rPr lang="ru-RU" sz="2400" b="1" dirty="0" smtClean="0"/>
              <a:t>∙5х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у</a:t>
            </a:r>
            <a:r>
              <a:rPr lang="ru-RU" sz="2400" b="1" baseline="30000" dirty="0" smtClean="0"/>
              <a:t>3</a:t>
            </a:r>
          </a:p>
          <a:p>
            <a:endParaRPr lang="ru-RU" sz="2800" baseline="30000" dirty="0" smtClean="0"/>
          </a:p>
          <a:p>
            <a:r>
              <a:rPr lang="ru-RU" sz="2800" dirty="0" smtClean="0"/>
              <a:t>                </a:t>
            </a:r>
            <a:r>
              <a:rPr lang="ru-RU" sz="2800" b="1" dirty="0" smtClean="0"/>
              <a:t>: </a:t>
            </a:r>
            <a:r>
              <a:rPr lang="ru-RU" sz="2400" b="1" dirty="0" smtClean="0"/>
              <a:t>4ху∙0,5х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у</a:t>
            </a:r>
          </a:p>
        </p:txBody>
      </p:sp>
      <p:pic>
        <p:nvPicPr>
          <p:cNvPr id="3078" name="Picture 6" descr="C:\Users\User\Pictures\greece_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66" y="1485607"/>
            <a:ext cx="957115" cy="87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03065" y="2741677"/>
            <a:ext cx="20605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-х</a:t>
            </a:r>
            <a:r>
              <a:rPr lang="ru-RU" sz="2400" b="1" baseline="30000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3080" name="Picture 8" descr="C:\Users\User\Pictures\gerb_knr_kitaya_National_Emblem_of_the_Peoples_Republic_of_China_abali.ru_-600x6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16" y="2776082"/>
            <a:ext cx="885456" cy="89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33688" y="4045820"/>
            <a:ext cx="20605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-6х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3079" name="Picture 7" descr="C:\Users\User\Pictures\39584625_Gerb_Ital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61" y="4064628"/>
            <a:ext cx="707084" cy="8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0805" y="5550154"/>
            <a:ext cx="20652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2х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3081" name="Picture 9" descr="C:\Users\User\Pictures\08_82.gi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78" y="5558489"/>
            <a:ext cx="877533" cy="8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91063" y="1485607"/>
            <a:ext cx="218539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-40х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1062" y="2734524"/>
            <a:ext cx="218539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3х</a:t>
            </a:r>
            <a:r>
              <a:rPr lang="ru-RU" sz="2400" b="1" baseline="30000" dirty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91063" y="4045820"/>
            <a:ext cx="2185391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-х</a:t>
            </a:r>
            <a:r>
              <a:rPr lang="ru-RU" sz="2400" b="1" baseline="30000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1064" y="5575337"/>
            <a:ext cx="218539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6х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3074" name="Picture 2" descr="C:\Users\User\Pictures\x_5d1b1d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42" y="1509415"/>
            <a:ext cx="791318" cy="8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commonwealth.CO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90" y="2725350"/>
            <a:ext cx="968969" cy="8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473318.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21" y="4064628"/>
            <a:ext cx="739239" cy="8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USA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87" y="5603868"/>
            <a:ext cx="934373" cy="86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524" y="1272219"/>
            <a:ext cx="13590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Греция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524" y="2171407"/>
            <a:ext cx="12961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Россия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565" y="4517619"/>
            <a:ext cx="134644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США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565" y="5375268"/>
            <a:ext cx="12744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Китай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7" y="6070256"/>
            <a:ext cx="12140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Индия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565" y="3711888"/>
            <a:ext cx="136806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Италия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565" y="2861854"/>
            <a:ext cx="14184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Англия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2524" y="188640"/>
            <a:ext cx="88199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Представьте выражение в виде одночлена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стандартного вида.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39861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67726 -0.0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67048 0.0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42118 0.0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6823 0.1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1736 -0.35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2084 -0.040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4" y="2185412"/>
            <a:ext cx="9509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0950"/>
            <a:ext cx="83529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Впишите вместо пропуска такой одночлен, чтобы в произведении получилось выражение, записанное под гербом Германии: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805" y="3389226"/>
            <a:ext cx="950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-х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6</a:t>
            </a:r>
            <a:r>
              <a:rPr lang="ru-RU" sz="2800" b="1" dirty="0" smtClean="0">
                <a:solidFill>
                  <a:srgbClr val="C00000"/>
                </a:solidFill>
              </a:rPr>
              <a:t>у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4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717" y="3374449"/>
            <a:ext cx="252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=0,25ху∙______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59647" y="3374449"/>
            <a:ext cx="11354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-4х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</a:rPr>
              <a:t>у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3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01" y="4411448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11448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23364"/>
            <a:ext cx="87849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Представьте несколькими способами одночлен 6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800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i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виде произведения двух одночленов стандартного вида.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913353"/>
            <a:ext cx="161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958471"/>
            <a:ext cx="5054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r>
              <a:rPr lang="en-US" sz="2800" i="1" dirty="0" smtClean="0"/>
              <a:t>a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b</a:t>
            </a:r>
            <a:r>
              <a:rPr lang="en-US" sz="2800" i="1" baseline="30000" dirty="0" smtClean="0"/>
              <a:t>3</a:t>
            </a:r>
            <a:r>
              <a:rPr lang="en-US" sz="2800" dirty="0" smtClean="0"/>
              <a:t>=3</a:t>
            </a:r>
            <a:r>
              <a:rPr lang="en-US" sz="2800" i="1" dirty="0" smtClean="0"/>
              <a:t>ab</a:t>
            </a:r>
            <a:r>
              <a:rPr lang="en-US" sz="2800" dirty="0" smtClean="0"/>
              <a:t>∙2</a:t>
            </a:r>
            <a:r>
              <a:rPr lang="en-US" sz="2800" i="1" dirty="0" smtClean="0"/>
              <a:t>ab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=6</a:t>
            </a:r>
            <a:r>
              <a:rPr lang="en-US" sz="2800" i="1" dirty="0" smtClean="0"/>
              <a:t>ab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∙</a:t>
            </a:r>
            <a:r>
              <a:rPr lang="en-US" sz="2800" i="1" dirty="0" smtClean="0"/>
              <a:t>ab</a:t>
            </a:r>
            <a:r>
              <a:rPr lang="en-US" sz="2800" dirty="0" smtClean="0"/>
              <a:t>=2</a:t>
            </a:r>
            <a:r>
              <a:rPr lang="en-US" sz="2800" i="1" dirty="0" smtClean="0"/>
              <a:t>b</a:t>
            </a:r>
            <a:r>
              <a:rPr lang="en-US" sz="2800" i="1" baseline="30000" dirty="0" smtClean="0"/>
              <a:t>3</a:t>
            </a:r>
            <a:r>
              <a:rPr lang="en-US" sz="2800" dirty="0" smtClean="0"/>
              <a:t>∙3</a:t>
            </a:r>
            <a:r>
              <a:rPr lang="en-US" sz="2800" i="1" dirty="0" smtClean="0"/>
              <a:t>a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32" y="393305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933055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894</TotalTime>
  <Words>609</Words>
  <Application>Microsoft Office PowerPoint</Application>
  <PresentationFormat>Экран (4:3)</PresentationFormat>
  <Paragraphs>170</Paragraphs>
  <Slides>24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Апекс</vt:lpstr>
      <vt:lpstr>Формула</vt:lpstr>
      <vt:lpstr>Урок по теме:  «Умножение одночленов»</vt:lpstr>
      <vt:lpstr>Найди ошибку!</vt:lpstr>
      <vt:lpstr>Являются ли одночленами выражения?</vt:lpstr>
      <vt:lpstr>Назовите коэффициент одночлена и определите его степень: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2-9</cp:lastModifiedBy>
  <cp:revision>89</cp:revision>
  <dcterms:created xsi:type="dcterms:W3CDTF">2011-12-11T11:19:52Z</dcterms:created>
  <dcterms:modified xsi:type="dcterms:W3CDTF">2019-04-01T08:14:40Z</dcterms:modified>
</cp:coreProperties>
</file>