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3" r:id="rId3"/>
    <p:sldId id="261" r:id="rId4"/>
    <p:sldId id="265" r:id="rId5"/>
    <p:sldId id="266" r:id="rId6"/>
    <p:sldId id="267" r:id="rId7"/>
    <p:sldId id="270" r:id="rId8"/>
    <p:sldId id="271" r:id="rId9"/>
    <p:sldId id="272" r:id="rId10"/>
    <p:sldId id="256" r:id="rId11"/>
    <p:sldId id="260" r:id="rId12"/>
    <p:sldId id="258" r:id="rId13"/>
    <p:sldId id="268" r:id="rId14"/>
    <p:sldId id="25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9C12"/>
    <a:srgbClr val="FCF8DA"/>
    <a:srgbClr val="DAFCDA"/>
    <a:srgbClr val="3F5709"/>
    <a:srgbClr val="0A56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5AEA4-6DD8-4CFF-B24E-63FD2BC0487A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97F-4C57-4E70-AA5A-3E2602B1B0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85E18-B680-4469-BA7C-A30B91DB711F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2CFF8-63D4-4854-948B-FEBB5E6FBA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27237-EAD5-4BF6-8D4A-7CF673AD7044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4662D-122E-428D-825F-1D57F4FA9C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B47E1-8794-4D0E-AC76-2D773BDE3C20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3995D-F876-4CA9-954A-FAC1477609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F8105-65D7-4061-A139-9775F5E8A67A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52D3C-F3B3-4114-9D87-6E255283E3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9A470-77D0-499C-AD65-D6A52495B44F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6AD2-B1E7-4932-9A73-5B0C38793D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1BBFD-2659-4C9B-B850-7F01281885E0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D3D22-790B-45DB-94B8-457D99B240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B9DF6-63D5-4B2B-AF51-045BF1299B0A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20CB5-4FF1-418E-A74C-673F9A0B6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70BED-856B-4520-8D05-928F5A71404B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94D6B-9574-4D80-B074-1E3966DBED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E7F5D-1673-4528-8E8B-6A170D886FF6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FD7E8-A2D8-4B47-A468-3F885176D9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861C8-C9E5-4FD9-92D4-52B0E9D47028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55622-E71C-4001-860C-D9BD2D3A69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accent1">
                <a:tint val="445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69000">
              <a:srgbClr val="FCF8DA">
                <a:alpha val="38824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A8758A-65F0-41D6-955F-5195D07802D8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C8CEB9-8344-4AEE-8D38-9EE6113108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upload.wikimedia.org/wikipedia/commons/5/5c/Brooklyn_Museum_-_Centauress_-_John_La_Farge_-_overall.jpg" TargetMode="External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4%D0%B0%D0%B9%D0%BB:Sphinx_MET_11.185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greekroman.ru/img/gallery/large/chymere02.htm" TargetMode="External"/><Relationship Id="rId7" Type="http://schemas.openxmlformats.org/officeDocument/2006/relationships/slide" Target="slide6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greekroman.ru/img/gallery/large/chymere01.htm" TargetMode="Externa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ru/imgres?imgurl=http://artnow.ru/img/162000/162359.jpg&amp;imgrefurl=http://artnow.ru/ru/gallery/206/11/picture/0/138863.html&amp;h=491&amp;w=750&amp;sz=120&amp;tbnid=O2BoOdH5ifoKWM:&amp;tbnh=90&amp;tbnw=137&amp;prev=/search?q=%D1%88%D0%B5%D0%B4%D1%83&amp;tbm=isch&amp;tbo=u&amp;zoom=1&amp;q=%D1%88%D0%B5%D0%B4%D1%83&amp;docid=fyxxq-pxI3DGhM&amp;hl=ru&amp;sa=X&amp;ei=RcboToH0PMbP4QSMq5jTCA&amp;ved=0CDIQ9QEwAw&amp;dur=371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3.xml"/><Relationship Id="rId4" Type="http://schemas.openxmlformats.org/officeDocument/2006/relationships/slide" Target="slide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97362"/>
          </a:xfrm>
        </p:spPr>
        <p:txBody>
          <a:bodyPr/>
          <a:lstStyle/>
          <a:p>
            <a:r>
              <a:rPr lang="ru-RU" sz="5400" b="1" dirty="0" smtClean="0"/>
              <a:t>Урок по теме «Многочлены» 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ru-RU" sz="5400" b="1" dirty="0" smtClean="0"/>
              <a:t>в 7 классе</a:t>
            </a:r>
          </a:p>
        </p:txBody>
      </p:sp>
      <p:sp>
        <p:nvSpPr>
          <p:cNvPr id="13314" name="Содержимое 2"/>
          <p:cNvSpPr>
            <a:spLocks noGrp="1"/>
          </p:cNvSpPr>
          <p:nvPr>
            <p:ph idx="1"/>
          </p:nvPr>
        </p:nvSpPr>
        <p:spPr>
          <a:xfrm>
            <a:off x="357188" y="5929313"/>
            <a:ext cx="8229600" cy="500062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ctrTitle"/>
          </p:nvPr>
        </p:nvSpPr>
        <p:spPr>
          <a:xfrm>
            <a:off x="685800" y="571500"/>
            <a:ext cx="7772400" cy="1000125"/>
          </a:xfrm>
        </p:spPr>
        <p:txBody>
          <a:bodyPr/>
          <a:lstStyle/>
          <a:p>
            <a:r>
              <a:rPr lang="ru-RU" b="1" smtClean="0">
                <a:solidFill>
                  <a:srgbClr val="FF0000"/>
                </a:solidFill>
              </a:rPr>
              <a:t>Кентавры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14938" y="1785938"/>
            <a:ext cx="3429000" cy="4572000"/>
          </a:xfrm>
        </p:spPr>
        <p:txBody>
          <a:bodyPr rtlCol="0">
            <a:normAutofit fontScale="70000" lnSpcReduction="2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в греческой мифологии дикие смертные существа с головой  человека и туловищем на теле лошади, обитатели гор и лесных чащ, сопровождают Диониса и отличаются буйным нравом и невоздержанностью. Предположительно, кентавры первоначально были воплощением горных рек и бурных потоков.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2531" name="Рисунок 3" descr="Файл:Brooklyn Museum - Centauress - John La Farge - overal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3" y="1643063"/>
            <a:ext cx="4643437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Выгнутая вниз стрелка 6">
            <a:hlinkClick r:id="rId4" action="ppaction://hlinksldjump"/>
          </p:cNvPr>
          <p:cNvSpPr/>
          <p:nvPr/>
        </p:nvSpPr>
        <p:spPr>
          <a:xfrm>
            <a:off x="8286750" y="6072188"/>
            <a:ext cx="357188" cy="28575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1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>Минотавр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4000" dirty="0" smtClean="0"/>
              <a:t>Ужасный получеловек </a:t>
            </a:r>
            <a:r>
              <a:rPr lang="ru-RU" sz="4000" dirty="0" err="1" smtClean="0"/>
              <a:t>полубык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23554" name="il_fi" descr="http://ugabuga.ru/files/monsters/grek_mif/minotavr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71563" y="1571625"/>
            <a:ext cx="2911475" cy="4525963"/>
          </a:xfrm>
          <a:noFill/>
        </p:spPr>
      </p:pic>
      <p:sp>
        <p:nvSpPr>
          <p:cNvPr id="5" name="Выгнутая вниз стрелка 4">
            <a:hlinkClick r:id="rId3" action="ppaction://hlinksldjump"/>
          </p:cNvPr>
          <p:cNvSpPr/>
          <p:nvPr/>
        </p:nvSpPr>
        <p:spPr>
          <a:xfrm>
            <a:off x="8286750" y="6072188"/>
            <a:ext cx="357188" cy="28575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50" cy="6540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5300" b="1" dirty="0" smtClean="0">
                <a:solidFill>
                  <a:srgbClr val="FF0000"/>
                </a:solidFill>
              </a:rPr>
              <a:t>Сфинкс</a:t>
            </a:r>
            <a:br>
              <a:rPr lang="ru-RU" sz="5300" b="1" dirty="0" smtClean="0">
                <a:solidFill>
                  <a:srgbClr val="FF0000"/>
                </a:solidFill>
              </a:rPr>
            </a:br>
            <a:endParaRPr lang="ru-RU" sz="5300" b="1" dirty="0">
              <a:solidFill>
                <a:srgbClr val="FF0000"/>
              </a:solidFill>
            </a:endParaRPr>
          </a:p>
        </p:txBody>
      </p:sp>
      <p:pic>
        <p:nvPicPr>
          <p:cNvPr id="24578" name="il_fi" descr="http://upload.wikimedia.org/wikipedia/commons/thumb/a/a9/%D0%A1%D1%84%D0%B8%D0%BD%D0%BA%D1%81_%D0%A8%D0%B5%D0%BC%D1%8F%D0%BA%D0%B8%D0%BD%D0%B0.jpg/350px-%D0%A1%D1%84%D0%B8%D0%BD%D0%BA%D1%81_%D0%A8%D0%B5%D0%BC%D1%8F%D0%BA%D0%B8%D0%BD%D0%B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5750" y="1071563"/>
            <a:ext cx="5214938" cy="3714750"/>
          </a:xfrm>
        </p:spPr>
      </p:pic>
      <p:pic>
        <p:nvPicPr>
          <p:cNvPr id="5" name="Рисунок 4" descr="Sphinx MET 11.185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63" y="1214438"/>
            <a:ext cx="2571750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Выгнутая вниз стрелка 5">
            <a:hlinkClick r:id="rId5" action="ppaction://hlinksldjump"/>
          </p:cNvPr>
          <p:cNvSpPr/>
          <p:nvPr/>
        </p:nvSpPr>
        <p:spPr>
          <a:xfrm>
            <a:off x="8001000" y="5929313"/>
            <a:ext cx="357188" cy="28575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4581" name="Прямоугольник 6"/>
          <p:cNvSpPr>
            <a:spLocks noChangeArrowheads="1"/>
          </p:cNvSpPr>
          <p:nvPr/>
        </p:nvSpPr>
        <p:spPr bwMode="auto">
          <a:xfrm>
            <a:off x="642938" y="4929188"/>
            <a:ext cx="50720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мифическое чудовище, существо с головой женщины, лапами и телом льва, крыльями орла и хвостом быка.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ru-RU" b="1" smtClean="0">
                <a:solidFill>
                  <a:srgbClr val="FF0000"/>
                </a:solidFill>
              </a:rPr>
              <a:t>Химера</a:t>
            </a:r>
            <a:endParaRPr lang="ru-RU" smtClean="0"/>
          </a:p>
        </p:txBody>
      </p:sp>
      <p:pic>
        <p:nvPicPr>
          <p:cNvPr id="25602" name="il_fi" descr="http://godsbay.ru/antique/images/antiq48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29063" y="2643188"/>
            <a:ext cx="4957762" cy="4054475"/>
          </a:xfrm>
        </p:spPr>
      </p:pic>
      <p:sp>
        <p:nvSpPr>
          <p:cNvPr id="25603" name="Прямоугольник 6"/>
          <p:cNvSpPr>
            <a:spLocks noChangeArrowheads="1"/>
          </p:cNvSpPr>
          <p:nvPr/>
        </p:nvSpPr>
        <p:spPr bwMode="auto">
          <a:xfrm>
            <a:off x="214313" y="2571750"/>
            <a:ext cx="2928937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У нее голова и шея льва, туловище козы и хвост дракона; по другим версиям это существо с тремя головами: льва, козы и змея, - каждая из которых изрыгает пламя, и туловищем, спереди - львиным, в середине - козьим, сзади - змеиным. </a:t>
            </a:r>
            <a:br>
              <a:rPr lang="ru-RU">
                <a:latin typeface="Calibri" pitchFamily="34" charset="0"/>
              </a:rPr>
            </a:br>
            <a:r>
              <a:rPr lang="ru-RU">
                <a:latin typeface="Calibri" pitchFamily="34" charset="0"/>
              </a:rPr>
              <a:t>Химера - олицетворение огнедышащего вулкана</a:t>
            </a:r>
          </a:p>
        </p:txBody>
      </p:sp>
      <p:pic>
        <p:nvPicPr>
          <p:cNvPr id="25604" name="iml" descr="Химера">
            <a:hlinkClick r:id="rId3"/>
          </p:cNvPr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63" y="500063"/>
            <a:ext cx="25050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iml" descr="Химера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75" y="428625"/>
            <a:ext cx="1428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Выгнутая вниз стрелка 9">
            <a:hlinkClick r:id="rId7" action="ppaction://hlinksldjump"/>
          </p:cNvPr>
          <p:cNvSpPr/>
          <p:nvPr/>
        </p:nvSpPr>
        <p:spPr>
          <a:xfrm>
            <a:off x="3071813" y="6286500"/>
            <a:ext cx="357187" cy="28575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FF0000"/>
                </a:solidFill>
              </a:rPr>
              <a:t>Шеду</a:t>
            </a:r>
          </a:p>
        </p:txBody>
      </p:sp>
      <p:pic>
        <p:nvPicPr>
          <p:cNvPr id="26626" name="il_fi" descr="http://upload.wikimedia.org/wikipedia/commons/thumb/d/d5/Lammasu.jpg/300px-Lammasu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7188" y="1143000"/>
            <a:ext cx="3286125" cy="2643188"/>
          </a:xfrm>
        </p:spPr>
      </p:pic>
      <p:pic>
        <p:nvPicPr>
          <p:cNvPr id="26627" name="il_fi" descr="http://t0.gstatic.com/images?q=tbn:ANd9GcSNXtF7C4O8FA0WVT2vp1WdMfLgJD-7e2K0OOiOAeigKv9f9woPakHVkp_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5" y="1785938"/>
            <a:ext cx="3643313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Выгнутая вниз стрелка 5">
            <a:hlinkClick r:id="rId4" action="ppaction://hlinksldjump"/>
          </p:cNvPr>
          <p:cNvSpPr/>
          <p:nvPr/>
        </p:nvSpPr>
        <p:spPr>
          <a:xfrm>
            <a:off x="8286750" y="6072188"/>
            <a:ext cx="357188" cy="28575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6629" name="Прямоугольник 6"/>
          <p:cNvSpPr>
            <a:spLocks noChangeArrowheads="1"/>
          </p:cNvSpPr>
          <p:nvPr/>
        </p:nvSpPr>
        <p:spPr bwMode="auto">
          <a:xfrm>
            <a:off x="214313" y="3857625"/>
            <a:ext cx="4214812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Шеду, в шумеро-аккадской мифологии образ демона, доброго духа-хранителя каждого человека. В искусствоведении считается, что фигуры крылатых быков, охраняющих входы во дворцах ассирийских царей, являют собой образы шеду. Иногда изображается с пятью ногами, что создает иллюзию движения.</a:t>
            </a: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r>
              <a:rPr lang="ru-RU" smtClean="0"/>
              <a:t>Устно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/>
              <a:t>а) 5ав</a:t>
            </a:r>
            <a:r>
              <a:rPr lang="ru-RU" b="1" baseline="30000" smtClean="0"/>
              <a:t>2 </a:t>
            </a:r>
            <a:r>
              <a:rPr lang="ru-RU" b="1" smtClean="0"/>
              <a:t>+ 7        б)  1,5а ∙ 0,6в         в) ( 2ав )</a:t>
            </a:r>
            <a:r>
              <a:rPr lang="ru-RU" b="1" baseline="30000" smtClean="0"/>
              <a:t>2 </a:t>
            </a:r>
            <a:r>
              <a:rPr lang="ru-RU" b="1" smtClean="0"/>
              <a:t>– 1   г)  3в + с          д) 7ху                    е)  6,7 – к</a:t>
            </a:r>
          </a:p>
          <a:p>
            <a:pPr>
              <a:buFont typeface="Arial" charset="0"/>
              <a:buNone/>
            </a:pPr>
            <a:r>
              <a:rPr lang="ru-RU" smtClean="0"/>
              <a:t>Среди выражений выбрать многочлены</a:t>
            </a:r>
          </a:p>
          <a:p>
            <a:pPr>
              <a:buFont typeface="Arial" charset="0"/>
              <a:buNone/>
            </a:pPr>
            <a:r>
              <a:rPr lang="ru-RU" smtClean="0"/>
              <a:t>Назовите под какими буквами записаны многочлены стандартного вида</a:t>
            </a:r>
          </a:p>
          <a:p>
            <a:pPr>
              <a:buFont typeface="Arial" charset="0"/>
              <a:buNone/>
            </a:pPr>
            <a:r>
              <a:rPr lang="ru-RU" smtClean="0"/>
              <a:t>Назовите степень каждого многочлена</a:t>
            </a:r>
          </a:p>
          <a:p>
            <a:pPr>
              <a:buFont typeface="Arial" charset="0"/>
              <a:buNone/>
            </a:pPr>
            <a:endParaRPr lang="ru-RU" b="1" smtClean="0"/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28625" y="4929188"/>
            <a:ext cx="1785938" cy="71437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а) </a:t>
            </a:r>
            <a:r>
              <a:rPr lang="ru-RU" sz="2400" b="1" dirty="0">
                <a:solidFill>
                  <a:schemeClr val="tx1"/>
                </a:solidFill>
              </a:rPr>
              <a:t>5ав</a:t>
            </a:r>
            <a:r>
              <a:rPr lang="ru-RU" sz="2400" b="1" baseline="30000" dirty="0">
                <a:solidFill>
                  <a:schemeClr val="tx1"/>
                </a:solidFill>
              </a:rPr>
              <a:t>2 </a:t>
            </a:r>
            <a:r>
              <a:rPr lang="ru-RU" sz="2400" b="1" dirty="0">
                <a:solidFill>
                  <a:schemeClr val="tx1"/>
                </a:solidFill>
              </a:rPr>
              <a:t>+ 7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28875" y="4929188"/>
            <a:ext cx="1785938" cy="71437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в) </a:t>
            </a:r>
            <a:r>
              <a:rPr lang="ru-RU" sz="2400" b="1" dirty="0">
                <a:solidFill>
                  <a:schemeClr val="tx1"/>
                </a:solidFill>
              </a:rPr>
              <a:t>( 2ав )</a:t>
            </a:r>
            <a:r>
              <a:rPr lang="ru-RU" sz="2400" b="1" baseline="30000" dirty="0">
                <a:solidFill>
                  <a:schemeClr val="tx1"/>
                </a:solidFill>
              </a:rPr>
              <a:t>2 </a:t>
            </a:r>
            <a:r>
              <a:rPr lang="ru-RU" sz="2400" b="1" dirty="0">
                <a:solidFill>
                  <a:schemeClr val="tx1"/>
                </a:solidFill>
              </a:rPr>
              <a:t>– 1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00563" y="4929188"/>
            <a:ext cx="1714500" cy="71437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г</a:t>
            </a:r>
            <a:r>
              <a:rPr lang="ru-RU" sz="2400" b="1" dirty="0">
                <a:solidFill>
                  <a:schemeClr val="tx1"/>
                </a:solidFill>
              </a:rPr>
              <a:t>)  3в + с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572250" y="4929188"/>
            <a:ext cx="1785938" cy="71437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е)  </a:t>
            </a:r>
            <a:r>
              <a:rPr lang="ru-RU" sz="2400" b="1" dirty="0">
                <a:solidFill>
                  <a:schemeClr val="tx1"/>
                </a:solidFill>
              </a:rPr>
              <a:t>6,7 – к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4-конечная звезда 7"/>
          <p:cNvSpPr/>
          <p:nvPr/>
        </p:nvSpPr>
        <p:spPr>
          <a:xfrm>
            <a:off x="357188" y="4929188"/>
            <a:ext cx="428625" cy="500062"/>
          </a:xfrm>
          <a:prstGeom prst="star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4572000" y="4929188"/>
            <a:ext cx="428625" cy="500062"/>
          </a:xfrm>
          <a:prstGeom prst="star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6643688" y="4929188"/>
            <a:ext cx="428625" cy="500062"/>
          </a:xfrm>
          <a:prstGeom prst="star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1143000" y="6000750"/>
            <a:ext cx="914400" cy="612775"/>
          </a:xfrm>
          <a:prstGeom prst="wedgeRoundRectCallout">
            <a:avLst>
              <a:gd name="adj1" fmla="val -83928"/>
              <a:gd name="adj2" fmla="val -115183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2" name="Скругленная прямоугольная выноска 11"/>
          <p:cNvSpPr/>
          <p:nvPr/>
        </p:nvSpPr>
        <p:spPr>
          <a:xfrm>
            <a:off x="3357563" y="6000750"/>
            <a:ext cx="914400" cy="612775"/>
          </a:xfrm>
          <a:prstGeom prst="wedgeRoundRectCallout">
            <a:avLst>
              <a:gd name="adj1" fmla="val -83928"/>
              <a:gd name="adj2" fmla="val -115183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3" name="Скругленная прямоугольная выноска 12"/>
          <p:cNvSpPr/>
          <p:nvPr/>
        </p:nvSpPr>
        <p:spPr>
          <a:xfrm>
            <a:off x="5357813" y="6000750"/>
            <a:ext cx="914400" cy="612775"/>
          </a:xfrm>
          <a:prstGeom prst="wedgeRoundRectCallout">
            <a:avLst>
              <a:gd name="adj1" fmla="val -83928"/>
              <a:gd name="adj2" fmla="val -115183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" name="Скругленная прямоугольная выноска 13"/>
          <p:cNvSpPr/>
          <p:nvPr/>
        </p:nvSpPr>
        <p:spPr>
          <a:xfrm>
            <a:off x="7429500" y="6000750"/>
            <a:ext cx="914400" cy="612775"/>
          </a:xfrm>
          <a:prstGeom prst="wedgeRoundRectCallout">
            <a:avLst>
              <a:gd name="adj1" fmla="val -83928"/>
              <a:gd name="adj2" fmla="val -115183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>Многочлены. Сложение многочленов.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Представьте многочлен в стандартном виде              </a:t>
            </a:r>
          </a:p>
          <a:p>
            <a:pPr>
              <a:buFont typeface="Arial" charset="0"/>
              <a:buNone/>
            </a:pPr>
            <a:r>
              <a:rPr lang="ru-RU" smtClean="0"/>
              <a:t>13а – 5в – 3в        </a:t>
            </a:r>
          </a:p>
          <a:p>
            <a:pPr>
              <a:buFont typeface="Arial" charset="0"/>
              <a:buNone/>
            </a:pPr>
            <a:r>
              <a:rPr lang="ru-RU" smtClean="0"/>
              <a:t>3а</a:t>
            </a:r>
            <a:r>
              <a:rPr lang="ru-RU" baseline="30000" smtClean="0"/>
              <a:t>3</a:t>
            </a:r>
            <a:r>
              <a:rPr lang="ru-RU" smtClean="0"/>
              <a:t>в</a:t>
            </a:r>
            <a:r>
              <a:rPr lang="ru-RU" baseline="30000" smtClean="0"/>
              <a:t>2</a:t>
            </a:r>
            <a:r>
              <a:rPr lang="ru-RU" smtClean="0"/>
              <a:t> – 5а</a:t>
            </a:r>
            <a:r>
              <a:rPr lang="ru-RU" baseline="30000" smtClean="0"/>
              <a:t>2</a:t>
            </a:r>
            <a:r>
              <a:rPr lang="ru-RU" smtClean="0"/>
              <a:t> – 8в</a:t>
            </a:r>
            <a:r>
              <a:rPr lang="ru-RU" baseline="30000" smtClean="0"/>
              <a:t>2</a:t>
            </a:r>
            <a:r>
              <a:rPr lang="ru-RU" smtClean="0"/>
              <a:t>а</a:t>
            </a:r>
            <a:r>
              <a:rPr lang="ru-RU" baseline="30000" smtClean="0"/>
              <a:t>3</a:t>
            </a:r>
            <a:r>
              <a:rPr lang="ru-RU" smtClean="0">
                <a:hlinkClick r:id="rId2"/>
              </a:rPr>
              <a:t> </a:t>
            </a:r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6ав – 2в</a:t>
            </a:r>
            <a:r>
              <a:rPr lang="ru-RU" baseline="30000" smtClean="0"/>
              <a:t>2 </a:t>
            </a:r>
            <a:r>
              <a:rPr lang="ru-RU" smtClean="0"/>
              <a:t>– 6ва +5а</a:t>
            </a:r>
            <a:r>
              <a:rPr lang="ru-RU" baseline="30000" smtClean="0"/>
              <a:t>2 </a:t>
            </a:r>
            <a:r>
              <a:rPr lang="ru-RU" smtClean="0"/>
              <a:t>+ 0,6в</a:t>
            </a:r>
            <a:r>
              <a:rPr lang="ru-RU" baseline="30000" smtClean="0"/>
              <a:t>2</a:t>
            </a:r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2а</a:t>
            </a:r>
            <a:r>
              <a:rPr lang="ru-RU" baseline="30000" smtClean="0"/>
              <a:t>2</a:t>
            </a:r>
            <a:r>
              <a:rPr lang="ru-RU" smtClean="0"/>
              <a:t>в – 5ав</a:t>
            </a:r>
            <a:r>
              <a:rPr lang="ru-RU" baseline="30000" smtClean="0"/>
              <a:t>2</a:t>
            </a:r>
            <a:r>
              <a:rPr lang="ru-RU" smtClean="0"/>
              <a:t> + 3а</a:t>
            </a:r>
            <a:r>
              <a:rPr lang="ru-RU" baseline="30000" smtClean="0"/>
              <a:t>2</a:t>
            </a:r>
            <a:r>
              <a:rPr lang="ru-RU" smtClean="0"/>
              <a:t>в – 8в</a:t>
            </a:r>
            <a:r>
              <a:rPr lang="ru-RU" baseline="30000" smtClean="0"/>
              <a:t>2</a:t>
            </a:r>
            <a:r>
              <a:rPr lang="ru-RU" smtClean="0"/>
              <a:t>а</a:t>
            </a:r>
          </a:p>
          <a:p>
            <a:pPr>
              <a:buFont typeface="Arial" charset="0"/>
              <a:buNone/>
            </a:pPr>
            <a:r>
              <a:rPr lang="ru-RU" smtClean="0"/>
              <a:t> -4ава – 2а</a:t>
            </a:r>
            <a:r>
              <a:rPr lang="ru-RU" baseline="30000" smtClean="0"/>
              <a:t>2</a:t>
            </a:r>
            <a:r>
              <a:rPr lang="ru-RU" smtClean="0"/>
              <a:t>в</a:t>
            </a:r>
            <a:r>
              <a:rPr lang="ru-RU" baseline="30000" smtClean="0"/>
              <a:t>2</a:t>
            </a:r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 5а</a:t>
            </a:r>
            <a:r>
              <a:rPr lang="ru-RU" baseline="30000" smtClean="0"/>
              <a:t>2</a:t>
            </a:r>
            <a:r>
              <a:rPr lang="ru-RU" smtClean="0"/>
              <a:t>∙ 0,2а</a:t>
            </a:r>
            <a:r>
              <a:rPr lang="ru-RU" baseline="30000" smtClean="0"/>
              <a:t>2</a:t>
            </a:r>
            <a:r>
              <a:rPr lang="ru-RU" smtClean="0"/>
              <a:t>в</a:t>
            </a:r>
            <a:r>
              <a:rPr lang="ru-RU" baseline="30000" smtClean="0"/>
              <a:t>3</a:t>
            </a:r>
            <a:r>
              <a:rPr lang="ru-RU" smtClean="0"/>
              <a:t> + 2а</a:t>
            </a:r>
            <a:r>
              <a:rPr lang="ru-RU" baseline="30000" smtClean="0"/>
              <a:t>4</a:t>
            </a:r>
            <a:r>
              <a:rPr lang="ru-RU" smtClean="0"/>
              <a:t>в</a:t>
            </a:r>
            <a:r>
              <a:rPr lang="ru-RU" baseline="30000" smtClean="0"/>
              <a:t>3</a:t>
            </a:r>
            <a:r>
              <a:rPr lang="ru-RU" smtClean="0"/>
              <a:t> - ав</a:t>
            </a:r>
          </a:p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29000" y="1714500"/>
            <a:ext cx="1343025" cy="5715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13а – 8в</a:t>
            </a:r>
          </a:p>
        </p:txBody>
      </p:sp>
      <p:sp>
        <p:nvSpPr>
          <p:cNvPr id="5" name="Овал 4"/>
          <p:cNvSpPr/>
          <p:nvPr/>
        </p:nvSpPr>
        <p:spPr>
          <a:xfrm>
            <a:off x="3857625" y="2286000"/>
            <a:ext cx="2500313" cy="5715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-5а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 – 5в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а</a:t>
            </a:r>
            <a:r>
              <a:rPr lang="ru-RU" sz="2400" b="1" baseline="30000" dirty="0">
                <a:solidFill>
                  <a:schemeClr val="tx1"/>
                </a:solidFill>
              </a:rPr>
              <a:t>3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14938" y="2857500"/>
            <a:ext cx="1857375" cy="5000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-1,4в</a:t>
            </a:r>
            <a:r>
              <a:rPr lang="ru-RU" sz="2400" b="1" baseline="300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2 </a:t>
            </a:r>
            <a:r>
              <a:rPr lang="ru-RU" sz="2400" b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+ 5а</a:t>
            </a:r>
            <a:r>
              <a:rPr lang="ru-RU" sz="2400" b="1" baseline="300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2</a:t>
            </a:r>
            <a:endParaRPr lang="ru-RU" sz="24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5366" name="Rectangle 1"/>
          <p:cNvSpPr>
            <a:spLocks noChangeArrowheads="1"/>
          </p:cNvSpPr>
          <p:nvPr/>
        </p:nvSpPr>
        <p:spPr bwMode="auto">
          <a:xfrm>
            <a:off x="0" y="0"/>
            <a:ext cx="46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15367" name="Rectangle 2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929188" y="3500438"/>
            <a:ext cx="2071687" cy="5000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5а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в – 13в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14" name="Овал 13"/>
          <p:cNvSpPr/>
          <p:nvPr/>
        </p:nvSpPr>
        <p:spPr>
          <a:xfrm>
            <a:off x="3071813" y="4000500"/>
            <a:ext cx="2571750" cy="5715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-4а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в – 2а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в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" name="Правильный пятиугольник 15"/>
          <p:cNvSpPr/>
          <p:nvPr/>
        </p:nvSpPr>
        <p:spPr>
          <a:xfrm>
            <a:off x="4786313" y="4572000"/>
            <a:ext cx="2246312" cy="642938"/>
          </a:xfrm>
          <a:prstGeom prst="pent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3а</a:t>
            </a:r>
            <a:r>
              <a:rPr lang="ru-RU" sz="2400" b="1" baseline="30000" dirty="0">
                <a:solidFill>
                  <a:schemeClr val="tx1"/>
                </a:solidFill>
              </a:rPr>
              <a:t>4</a:t>
            </a:r>
            <a:r>
              <a:rPr lang="ru-RU" sz="2400" b="1" dirty="0">
                <a:solidFill>
                  <a:schemeClr val="tx1"/>
                </a:solidFill>
              </a:rPr>
              <a:t>в</a:t>
            </a:r>
            <a:r>
              <a:rPr lang="ru-RU" sz="2400" b="1" baseline="30000" dirty="0">
                <a:solidFill>
                  <a:schemeClr val="tx1"/>
                </a:solidFill>
              </a:rPr>
              <a:t>3</a:t>
            </a:r>
            <a:r>
              <a:rPr lang="ru-RU" sz="2400" b="1" dirty="0">
                <a:solidFill>
                  <a:schemeClr val="tx1"/>
                </a:solidFill>
              </a:rPr>
              <a:t> - </a:t>
            </a:r>
            <a:r>
              <a:rPr lang="ru-RU" sz="2400" b="1" dirty="0" err="1">
                <a:solidFill>
                  <a:schemeClr val="tx1"/>
                </a:solidFill>
              </a:rPr>
              <a:t>ав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12" grpId="0" animBg="1"/>
      <p:bldP spid="14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4857750"/>
            <a:ext cx="8086725" cy="1500188"/>
          </a:xfrm>
        </p:spPr>
        <p:txBody>
          <a:bodyPr/>
          <a:lstStyle/>
          <a:p>
            <a:r>
              <a:rPr lang="ru-RU" sz="3200" smtClean="0"/>
              <a:t>Расположите многочлены по степеням в порядке : 4, 3, 5, 7, 7, 2, 1.</a:t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357438" y="1071563"/>
            <a:ext cx="1500187" cy="928687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>и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7" name="5-конечная звезда 6"/>
          <p:cNvSpPr/>
          <p:nvPr/>
        </p:nvSpPr>
        <p:spPr>
          <a:xfrm>
            <a:off x="2500313" y="1857375"/>
            <a:ext cx="1428750" cy="928688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8" name="5-конечная звезда 7"/>
          <p:cNvSpPr/>
          <p:nvPr/>
        </p:nvSpPr>
        <p:spPr>
          <a:xfrm>
            <a:off x="2428875" y="2571750"/>
            <a:ext cx="1428750" cy="928688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err="1">
                <a:solidFill>
                  <a:srgbClr val="FF0000"/>
                </a:solidFill>
              </a:rPr>
              <a:t>х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9" name="5-конечная звезда 8"/>
          <p:cNvSpPr/>
          <p:nvPr/>
        </p:nvSpPr>
        <p:spPr>
          <a:xfrm>
            <a:off x="2357438" y="3357563"/>
            <a:ext cx="1643062" cy="85725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063" y="428625"/>
            <a:ext cx="1571625" cy="5715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13а – 8ав</a:t>
            </a:r>
          </a:p>
        </p:txBody>
      </p:sp>
      <p:sp>
        <p:nvSpPr>
          <p:cNvPr id="11" name="5-конечная звезда 10"/>
          <p:cNvSpPr/>
          <p:nvPr/>
        </p:nvSpPr>
        <p:spPr>
          <a:xfrm>
            <a:off x="2428875" y="214313"/>
            <a:ext cx="1285875" cy="928687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12" name="Овал 11"/>
          <p:cNvSpPr/>
          <p:nvPr/>
        </p:nvSpPr>
        <p:spPr>
          <a:xfrm>
            <a:off x="142875" y="1285875"/>
            <a:ext cx="2428875" cy="5715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-5а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 – 5в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а</a:t>
            </a:r>
            <a:r>
              <a:rPr lang="ru-RU" sz="2400" b="1" baseline="30000" dirty="0">
                <a:solidFill>
                  <a:schemeClr val="tx1"/>
                </a:solidFill>
              </a:rPr>
              <a:t>3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8625" y="2143125"/>
            <a:ext cx="1857375" cy="5000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-1,4в</a:t>
            </a:r>
            <a:r>
              <a:rPr lang="ru-RU" sz="2400" b="1" baseline="300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2 </a:t>
            </a:r>
            <a:r>
              <a:rPr lang="ru-RU" sz="2400" b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+ 5а</a:t>
            </a:r>
            <a:r>
              <a:rPr lang="ru-RU" sz="2400" b="1" baseline="300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2</a:t>
            </a:r>
            <a:endParaRPr lang="ru-RU" sz="24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28625" y="2857500"/>
            <a:ext cx="1857375" cy="50006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5а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в – 13в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16" name="Правильный пятиугольник 15"/>
          <p:cNvSpPr/>
          <p:nvPr/>
        </p:nvSpPr>
        <p:spPr>
          <a:xfrm>
            <a:off x="142875" y="4214813"/>
            <a:ext cx="2357438" cy="642937"/>
          </a:xfrm>
          <a:prstGeom prst="pent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3а</a:t>
            </a:r>
            <a:r>
              <a:rPr lang="ru-RU" sz="2400" b="1" baseline="30000" dirty="0">
                <a:solidFill>
                  <a:schemeClr val="tx1"/>
                </a:solidFill>
              </a:rPr>
              <a:t>4</a:t>
            </a:r>
            <a:r>
              <a:rPr lang="ru-RU" sz="2400" b="1" dirty="0">
                <a:solidFill>
                  <a:schemeClr val="tx1"/>
                </a:solidFill>
              </a:rPr>
              <a:t>в</a:t>
            </a:r>
            <a:r>
              <a:rPr lang="ru-RU" sz="2400" b="1" baseline="30000" dirty="0">
                <a:solidFill>
                  <a:schemeClr val="tx1"/>
                </a:solidFill>
              </a:rPr>
              <a:t>3</a:t>
            </a:r>
            <a:r>
              <a:rPr lang="ru-RU" sz="2400" b="1" dirty="0">
                <a:solidFill>
                  <a:schemeClr val="tx1"/>
                </a:solidFill>
              </a:rPr>
              <a:t> - </a:t>
            </a:r>
            <a:r>
              <a:rPr lang="ru-RU" sz="2400" b="1" dirty="0" err="1">
                <a:solidFill>
                  <a:schemeClr val="tx1"/>
                </a:solidFill>
              </a:rPr>
              <a:t>ав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7" name="5-конечная звезда 16"/>
          <p:cNvSpPr/>
          <p:nvPr/>
        </p:nvSpPr>
        <p:spPr>
          <a:xfrm>
            <a:off x="2428875" y="4071938"/>
            <a:ext cx="1571625" cy="928687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</a:rPr>
              <a:t>л</a:t>
            </a:r>
          </a:p>
        </p:txBody>
      </p:sp>
      <p:sp>
        <p:nvSpPr>
          <p:cNvPr id="27" name="5-конечная звезда 26"/>
          <p:cNvSpPr/>
          <p:nvPr/>
        </p:nvSpPr>
        <p:spPr>
          <a:xfrm>
            <a:off x="6929438" y="0"/>
            <a:ext cx="1357312" cy="1000125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28" name="5-конечная звезда 27"/>
          <p:cNvSpPr/>
          <p:nvPr/>
        </p:nvSpPr>
        <p:spPr>
          <a:xfrm>
            <a:off x="6929438" y="785813"/>
            <a:ext cx="1428750" cy="928687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err="1">
                <a:solidFill>
                  <a:srgbClr val="FF0000"/>
                </a:solidFill>
              </a:rPr>
              <a:t>х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9" name="Содержимое 5"/>
          <p:cNvSpPr txBox="1">
            <a:spLocks/>
          </p:cNvSpPr>
          <p:nvPr/>
        </p:nvSpPr>
        <p:spPr>
          <a:xfrm>
            <a:off x="6858000" y="1571625"/>
            <a:ext cx="1571625" cy="928688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30" name="5-конечная звезда 29"/>
          <p:cNvSpPr/>
          <p:nvPr/>
        </p:nvSpPr>
        <p:spPr>
          <a:xfrm>
            <a:off x="6929438" y="2286000"/>
            <a:ext cx="1500187" cy="1000125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</a:rPr>
              <a:t>л</a:t>
            </a:r>
          </a:p>
        </p:txBody>
      </p:sp>
      <p:sp>
        <p:nvSpPr>
          <p:cNvPr id="31" name="5-конечная звезда 30"/>
          <p:cNvSpPr/>
          <p:nvPr/>
        </p:nvSpPr>
        <p:spPr>
          <a:xfrm>
            <a:off x="6929438" y="3143250"/>
            <a:ext cx="1500187" cy="85725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</a:rPr>
              <a:t>л</a:t>
            </a:r>
          </a:p>
        </p:txBody>
      </p:sp>
      <p:sp>
        <p:nvSpPr>
          <p:cNvPr id="32" name="5-конечная звезда 31"/>
          <p:cNvSpPr/>
          <p:nvPr/>
        </p:nvSpPr>
        <p:spPr>
          <a:xfrm>
            <a:off x="7072313" y="3929063"/>
            <a:ext cx="1571625" cy="1000125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34" name="Прямоугольник 33"/>
          <p:cNvSpPr>
            <a:spLocks noChangeArrowheads="1"/>
          </p:cNvSpPr>
          <p:nvPr/>
        </p:nvSpPr>
        <p:spPr bwMode="auto">
          <a:xfrm>
            <a:off x="857250" y="5715000"/>
            <a:ext cx="778668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alibri" pitchFamily="34" charset="0"/>
              </a:rPr>
              <a:t>Какое крылатое выражение связано с именем этого героя?</a:t>
            </a:r>
          </a:p>
        </p:txBody>
      </p:sp>
      <p:sp>
        <p:nvSpPr>
          <p:cNvPr id="33" name="5-конечная звезда 32"/>
          <p:cNvSpPr/>
          <p:nvPr/>
        </p:nvSpPr>
        <p:spPr>
          <a:xfrm>
            <a:off x="7072313" y="4643438"/>
            <a:ext cx="1500187" cy="1071562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35" name="Овал 34"/>
          <p:cNvSpPr/>
          <p:nvPr/>
        </p:nvSpPr>
        <p:spPr>
          <a:xfrm>
            <a:off x="0" y="3500438"/>
            <a:ext cx="2714625" cy="5715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-4а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в – 2а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в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6" name="Овал 35"/>
          <p:cNvSpPr/>
          <p:nvPr/>
        </p:nvSpPr>
        <p:spPr>
          <a:xfrm>
            <a:off x="4214813" y="214313"/>
            <a:ext cx="2714625" cy="5715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-4а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в – 2а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в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4572000" y="1071563"/>
            <a:ext cx="1857375" cy="5000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5а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в – 13в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38" name="Овал 37"/>
          <p:cNvSpPr/>
          <p:nvPr/>
        </p:nvSpPr>
        <p:spPr>
          <a:xfrm>
            <a:off x="4286250" y="1714500"/>
            <a:ext cx="2428875" cy="5715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-5а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 – 5в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а</a:t>
            </a:r>
            <a:r>
              <a:rPr lang="ru-RU" sz="2400" b="1" baseline="30000" dirty="0">
                <a:solidFill>
                  <a:schemeClr val="tx1"/>
                </a:solidFill>
              </a:rPr>
              <a:t>3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9" name="Правильный пятиугольник 38"/>
          <p:cNvSpPr/>
          <p:nvPr/>
        </p:nvSpPr>
        <p:spPr>
          <a:xfrm>
            <a:off x="4357688" y="3429000"/>
            <a:ext cx="2357437" cy="642938"/>
          </a:xfrm>
          <a:prstGeom prst="pent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3а</a:t>
            </a:r>
            <a:r>
              <a:rPr lang="ru-RU" sz="2400" b="1" baseline="30000" dirty="0">
                <a:solidFill>
                  <a:schemeClr val="tx1"/>
                </a:solidFill>
              </a:rPr>
              <a:t>4</a:t>
            </a:r>
            <a:r>
              <a:rPr lang="ru-RU" sz="2400" b="1" dirty="0">
                <a:solidFill>
                  <a:schemeClr val="tx1"/>
                </a:solidFill>
              </a:rPr>
              <a:t>в</a:t>
            </a:r>
            <a:r>
              <a:rPr lang="ru-RU" sz="2400" b="1" baseline="30000" dirty="0">
                <a:solidFill>
                  <a:schemeClr val="tx1"/>
                </a:solidFill>
              </a:rPr>
              <a:t>3</a:t>
            </a:r>
            <a:r>
              <a:rPr lang="ru-RU" sz="2400" b="1" dirty="0">
                <a:solidFill>
                  <a:schemeClr val="tx1"/>
                </a:solidFill>
              </a:rPr>
              <a:t> - </a:t>
            </a:r>
            <a:r>
              <a:rPr lang="ru-RU" sz="2400" b="1" dirty="0" err="1">
                <a:solidFill>
                  <a:schemeClr val="tx1"/>
                </a:solidFill>
              </a:rPr>
              <a:t>ав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0" name="Правильный пятиугольник 39"/>
          <p:cNvSpPr/>
          <p:nvPr/>
        </p:nvSpPr>
        <p:spPr>
          <a:xfrm>
            <a:off x="4286250" y="2500313"/>
            <a:ext cx="2357438" cy="642937"/>
          </a:xfrm>
          <a:prstGeom prst="pent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3а</a:t>
            </a:r>
            <a:r>
              <a:rPr lang="ru-RU" sz="2400" b="1" baseline="30000" dirty="0">
                <a:solidFill>
                  <a:schemeClr val="tx1"/>
                </a:solidFill>
              </a:rPr>
              <a:t>4</a:t>
            </a:r>
            <a:r>
              <a:rPr lang="ru-RU" sz="2400" b="1" dirty="0">
                <a:solidFill>
                  <a:schemeClr val="tx1"/>
                </a:solidFill>
              </a:rPr>
              <a:t>в</a:t>
            </a:r>
            <a:r>
              <a:rPr lang="ru-RU" sz="2400" b="1" baseline="30000" dirty="0">
                <a:solidFill>
                  <a:schemeClr val="tx1"/>
                </a:solidFill>
              </a:rPr>
              <a:t>3</a:t>
            </a:r>
            <a:r>
              <a:rPr lang="ru-RU" sz="2400" b="1" dirty="0">
                <a:solidFill>
                  <a:schemeClr val="tx1"/>
                </a:solidFill>
              </a:rPr>
              <a:t> - </a:t>
            </a:r>
            <a:r>
              <a:rPr lang="ru-RU" sz="2400" b="1" dirty="0" err="1">
                <a:solidFill>
                  <a:schemeClr val="tx1"/>
                </a:solidFill>
              </a:rPr>
              <a:t>ав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714875" y="4286250"/>
            <a:ext cx="1857375" cy="5000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-1,4в</a:t>
            </a:r>
            <a:r>
              <a:rPr lang="ru-RU" sz="2400" b="1" baseline="300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2 </a:t>
            </a:r>
            <a:r>
              <a:rPr lang="ru-RU" sz="2400" b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+ 5а</a:t>
            </a:r>
            <a:r>
              <a:rPr lang="ru-RU" sz="2400" b="1" baseline="300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2</a:t>
            </a:r>
            <a:endParaRPr lang="ru-RU" sz="24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4857750" y="4929188"/>
            <a:ext cx="1571625" cy="5715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13а – 8ав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2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smtClean="0"/>
              <a:t>      Символически изображает голову, а                туловище</a:t>
            </a: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50068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Бык                  человек</a:t>
            </a:r>
          </a:p>
          <a:p>
            <a:pPr>
              <a:buFont typeface="Arial" charset="0"/>
              <a:buNone/>
            </a:pPr>
            <a:r>
              <a:rPr lang="ru-RU" smtClean="0"/>
              <a:t>                    +   </a:t>
            </a:r>
          </a:p>
          <a:p>
            <a:pPr>
              <a:buFont typeface="Arial" charset="0"/>
              <a:buNone/>
            </a:pPr>
            <a:r>
              <a:rPr lang="ru-RU" smtClean="0"/>
              <a:t>Лев                       коза</a:t>
            </a:r>
          </a:p>
          <a:p>
            <a:pPr>
              <a:buFont typeface="Arial" charset="0"/>
              <a:buNone/>
            </a:pPr>
            <a:r>
              <a:rPr lang="ru-RU" smtClean="0"/>
              <a:t>                    +</a:t>
            </a:r>
          </a:p>
          <a:p>
            <a:pPr>
              <a:buFont typeface="Arial" charset="0"/>
              <a:buNone/>
            </a:pPr>
            <a:r>
              <a:rPr lang="ru-RU" smtClean="0"/>
              <a:t>Человек              конь</a:t>
            </a:r>
          </a:p>
          <a:p>
            <a:pPr>
              <a:buFont typeface="Arial" charset="0"/>
              <a:buNone/>
            </a:pPr>
            <a:r>
              <a:rPr lang="ru-RU" smtClean="0"/>
              <a:t>                     +</a:t>
            </a:r>
          </a:p>
          <a:p>
            <a:pPr>
              <a:buFont typeface="Arial" charset="0"/>
              <a:buNone/>
            </a:pPr>
            <a:r>
              <a:rPr lang="ru-RU" smtClean="0"/>
              <a:t>Человек          лев                    птица</a:t>
            </a:r>
          </a:p>
          <a:p>
            <a:pPr>
              <a:buFont typeface="Arial" charset="0"/>
              <a:buNone/>
            </a:pPr>
            <a:r>
              <a:rPr lang="ru-RU" smtClean="0"/>
              <a:t>                     +                        +</a:t>
            </a:r>
          </a:p>
        </p:txBody>
      </p:sp>
      <p:sp>
        <p:nvSpPr>
          <p:cNvPr id="4" name="Овал 3"/>
          <p:cNvSpPr/>
          <p:nvPr/>
        </p:nvSpPr>
        <p:spPr>
          <a:xfrm>
            <a:off x="214313" y="642938"/>
            <a:ext cx="1000125" cy="35718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туловище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072188" y="571500"/>
            <a:ext cx="928687" cy="428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14313" y="1857375"/>
            <a:ext cx="1928812" cy="6429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3х</a:t>
            </a:r>
            <a:r>
              <a:rPr lang="ru-RU" sz="2000" b="1" baseline="30000" dirty="0">
                <a:solidFill>
                  <a:schemeClr val="tx1"/>
                </a:solidFill>
              </a:rPr>
              <a:t>2</a:t>
            </a:r>
            <a:r>
              <a:rPr lang="ru-RU" sz="2000" b="1" dirty="0">
                <a:solidFill>
                  <a:schemeClr val="tx1"/>
                </a:solidFill>
              </a:rPr>
              <a:t>у – 2ху</a:t>
            </a:r>
            <a:r>
              <a:rPr lang="ru-RU" sz="2000" b="1" baseline="30000" dirty="0">
                <a:solidFill>
                  <a:schemeClr val="tx1"/>
                </a:solidFill>
              </a:rPr>
              <a:t>2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500" y="1928813"/>
            <a:ext cx="1857375" cy="5715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7ху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 – 5х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14313" y="3071813"/>
            <a:ext cx="2000250" cy="6429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7х</a:t>
            </a:r>
            <a:r>
              <a:rPr lang="ru-RU" sz="2000" b="1" baseline="30000" dirty="0">
                <a:solidFill>
                  <a:schemeClr val="tx1"/>
                </a:solidFill>
              </a:rPr>
              <a:t>2</a:t>
            </a:r>
            <a:r>
              <a:rPr lang="ru-RU" sz="2000" b="1" dirty="0">
                <a:solidFill>
                  <a:schemeClr val="tx1"/>
                </a:solidFill>
              </a:rPr>
              <a:t>у</a:t>
            </a:r>
            <a:r>
              <a:rPr lang="ru-RU" sz="2000" b="1" baseline="30000" dirty="0">
                <a:solidFill>
                  <a:schemeClr val="tx1"/>
                </a:solidFill>
              </a:rPr>
              <a:t>2</a:t>
            </a:r>
            <a:r>
              <a:rPr lang="ru-RU" sz="2000" b="1" dirty="0">
                <a:solidFill>
                  <a:schemeClr val="tx1"/>
                </a:solidFill>
              </a:rPr>
              <a:t> - 8х</a:t>
            </a:r>
            <a:r>
              <a:rPr lang="ru-RU" sz="2000" b="1" baseline="30000" dirty="0">
                <a:solidFill>
                  <a:schemeClr val="tx1"/>
                </a:solidFill>
              </a:rPr>
              <a:t>2</a:t>
            </a:r>
            <a:r>
              <a:rPr lang="ru-RU" sz="2000" b="1" dirty="0">
                <a:solidFill>
                  <a:schemeClr val="tx1"/>
                </a:solidFill>
              </a:rPr>
              <a:t>у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285750" y="4214813"/>
            <a:ext cx="2000250" cy="6429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3х</a:t>
            </a:r>
            <a:r>
              <a:rPr lang="ru-RU" sz="2000" b="1" baseline="30000" dirty="0">
                <a:solidFill>
                  <a:schemeClr val="tx1"/>
                </a:solidFill>
              </a:rPr>
              <a:t>2</a:t>
            </a:r>
            <a:r>
              <a:rPr lang="ru-RU" sz="2000" b="1" dirty="0">
                <a:solidFill>
                  <a:schemeClr val="tx1"/>
                </a:solidFill>
              </a:rPr>
              <a:t>у – 2ху</a:t>
            </a:r>
            <a:r>
              <a:rPr lang="ru-RU" sz="2000" b="1" baseline="30000" dirty="0">
                <a:solidFill>
                  <a:schemeClr val="tx1"/>
                </a:solidFill>
              </a:rPr>
              <a:t>2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85750" y="5429250"/>
            <a:ext cx="1928813" cy="71437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3х</a:t>
            </a:r>
            <a:r>
              <a:rPr lang="ru-RU" sz="2000" b="1" baseline="30000" dirty="0">
                <a:solidFill>
                  <a:schemeClr val="tx1"/>
                </a:solidFill>
              </a:rPr>
              <a:t>2</a:t>
            </a:r>
            <a:r>
              <a:rPr lang="ru-RU" sz="2000" b="1" dirty="0">
                <a:solidFill>
                  <a:schemeClr val="tx1"/>
                </a:solidFill>
              </a:rPr>
              <a:t>у – 2ху</a:t>
            </a:r>
            <a:r>
              <a:rPr lang="ru-RU" sz="2000" b="1" baseline="30000" dirty="0">
                <a:solidFill>
                  <a:schemeClr val="tx1"/>
                </a:solidFill>
              </a:rPr>
              <a:t>2</a:t>
            </a:r>
            <a:endParaRPr lang="ru-RU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928938" y="3071813"/>
            <a:ext cx="1857375" cy="5715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6х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 -2х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28938" y="4214813"/>
            <a:ext cx="2143125" cy="5715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 – 3х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 - ху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14938" y="5500688"/>
            <a:ext cx="1857375" cy="5715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7х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 - 8х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857500" y="5500688"/>
            <a:ext cx="1857375" cy="5715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2ху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 –6х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</a:t>
            </a:r>
            <a:r>
              <a:rPr lang="ru-RU" sz="2400" b="1" baseline="30000" dirty="0">
                <a:solidFill>
                  <a:schemeClr val="tx1"/>
                </a:solidFill>
              </a:rPr>
              <a:t>2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5429250" y="1857375"/>
            <a:ext cx="1857375" cy="571500"/>
          </a:xfrm>
          <a:prstGeom prst="homePlate">
            <a:avLst/>
          </a:prstGeom>
          <a:solidFill>
            <a:srgbClr val="FA9C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 </a:t>
            </a:r>
            <a:r>
              <a:rPr lang="ru-RU" sz="2400" b="1" dirty="0">
                <a:solidFill>
                  <a:schemeClr val="tx1"/>
                </a:solidFill>
              </a:rPr>
              <a:t>5ху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 - 2х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</a:t>
            </a:r>
            <a:endParaRPr lang="ru-RU" sz="2400" dirty="0"/>
          </a:p>
        </p:txBody>
      </p:sp>
      <p:sp>
        <p:nvSpPr>
          <p:cNvPr id="17" name="Пятиугольник 16"/>
          <p:cNvSpPr/>
          <p:nvPr/>
        </p:nvSpPr>
        <p:spPr>
          <a:xfrm>
            <a:off x="5500688" y="3071813"/>
            <a:ext cx="1857375" cy="571500"/>
          </a:xfrm>
          <a:prstGeom prst="homePlate">
            <a:avLst/>
          </a:prstGeom>
          <a:solidFill>
            <a:srgbClr val="FA9C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5х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</a:t>
            </a:r>
            <a:r>
              <a:rPr lang="ru-RU" sz="2400" b="1" baseline="30000" dirty="0">
                <a:solidFill>
                  <a:schemeClr val="tx1"/>
                </a:solidFill>
              </a:rPr>
              <a:t>2 </a:t>
            </a:r>
            <a:r>
              <a:rPr lang="ru-RU" sz="2400" b="1" dirty="0">
                <a:solidFill>
                  <a:schemeClr val="tx1"/>
                </a:solidFill>
              </a:rPr>
              <a:t> - 2х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8" name="Пятиугольник 17"/>
          <p:cNvSpPr/>
          <p:nvPr/>
        </p:nvSpPr>
        <p:spPr>
          <a:xfrm>
            <a:off x="5500688" y="4214813"/>
            <a:ext cx="1857375" cy="571500"/>
          </a:xfrm>
          <a:prstGeom prst="homePlate">
            <a:avLst/>
          </a:prstGeom>
          <a:solidFill>
            <a:srgbClr val="FA9C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</a:t>
            </a:r>
            <a:r>
              <a:rPr lang="ru-RU" sz="2400" b="1" baseline="30000" dirty="0">
                <a:solidFill>
                  <a:schemeClr val="tx1"/>
                </a:solidFill>
              </a:rPr>
              <a:t>2 </a:t>
            </a:r>
            <a:r>
              <a:rPr lang="ru-RU" sz="2400" b="1" dirty="0">
                <a:solidFill>
                  <a:schemeClr val="tx1"/>
                </a:solidFill>
              </a:rPr>
              <a:t> - 3ху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endParaRPr lang="ru-RU" sz="2400" dirty="0"/>
          </a:p>
        </p:txBody>
      </p:sp>
      <p:sp>
        <p:nvSpPr>
          <p:cNvPr id="19" name="Пятиугольник 18"/>
          <p:cNvSpPr/>
          <p:nvPr/>
        </p:nvSpPr>
        <p:spPr>
          <a:xfrm>
            <a:off x="7286625" y="5500688"/>
            <a:ext cx="1857375" cy="571500"/>
          </a:xfrm>
          <a:prstGeom prst="homePlate">
            <a:avLst/>
          </a:prstGeom>
          <a:solidFill>
            <a:srgbClr val="FA9C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</a:t>
            </a:r>
            <a:r>
              <a:rPr lang="ru-RU" sz="2400" b="1" baseline="30000" dirty="0">
                <a:solidFill>
                  <a:schemeClr val="tx1"/>
                </a:solidFill>
              </a:rPr>
              <a:t>2 </a:t>
            </a:r>
            <a:r>
              <a:rPr lang="ru-RU" sz="2400" b="1" dirty="0">
                <a:solidFill>
                  <a:schemeClr val="tx1"/>
                </a:solidFill>
              </a:rPr>
              <a:t> - 5х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  Ответ                Название мифического персонажа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571500" y="2071688"/>
            <a:ext cx="1857375" cy="571500"/>
          </a:xfrm>
          <a:prstGeom prst="homePlate">
            <a:avLst/>
          </a:prstGeom>
          <a:solidFill>
            <a:srgbClr val="FA9C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</a:t>
            </a:r>
            <a:r>
              <a:rPr lang="ru-RU" sz="2400" b="1" baseline="30000" dirty="0">
                <a:solidFill>
                  <a:schemeClr val="tx1"/>
                </a:solidFill>
              </a:rPr>
              <a:t>2 </a:t>
            </a:r>
            <a:r>
              <a:rPr lang="ru-RU" sz="2400" b="1" dirty="0">
                <a:solidFill>
                  <a:schemeClr val="tx1"/>
                </a:solidFill>
              </a:rPr>
              <a:t> - 3ху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endParaRPr lang="ru-RU" sz="2400" dirty="0"/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3500438" y="2071688"/>
            <a:ext cx="2428875" cy="5715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</a:rPr>
              <a:t>кентавр</a:t>
            </a:r>
          </a:p>
        </p:txBody>
      </p:sp>
      <p:sp>
        <p:nvSpPr>
          <p:cNvPr id="6" name="Пятиугольник 5"/>
          <p:cNvSpPr/>
          <p:nvPr/>
        </p:nvSpPr>
        <p:spPr>
          <a:xfrm>
            <a:off x="571500" y="2857500"/>
            <a:ext cx="1857375" cy="571500"/>
          </a:xfrm>
          <a:prstGeom prst="homePlate">
            <a:avLst/>
          </a:prstGeom>
          <a:solidFill>
            <a:srgbClr val="FA9C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 </a:t>
            </a:r>
            <a:r>
              <a:rPr lang="ru-RU" sz="2400" b="1" dirty="0">
                <a:solidFill>
                  <a:schemeClr val="tx1"/>
                </a:solidFill>
              </a:rPr>
              <a:t>5ху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 - 2х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</a:t>
            </a:r>
            <a:endParaRPr lang="ru-RU" sz="2400" dirty="0"/>
          </a:p>
        </p:txBody>
      </p:sp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3500438" y="2786063"/>
            <a:ext cx="2428875" cy="64293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</a:rPr>
              <a:t>минотавр</a:t>
            </a:r>
          </a:p>
        </p:txBody>
      </p:sp>
      <p:sp>
        <p:nvSpPr>
          <p:cNvPr id="8" name="Пятиугольник 7"/>
          <p:cNvSpPr/>
          <p:nvPr/>
        </p:nvSpPr>
        <p:spPr>
          <a:xfrm>
            <a:off x="571500" y="3643313"/>
            <a:ext cx="1857375" cy="571500"/>
          </a:xfrm>
          <a:prstGeom prst="homePlate">
            <a:avLst/>
          </a:prstGeom>
          <a:solidFill>
            <a:srgbClr val="FA9C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</a:t>
            </a:r>
            <a:r>
              <a:rPr lang="ru-RU" sz="2400" b="1" baseline="30000" dirty="0">
                <a:solidFill>
                  <a:schemeClr val="tx1"/>
                </a:solidFill>
              </a:rPr>
              <a:t>2 </a:t>
            </a:r>
            <a:r>
              <a:rPr lang="ru-RU" sz="2400" b="1" dirty="0">
                <a:solidFill>
                  <a:schemeClr val="tx1"/>
                </a:solidFill>
              </a:rPr>
              <a:t> - 5х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>
            <a:hlinkClick r:id="rId4" action="ppaction://hlinksldjump"/>
          </p:cNvPr>
          <p:cNvSpPr/>
          <p:nvPr/>
        </p:nvSpPr>
        <p:spPr>
          <a:xfrm>
            <a:off x="3500438" y="3571875"/>
            <a:ext cx="2428875" cy="64293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</a:rPr>
              <a:t>сфинкс</a:t>
            </a:r>
          </a:p>
        </p:txBody>
      </p:sp>
      <p:sp>
        <p:nvSpPr>
          <p:cNvPr id="12" name="Пятиугольник 11"/>
          <p:cNvSpPr/>
          <p:nvPr/>
        </p:nvSpPr>
        <p:spPr>
          <a:xfrm>
            <a:off x="571500" y="4500563"/>
            <a:ext cx="1857375" cy="571500"/>
          </a:xfrm>
          <a:prstGeom prst="homePlate">
            <a:avLst/>
          </a:prstGeom>
          <a:solidFill>
            <a:srgbClr val="FA9C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5х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</a:t>
            </a:r>
            <a:r>
              <a:rPr lang="ru-RU" sz="2400" b="1" baseline="30000" dirty="0">
                <a:solidFill>
                  <a:schemeClr val="tx1"/>
                </a:solidFill>
              </a:rPr>
              <a:t>2 </a:t>
            </a:r>
            <a:r>
              <a:rPr lang="ru-RU" sz="2400" b="1" dirty="0">
                <a:solidFill>
                  <a:schemeClr val="tx1"/>
                </a:solidFill>
              </a:rPr>
              <a:t> - 2х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hlinkClick r:id="rId5" action="ppaction://hlinksldjump"/>
          </p:cNvPr>
          <p:cNvSpPr/>
          <p:nvPr/>
        </p:nvSpPr>
        <p:spPr>
          <a:xfrm>
            <a:off x="3500438" y="4429125"/>
            <a:ext cx="2428875" cy="7143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</a:rPr>
              <a:t>химера</a:t>
            </a:r>
          </a:p>
        </p:txBody>
      </p:sp>
      <p:sp>
        <p:nvSpPr>
          <p:cNvPr id="15" name="Пятиугольник 14"/>
          <p:cNvSpPr/>
          <p:nvPr/>
        </p:nvSpPr>
        <p:spPr>
          <a:xfrm>
            <a:off x="571500" y="5429250"/>
            <a:ext cx="1785938" cy="627063"/>
          </a:xfrm>
          <a:prstGeom prst="homePlate">
            <a:avLst/>
          </a:prstGeom>
          <a:solidFill>
            <a:srgbClr val="FA9C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</a:t>
            </a:r>
            <a:r>
              <a:rPr lang="ru-RU" sz="2400" b="1" baseline="30000" dirty="0">
                <a:solidFill>
                  <a:schemeClr val="tx1"/>
                </a:solidFill>
              </a:rPr>
              <a:t>2 </a:t>
            </a:r>
            <a:r>
              <a:rPr lang="ru-RU" sz="2400" b="1" dirty="0">
                <a:solidFill>
                  <a:schemeClr val="tx1"/>
                </a:solidFill>
              </a:rPr>
              <a:t> - 3х</a:t>
            </a:r>
            <a:r>
              <a:rPr lang="ru-RU" sz="2400" b="1" baseline="30000" dirty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у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>
            <a:hlinkClick r:id="rId6" action="ppaction://hlinksldjump"/>
          </p:cNvPr>
          <p:cNvSpPr/>
          <p:nvPr/>
        </p:nvSpPr>
        <p:spPr>
          <a:xfrm>
            <a:off x="3500438" y="5429250"/>
            <a:ext cx="2428875" cy="7143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err="1">
                <a:solidFill>
                  <a:schemeClr val="tx1"/>
                </a:solidFill>
              </a:rPr>
              <a:t>шеду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авнобедренный треугольник 12"/>
          <p:cNvSpPr/>
          <p:nvPr/>
        </p:nvSpPr>
        <p:spPr>
          <a:xfrm>
            <a:off x="4572000" y="1357313"/>
            <a:ext cx="3857625" cy="1000125"/>
          </a:xfrm>
          <a:prstGeom prst="triangle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/>
              <a:t>Запишите в клетки каждого квадрата такие выражения, чтобы их сумма в каждом столбце, каждой строке и каждой диагонали была равна «магическому» выражению.</a:t>
            </a:r>
            <a:endParaRPr lang="ru-RU" sz="28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313" y="2286000"/>
          <a:ext cx="3714777" cy="2357454"/>
        </p:xfrm>
        <a:graphic>
          <a:graphicData uri="http://schemas.openxmlformats.org/drawingml/2006/table">
            <a:tbl>
              <a:tblPr/>
              <a:tblGrid>
                <a:gridCol w="1135141"/>
                <a:gridCol w="1334684"/>
                <a:gridCol w="1244952"/>
              </a:tblGrid>
              <a:tr h="785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latin typeface="Calibri"/>
                          <a:ea typeface="Calibri"/>
                          <a:cs typeface="Times New Roman"/>
                        </a:rPr>
                        <a:t>  а </a:t>
                      </a:r>
                      <a:r>
                        <a:rPr lang="ru-RU" sz="3200" b="1" dirty="0">
                          <a:latin typeface="Calibri"/>
                          <a:ea typeface="Calibri"/>
                          <a:cs typeface="Times New Roman"/>
                        </a:rPr>
                        <a:t>- 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latin typeface="Calibri"/>
                          <a:ea typeface="Calibri"/>
                          <a:cs typeface="Times New Roman"/>
                        </a:rPr>
                        <a:t>    в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latin typeface="Calibri"/>
                          <a:ea typeface="Calibri"/>
                          <a:cs typeface="Times New Roman"/>
                        </a:rPr>
                        <a:t>    а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214313" y="1357313"/>
            <a:ext cx="3714750" cy="928687"/>
          </a:xfrm>
          <a:prstGeom prst="triangle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3а</a:t>
            </a:r>
          </a:p>
        </p:txBody>
      </p:sp>
      <p:sp>
        <p:nvSpPr>
          <p:cNvPr id="19478" name="Прямоугольник 4"/>
          <p:cNvSpPr>
            <a:spLocks noChangeArrowheads="1"/>
          </p:cNvSpPr>
          <p:nvPr/>
        </p:nvSpPr>
        <p:spPr bwMode="auto">
          <a:xfrm>
            <a:off x="1571625" y="1714500"/>
            <a:ext cx="785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alibri" pitchFamily="34" charset="0"/>
              </a:rPr>
              <a:t>3а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00188" y="3929063"/>
            <a:ext cx="10779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Calibri" pitchFamily="34" charset="0"/>
              </a:rPr>
              <a:t>а +в 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214313" y="4000500"/>
            <a:ext cx="1098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Calibri" pitchFamily="34" charset="0"/>
              </a:rPr>
              <a:t>2а -в</a:t>
            </a:r>
            <a:r>
              <a:rPr lang="ru-RU" sz="2800" b="1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500063" y="2428875"/>
            <a:ext cx="590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Calibri" pitchFamily="34" charset="0"/>
              </a:rPr>
              <a:t>2а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85750" y="3214688"/>
            <a:ext cx="9540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  <a:r>
              <a:rPr lang="ru-RU" sz="3200" b="1">
                <a:solidFill>
                  <a:srgbClr val="FF0000"/>
                </a:solidFill>
                <a:latin typeface="Calibri" pitchFamily="34" charset="0"/>
              </a:rPr>
              <a:t>в - а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786063" y="3214688"/>
            <a:ext cx="1069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Calibri" pitchFamily="34" charset="0"/>
              </a:rPr>
              <a:t>3а -в</a:t>
            </a:r>
            <a:r>
              <a:rPr lang="ru-RU">
                <a:latin typeface="Calibri" pitchFamily="34" charset="0"/>
              </a:rPr>
              <a:t> 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3000375" y="4000500"/>
            <a:ext cx="485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Calibri" pitchFamily="34" charset="0"/>
              </a:rPr>
              <a:t> 0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572000" y="2357438"/>
          <a:ext cx="3857653" cy="2357454"/>
        </p:xfrm>
        <a:graphic>
          <a:graphicData uri="http://schemas.openxmlformats.org/drawingml/2006/table">
            <a:tbl>
              <a:tblPr/>
              <a:tblGrid>
                <a:gridCol w="1278017"/>
                <a:gridCol w="1334684"/>
                <a:gridCol w="1244952"/>
              </a:tblGrid>
              <a:tr h="785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latin typeface="Calibri"/>
                          <a:ea typeface="Calibri"/>
                          <a:cs typeface="Times New Roman"/>
                        </a:rPr>
                        <a:t>  -</a:t>
                      </a:r>
                      <a:r>
                        <a:rPr lang="ru-RU" sz="3200" b="1" dirty="0" err="1" smtClean="0">
                          <a:latin typeface="Calibri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3200" b="1" dirty="0" smtClean="0">
                          <a:latin typeface="Calibri"/>
                          <a:ea typeface="Calibri"/>
                          <a:cs typeface="Times New Roman"/>
                        </a:rPr>
                        <a:t> - у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latin typeface="Calibri"/>
                          <a:ea typeface="Calibri"/>
                          <a:cs typeface="Times New Roman"/>
                        </a:rPr>
                        <a:t> 2х - у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latin typeface="Calibri"/>
                          <a:ea typeface="Calibri"/>
                          <a:cs typeface="Times New Roman"/>
                        </a:rPr>
                        <a:t>   3у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503" name="Прямоугольник 13"/>
          <p:cNvSpPr>
            <a:spLocks noChangeArrowheads="1"/>
          </p:cNvSpPr>
          <p:nvPr/>
        </p:nvSpPr>
        <p:spPr bwMode="auto">
          <a:xfrm>
            <a:off x="6429375" y="1785938"/>
            <a:ext cx="393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Calibri" pitchFamily="34" charset="0"/>
              </a:rPr>
              <a:t>0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7215188" y="2500313"/>
            <a:ext cx="11795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2у - х</a:t>
            </a: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4643438" y="4000500"/>
            <a:ext cx="12604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Calibri" pitchFamily="34" charset="0"/>
              </a:rPr>
              <a:t> х – 2у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6286500" y="3286125"/>
            <a:ext cx="485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Calibri" pitchFamily="34" charset="0"/>
              </a:rPr>
              <a:t> 0</a:t>
            </a: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7358063" y="3286125"/>
            <a:ext cx="885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Calibri" pitchFamily="34" charset="0"/>
              </a:rPr>
              <a:t>– 3у</a:t>
            </a: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7286625" y="4000500"/>
            <a:ext cx="10525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Calibri" pitchFamily="34" charset="0"/>
              </a:rPr>
              <a:t> х + у</a:t>
            </a: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5929313" y="4071938"/>
            <a:ext cx="11795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Calibri" pitchFamily="34" charset="0"/>
              </a:rPr>
              <a:t> у - 2х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Решите уравнение</a:t>
            </a:r>
          </a:p>
        </p:txBody>
      </p:sp>
      <p:sp>
        <p:nvSpPr>
          <p:cNvPr id="20482" name="Прямоугольник 2"/>
          <p:cNvSpPr>
            <a:spLocks noChangeArrowheads="1"/>
          </p:cNvSpPr>
          <p:nvPr/>
        </p:nvSpPr>
        <p:spPr bwMode="auto">
          <a:xfrm>
            <a:off x="1143000" y="1357313"/>
            <a:ext cx="3879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Calibri" pitchFamily="34" charset="0"/>
              </a:rPr>
              <a:t>( 23 + 3х) + (8х – 41) = 15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357313" y="2000250"/>
            <a:ext cx="33289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Calibri" pitchFamily="34" charset="0"/>
              </a:rPr>
              <a:t>23 + 3х + 8х – 41 = 15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357313" y="2571750"/>
            <a:ext cx="33289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Calibri" pitchFamily="34" charset="0"/>
              </a:rPr>
              <a:t>23 + </a:t>
            </a:r>
            <a:r>
              <a:rPr lang="ru-RU" sz="2800" b="1" u="sng">
                <a:latin typeface="Calibri" pitchFamily="34" charset="0"/>
              </a:rPr>
              <a:t>3х</a:t>
            </a:r>
            <a:r>
              <a:rPr lang="ru-RU" sz="2800" b="1">
                <a:latin typeface="Calibri" pitchFamily="34" charset="0"/>
              </a:rPr>
              <a:t> + </a:t>
            </a:r>
            <a:r>
              <a:rPr lang="ru-RU" sz="2800" b="1" u="sng">
                <a:latin typeface="Calibri" pitchFamily="34" charset="0"/>
              </a:rPr>
              <a:t>8х</a:t>
            </a:r>
            <a:r>
              <a:rPr lang="ru-RU" sz="2800" b="1">
                <a:latin typeface="Calibri" pitchFamily="34" charset="0"/>
              </a:rPr>
              <a:t> – 41 = 15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28750" y="3143250"/>
            <a:ext cx="26812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Calibri" pitchFamily="34" charset="0"/>
              </a:rPr>
              <a:t>11х = 15 -23 + 41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00188" y="3714750"/>
            <a:ext cx="14144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Calibri" pitchFamily="34" charset="0"/>
              </a:rPr>
              <a:t>11х = 33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00188" y="4214813"/>
            <a:ext cx="1673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Calibri" pitchFamily="34" charset="0"/>
              </a:rPr>
              <a:t>х = 33 : 11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71625" y="4786313"/>
            <a:ext cx="9731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Calibri" pitchFamily="34" charset="0"/>
              </a:rPr>
              <a:t>х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ПРИЛОЖЕНИЕ</a:t>
            </a:r>
            <a:endParaRPr lang="ru-RU" dirty="0" smtClean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ru-RU" sz="8800" dirty="0" smtClean="0"/>
              <a:t>ИСТОРИЧЕСКАЯ СПРАВКА</a:t>
            </a:r>
            <a:endParaRPr lang="ru-RU" sz="8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638</Words>
  <Application>Microsoft Office PowerPoint</Application>
  <PresentationFormat>Экран (4:3)</PresentationFormat>
  <Paragraphs>146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Урок по теме «Многочлены»  в 7 классе</vt:lpstr>
      <vt:lpstr>Устно</vt:lpstr>
      <vt:lpstr>Многочлены. Сложение многочленов. </vt:lpstr>
      <vt:lpstr>Расположите многочлены по степеням в порядке : 4, 3, 5, 7, 7, 2, 1. </vt:lpstr>
      <vt:lpstr>      Символически изображает голову, а                туловище</vt:lpstr>
      <vt:lpstr>Презентация PowerPoint</vt:lpstr>
      <vt:lpstr>Запишите в клетки каждого квадрата такие выражения, чтобы их сумма в каждом столбце, каждой строке и каждой диагонали была равна «магическому» выражению.</vt:lpstr>
      <vt:lpstr>Решите уравнение</vt:lpstr>
      <vt:lpstr>ПРИЛОЖЕНИЕ</vt:lpstr>
      <vt:lpstr>Кентавры </vt:lpstr>
      <vt:lpstr>Минотавр Ужасный получеловек полубык</vt:lpstr>
      <vt:lpstr> Сфинкс </vt:lpstr>
      <vt:lpstr>Химера</vt:lpstr>
      <vt:lpstr>Шеду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кентавр</dc:title>
  <dc:creator>Admin</dc:creator>
  <cp:lastModifiedBy>2-9</cp:lastModifiedBy>
  <cp:revision>59</cp:revision>
  <dcterms:created xsi:type="dcterms:W3CDTF">2011-12-14T15:34:24Z</dcterms:created>
  <dcterms:modified xsi:type="dcterms:W3CDTF">2019-04-01T08:22:21Z</dcterms:modified>
</cp:coreProperties>
</file>