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8" r:id="rId6"/>
    <p:sldId id="259" r:id="rId7"/>
    <p:sldId id="269" r:id="rId8"/>
    <p:sldId id="260" r:id="rId9"/>
    <p:sldId id="270" r:id="rId10"/>
    <p:sldId id="261" r:id="rId11"/>
    <p:sldId id="271" r:id="rId12"/>
    <p:sldId id="262" r:id="rId13"/>
    <p:sldId id="272" r:id="rId14"/>
    <p:sldId id="263" r:id="rId15"/>
    <p:sldId id="273" r:id="rId16"/>
    <p:sldId id="264" r:id="rId17"/>
    <p:sldId id="274" r:id="rId18"/>
    <p:sldId id="265" r:id="rId19"/>
    <p:sldId id="275" r:id="rId20"/>
    <p:sldId id="266"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1BF7B6-9746-4DA2-8F59-61CD2772909F}"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4DF23-71E7-4DD9-A468-A9650200832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BF7B6-9746-4DA2-8F59-61CD2772909F}" type="datetimeFigureOut">
              <a:rPr lang="ru-RU" smtClean="0"/>
              <a:pPr/>
              <a:t>26.11.2019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4DF23-71E7-4DD9-A468-A9650200832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285992"/>
            <a:ext cx="8229600" cy="1143000"/>
          </a:xfrm>
        </p:spPr>
        <p:txBody>
          <a:bodyPr>
            <a:normAutofit fontScale="90000"/>
          </a:bodyPr>
          <a:lstStyle/>
          <a:p>
            <a:r>
              <a:rPr lang="ru-RU" dirty="0" smtClean="0"/>
              <a:t>Викторина</a:t>
            </a:r>
            <a:br>
              <a:rPr lang="ru-RU" dirty="0" smtClean="0"/>
            </a:br>
            <a:r>
              <a:rPr lang="ru-RU" dirty="0" smtClean="0"/>
              <a:t>«Как хорошо Вы знаете Беларусь?»</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a:bodyPr>
          <a:lstStyle/>
          <a:p>
            <a:pPr algn="l"/>
            <a:r>
              <a:rPr lang="ru-RU" dirty="0" smtClean="0"/>
              <a:t>5. Что такое </a:t>
            </a:r>
            <a:r>
              <a:rPr lang="ru-RU" dirty="0" err="1" smtClean="0"/>
              <a:t>шуфлядка</a:t>
            </a:r>
            <a:r>
              <a:rPr lang="ru-RU" dirty="0" smtClean="0"/>
              <a:t>?</a:t>
            </a:r>
            <a:endParaRPr lang="ru-RU" dirty="0"/>
          </a:p>
        </p:txBody>
      </p:sp>
      <p:sp>
        <p:nvSpPr>
          <p:cNvPr id="3" name="TextBox 2"/>
          <p:cNvSpPr txBox="1"/>
          <p:nvPr/>
        </p:nvSpPr>
        <p:spPr>
          <a:xfrm>
            <a:off x="500034" y="2285992"/>
            <a:ext cx="8358246" cy="3539430"/>
          </a:xfrm>
          <a:prstGeom prst="rect">
            <a:avLst/>
          </a:prstGeom>
          <a:noFill/>
        </p:spPr>
        <p:txBody>
          <a:bodyPr wrap="square" rtlCol="0">
            <a:spAutoFit/>
          </a:bodyPr>
          <a:lstStyle/>
          <a:p>
            <a:r>
              <a:rPr lang="ru-RU" sz="3200" dirty="0" smtClean="0"/>
              <a:t>А. Широкая лопата для снега</a:t>
            </a:r>
          </a:p>
          <a:p>
            <a:endParaRPr lang="ru-RU" sz="3200" dirty="0"/>
          </a:p>
          <a:p>
            <a:r>
              <a:rPr lang="ru-RU" sz="3200" dirty="0" smtClean="0"/>
              <a:t>Б. Национальное блюдо</a:t>
            </a:r>
          </a:p>
          <a:p>
            <a:endParaRPr lang="ru-RU" sz="3200" dirty="0"/>
          </a:p>
          <a:p>
            <a:r>
              <a:rPr lang="ru-RU" sz="3200" dirty="0" smtClean="0"/>
              <a:t>В. Певчая птица</a:t>
            </a:r>
          </a:p>
          <a:p>
            <a:endParaRPr lang="ru-RU" sz="3200" dirty="0"/>
          </a:p>
          <a:p>
            <a:r>
              <a:rPr lang="ru-RU" sz="3200" dirty="0" smtClean="0"/>
              <a:t>Г. Выдвижной ящик стола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6" end="6"/>
                                            </p:txEl>
                                          </p:spTgt>
                                        </p:tgtEl>
                                        <p:attrNameLst>
                                          <p:attrName>style.fontStyle</p:attrName>
                                        </p:attrNameLst>
                                      </p:cBhvr>
                                      <p:to>
                                        <p:strVal val="normal"/>
                                      </p:to>
                                    </p:set>
                                    <p:set>
                                      <p:cBhvr override="childStyle">
                                        <p:cTn id="7" dur="indefinite"/>
                                        <p:tgtEl>
                                          <p:spTgt spid="3">
                                            <p:txEl>
                                              <p:pRg st="6" end="6"/>
                                            </p:txEl>
                                          </p:spTgt>
                                        </p:tgtEl>
                                        <p:attrNameLst>
                                          <p:attrName>style.fontWeight</p:attrName>
                                        </p:attrNameLst>
                                      </p:cBhvr>
                                      <p:to>
                                        <p:strVal val="bold"/>
                                      </p:to>
                                    </p:set>
                                    <p:set>
                                      <p:cBhvr override="childStyle">
                                        <p:cTn id="8" dur="indefinite"/>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Autofit/>
          </a:bodyPr>
          <a:lstStyle/>
          <a:p>
            <a:pPr algn="just"/>
            <a:r>
              <a:rPr lang="ru-RU" sz="3000" dirty="0" smtClean="0">
                <a:latin typeface="Times New Roman" pitchFamily="18" charset="0"/>
                <a:cs typeface="Times New Roman" pitchFamily="18" charset="0"/>
              </a:rPr>
              <a:t>Причём многие белорусы употребляют это слово, говоря по-русски, искренне считая, что слово знакомо всем. На самом деле оно имеет польские корни.</a:t>
            </a:r>
            <a:endParaRPr lang="ru-RU" sz="3000" dirty="0">
              <a:latin typeface="Times New Roman" pitchFamily="18" charset="0"/>
              <a:cs typeface="Times New Roman" pitchFamily="18" charset="0"/>
            </a:endParaRPr>
          </a:p>
        </p:txBody>
      </p:sp>
      <p:pic>
        <p:nvPicPr>
          <p:cNvPr id="3" name="Рисунок 2" descr="шуфлядка.jpg"/>
          <p:cNvPicPr>
            <a:picLocks noChangeAspect="1"/>
          </p:cNvPicPr>
          <p:nvPr/>
        </p:nvPicPr>
        <p:blipFill>
          <a:blip r:embed="rId2" cstate="print"/>
          <a:stretch>
            <a:fillRect/>
          </a:stretch>
        </p:blipFill>
        <p:spPr>
          <a:xfrm>
            <a:off x="1857356" y="2214554"/>
            <a:ext cx="5429256" cy="40719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fontScale="90000"/>
          </a:bodyPr>
          <a:lstStyle/>
          <a:p>
            <a:pPr algn="l"/>
            <a:r>
              <a:rPr lang="ru-RU" dirty="0" smtClean="0"/>
              <a:t>6. Сколько областей в Беларуси, а</a:t>
            </a:r>
            <a:br>
              <a:rPr lang="ru-RU" dirty="0" smtClean="0"/>
            </a:br>
            <a:r>
              <a:rPr lang="ru-RU" dirty="0" smtClean="0"/>
              <a:t>сколько административных региональных единиц?</a:t>
            </a:r>
            <a:endParaRPr lang="ru-RU" dirty="0"/>
          </a:p>
        </p:txBody>
      </p:sp>
      <p:sp>
        <p:nvSpPr>
          <p:cNvPr id="3" name="TextBox 2"/>
          <p:cNvSpPr txBox="1"/>
          <p:nvPr/>
        </p:nvSpPr>
        <p:spPr>
          <a:xfrm>
            <a:off x="500034" y="2285992"/>
            <a:ext cx="8358246" cy="3539430"/>
          </a:xfrm>
          <a:prstGeom prst="rect">
            <a:avLst/>
          </a:prstGeom>
          <a:noFill/>
        </p:spPr>
        <p:txBody>
          <a:bodyPr wrap="square" rtlCol="0">
            <a:spAutoFit/>
          </a:bodyPr>
          <a:lstStyle/>
          <a:p>
            <a:r>
              <a:rPr lang="ru-RU" sz="3200" dirty="0" smtClean="0"/>
              <a:t>А. 5 и 6</a:t>
            </a:r>
          </a:p>
          <a:p>
            <a:endParaRPr lang="ru-RU" sz="3200" dirty="0"/>
          </a:p>
          <a:p>
            <a:r>
              <a:rPr lang="ru-RU" sz="3200" dirty="0" smtClean="0"/>
              <a:t>Б. 6 и 7</a:t>
            </a:r>
          </a:p>
          <a:p>
            <a:endParaRPr lang="ru-RU" sz="3200" dirty="0"/>
          </a:p>
          <a:p>
            <a:r>
              <a:rPr lang="ru-RU" sz="3200" dirty="0" smtClean="0"/>
              <a:t>В. 6 и 6</a:t>
            </a:r>
          </a:p>
          <a:p>
            <a:endParaRPr lang="ru-RU" sz="3200" dirty="0"/>
          </a:p>
          <a:p>
            <a:r>
              <a:rPr lang="ru-RU" sz="3200" dirty="0" smtClean="0"/>
              <a:t>Г. 3 и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2" end="2"/>
                                            </p:txEl>
                                          </p:spTgt>
                                        </p:tgtEl>
                                        <p:attrNameLst>
                                          <p:attrName>style.fontStyle</p:attrName>
                                        </p:attrNameLst>
                                      </p:cBhvr>
                                      <p:to>
                                        <p:strVal val="normal"/>
                                      </p:to>
                                    </p:set>
                                    <p:set>
                                      <p:cBhvr override="childStyle">
                                        <p:cTn id="7" dur="indefinite"/>
                                        <p:tgtEl>
                                          <p:spTgt spid="3">
                                            <p:txEl>
                                              <p:pRg st="2" end="2"/>
                                            </p:txEl>
                                          </p:spTgt>
                                        </p:tgtEl>
                                        <p:attrNameLst>
                                          <p:attrName>style.fontWeight</p:attrName>
                                        </p:attrNameLst>
                                      </p:cBhvr>
                                      <p:to>
                                        <p:strVal val="bold"/>
                                      </p:to>
                                    </p:set>
                                    <p:set>
                                      <p:cBhvr override="childStyle">
                                        <p:cTn id="8" dur="indefinite"/>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143000"/>
          </a:xfrm>
        </p:spPr>
        <p:txBody>
          <a:bodyPr>
            <a:noAutofit/>
          </a:bodyPr>
          <a:lstStyle/>
          <a:p>
            <a:pPr algn="just"/>
            <a:r>
              <a:rPr lang="ru-RU" sz="3000" dirty="0" smtClean="0">
                <a:latin typeface="Times New Roman" pitchFamily="18" charset="0"/>
                <a:cs typeface="Times New Roman" pitchFamily="18" charset="0"/>
              </a:rPr>
              <a:t>В Беларуси шесть областей – Минская, Брестская, Витебская, Гомельская, Гродненская и Могилёвская. А административных единиц семь – столица Минск является отдельным регионом.</a:t>
            </a:r>
            <a:endParaRPr lang="ru-RU" sz="3000" dirty="0">
              <a:latin typeface="Times New Roman" pitchFamily="18" charset="0"/>
              <a:cs typeface="Times New Roman" pitchFamily="18" charset="0"/>
            </a:endParaRPr>
          </a:p>
        </p:txBody>
      </p:sp>
      <p:pic>
        <p:nvPicPr>
          <p:cNvPr id="3" name="Рисунок 2" descr="административные единицы.jpg"/>
          <p:cNvPicPr>
            <a:picLocks noChangeAspect="1"/>
          </p:cNvPicPr>
          <p:nvPr/>
        </p:nvPicPr>
        <p:blipFill>
          <a:blip r:embed="rId2" cstate="print"/>
          <a:stretch>
            <a:fillRect/>
          </a:stretch>
        </p:blipFill>
        <p:spPr>
          <a:xfrm>
            <a:off x="2357422" y="2714620"/>
            <a:ext cx="4691070" cy="38084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a:bodyPr>
          <a:lstStyle/>
          <a:p>
            <a:pPr algn="l"/>
            <a:r>
              <a:rPr lang="ru-RU" dirty="0" smtClean="0"/>
              <a:t>7. Что такое «</a:t>
            </a:r>
            <a:r>
              <a:rPr lang="ru-RU" dirty="0" err="1" smtClean="0"/>
              <a:t>Крамбамбуля</a:t>
            </a:r>
            <a:r>
              <a:rPr lang="ru-RU" dirty="0" smtClean="0"/>
              <a:t>»?</a:t>
            </a:r>
            <a:endParaRPr lang="ru-RU" dirty="0"/>
          </a:p>
        </p:txBody>
      </p:sp>
      <p:sp>
        <p:nvSpPr>
          <p:cNvPr id="3" name="TextBox 2"/>
          <p:cNvSpPr txBox="1"/>
          <p:nvPr/>
        </p:nvSpPr>
        <p:spPr>
          <a:xfrm>
            <a:off x="500034" y="2285992"/>
            <a:ext cx="8358246" cy="3539430"/>
          </a:xfrm>
          <a:prstGeom prst="rect">
            <a:avLst/>
          </a:prstGeom>
          <a:noFill/>
        </p:spPr>
        <p:txBody>
          <a:bodyPr wrap="square" rtlCol="0">
            <a:spAutoFit/>
          </a:bodyPr>
          <a:lstStyle/>
          <a:p>
            <a:r>
              <a:rPr lang="ru-RU" sz="3200" dirty="0" smtClean="0"/>
              <a:t>А. Река в Беларуси</a:t>
            </a:r>
          </a:p>
          <a:p>
            <a:endParaRPr lang="ru-RU" sz="3200" dirty="0"/>
          </a:p>
          <a:p>
            <a:r>
              <a:rPr lang="ru-RU" sz="3200" dirty="0" smtClean="0"/>
              <a:t>Б. Название детской песенки</a:t>
            </a:r>
          </a:p>
          <a:p>
            <a:endParaRPr lang="ru-RU" sz="3200" dirty="0"/>
          </a:p>
          <a:p>
            <a:r>
              <a:rPr lang="ru-RU" sz="3200" dirty="0" smtClean="0"/>
              <a:t>В. Сказочный обитатель Беловежской пущи</a:t>
            </a:r>
          </a:p>
          <a:p>
            <a:endParaRPr lang="ru-RU" sz="3200" dirty="0"/>
          </a:p>
          <a:p>
            <a:r>
              <a:rPr lang="ru-RU" sz="3200" dirty="0" smtClean="0"/>
              <a:t>Г. Напиток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6" end="6"/>
                                            </p:txEl>
                                          </p:spTgt>
                                        </p:tgtEl>
                                        <p:attrNameLst>
                                          <p:attrName>style.fontStyle</p:attrName>
                                        </p:attrNameLst>
                                      </p:cBhvr>
                                      <p:to>
                                        <p:strVal val="normal"/>
                                      </p:to>
                                    </p:set>
                                    <p:set>
                                      <p:cBhvr override="childStyle">
                                        <p:cTn id="7" dur="indefinite"/>
                                        <p:tgtEl>
                                          <p:spTgt spid="3">
                                            <p:txEl>
                                              <p:pRg st="6" end="6"/>
                                            </p:txEl>
                                          </p:spTgt>
                                        </p:tgtEl>
                                        <p:attrNameLst>
                                          <p:attrName>style.fontWeight</p:attrName>
                                        </p:attrNameLst>
                                      </p:cBhvr>
                                      <p:to>
                                        <p:strVal val="bold"/>
                                      </p:to>
                                    </p:set>
                                    <p:set>
                                      <p:cBhvr override="childStyle">
                                        <p:cTn id="8" dur="indefinite"/>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Autofit/>
          </a:bodyPr>
          <a:lstStyle/>
          <a:p>
            <a:pPr algn="just"/>
            <a:r>
              <a:rPr lang="ru-RU" sz="3000" dirty="0" smtClean="0">
                <a:latin typeface="Times New Roman" pitchFamily="18" charset="0"/>
                <a:cs typeface="Times New Roman" pitchFamily="18" charset="0"/>
              </a:rPr>
              <a:t>Традиционный горячительный напиток. Делается на основе хорошей пшеничной водки с добавлением мускатного ореха, мёда, корицы, гвоздики, чёрного и душистого перца.</a:t>
            </a:r>
            <a:endParaRPr lang="ru-RU" sz="3000" dirty="0">
              <a:latin typeface="Times New Roman" pitchFamily="18" charset="0"/>
              <a:cs typeface="Times New Roman" pitchFamily="18" charset="0"/>
            </a:endParaRPr>
          </a:p>
        </p:txBody>
      </p:sp>
      <p:pic>
        <p:nvPicPr>
          <p:cNvPr id="3" name="Рисунок 2" descr="Krambambulya-27.jpg"/>
          <p:cNvPicPr>
            <a:picLocks noChangeAspect="1"/>
          </p:cNvPicPr>
          <p:nvPr/>
        </p:nvPicPr>
        <p:blipFill>
          <a:blip r:embed="rId2" cstate="print"/>
          <a:stretch>
            <a:fillRect/>
          </a:stretch>
        </p:blipFill>
        <p:spPr>
          <a:xfrm>
            <a:off x="2500298" y="2357430"/>
            <a:ext cx="4191905" cy="40005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fontScale="90000"/>
          </a:bodyPr>
          <a:lstStyle/>
          <a:p>
            <a:pPr algn="l"/>
            <a:r>
              <a:rPr lang="ru-RU" dirty="0" smtClean="0"/>
              <a:t>8. Беларусь называют синеокой. Почему?</a:t>
            </a:r>
            <a:endParaRPr lang="ru-RU" dirty="0"/>
          </a:p>
        </p:txBody>
      </p:sp>
      <p:sp>
        <p:nvSpPr>
          <p:cNvPr id="3" name="TextBox 2"/>
          <p:cNvSpPr txBox="1"/>
          <p:nvPr/>
        </p:nvSpPr>
        <p:spPr>
          <a:xfrm>
            <a:off x="500034" y="2285992"/>
            <a:ext cx="8358246" cy="3539430"/>
          </a:xfrm>
          <a:prstGeom prst="rect">
            <a:avLst/>
          </a:prstGeom>
          <a:noFill/>
        </p:spPr>
        <p:txBody>
          <a:bodyPr wrap="square" rtlCol="0">
            <a:spAutoFit/>
          </a:bodyPr>
          <a:lstStyle/>
          <a:p>
            <a:r>
              <a:rPr lang="ru-RU" sz="3200" dirty="0" smtClean="0"/>
              <a:t>А. Потому что у большинства жителей голубые глаза</a:t>
            </a:r>
          </a:p>
          <a:p>
            <a:endParaRPr lang="ru-RU" sz="3200" dirty="0"/>
          </a:p>
          <a:p>
            <a:r>
              <a:rPr lang="ru-RU" sz="3200" dirty="0" smtClean="0"/>
              <a:t>Б. Потому что над Беларусью в основном ясное голубое небо</a:t>
            </a:r>
          </a:p>
          <a:p>
            <a:endParaRPr lang="ru-RU" sz="3200" dirty="0"/>
          </a:p>
          <a:p>
            <a:r>
              <a:rPr lang="ru-RU" sz="3200" dirty="0" smtClean="0"/>
              <a:t>В. Потому что в республике много озёр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143000"/>
          </a:xfrm>
        </p:spPr>
        <p:txBody>
          <a:bodyPr>
            <a:noAutofit/>
          </a:bodyPr>
          <a:lstStyle/>
          <a:p>
            <a:pPr algn="just"/>
            <a:r>
              <a:rPr lang="ru-RU" sz="3000" dirty="0" smtClean="0">
                <a:latin typeface="Times New Roman" pitchFamily="18" charset="0"/>
                <a:cs typeface="Times New Roman" pitchFamily="18" charset="0"/>
              </a:rPr>
              <a:t>В республике около 11 тысяч озёр (причём абсолютное большинство из них – ледникового происхождения), появившихся в результате таяния Валдайского ледника примерно 12 тысяч лет назад.</a:t>
            </a:r>
            <a:endParaRPr lang="ru-RU" sz="3000" dirty="0">
              <a:latin typeface="Times New Roman" pitchFamily="18" charset="0"/>
              <a:cs typeface="Times New Roman" pitchFamily="18" charset="0"/>
            </a:endParaRPr>
          </a:p>
        </p:txBody>
      </p:sp>
      <p:pic>
        <p:nvPicPr>
          <p:cNvPr id="3" name="Рисунок 2" descr="DbIMpYSXkAAhZv_.jpg_large"/>
          <p:cNvPicPr>
            <a:picLocks noChangeAspect="1"/>
          </p:cNvPicPr>
          <p:nvPr/>
        </p:nvPicPr>
        <p:blipFill>
          <a:blip r:embed="rId2" cstate="print"/>
          <a:stretch>
            <a:fillRect/>
          </a:stretch>
        </p:blipFill>
        <p:spPr>
          <a:xfrm>
            <a:off x="1785918" y="2714620"/>
            <a:ext cx="5715008" cy="3809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1143000"/>
          </a:xfrm>
        </p:spPr>
        <p:txBody>
          <a:bodyPr>
            <a:normAutofit fontScale="90000"/>
          </a:bodyPr>
          <a:lstStyle/>
          <a:p>
            <a:pPr algn="l"/>
            <a:r>
              <a:rPr lang="ru-RU" dirty="0" smtClean="0"/>
              <a:t>9. Кто из православных святых считается самой первой заступницей и небесной покровительницей белорусского народа и всей Беларуси?</a:t>
            </a:r>
            <a:endParaRPr lang="ru-RU" dirty="0"/>
          </a:p>
        </p:txBody>
      </p:sp>
      <p:sp>
        <p:nvSpPr>
          <p:cNvPr id="3" name="TextBox 2"/>
          <p:cNvSpPr txBox="1"/>
          <p:nvPr/>
        </p:nvSpPr>
        <p:spPr>
          <a:xfrm>
            <a:off x="428596" y="3357562"/>
            <a:ext cx="8358246" cy="2554545"/>
          </a:xfrm>
          <a:prstGeom prst="rect">
            <a:avLst/>
          </a:prstGeom>
          <a:noFill/>
        </p:spPr>
        <p:txBody>
          <a:bodyPr wrap="square" rtlCol="0">
            <a:spAutoFit/>
          </a:bodyPr>
          <a:lstStyle/>
          <a:p>
            <a:r>
              <a:rPr lang="ru-RU" sz="3200" dirty="0" smtClean="0"/>
              <a:t>А. </a:t>
            </a:r>
            <a:r>
              <a:rPr lang="ru-RU" sz="3200" dirty="0" err="1" smtClean="0"/>
              <a:t>Иулиания</a:t>
            </a:r>
            <a:r>
              <a:rPr lang="ru-RU" sz="3200" dirty="0" smtClean="0"/>
              <a:t> Ольшанская</a:t>
            </a:r>
          </a:p>
          <a:p>
            <a:r>
              <a:rPr lang="ru-RU" sz="3200" dirty="0" smtClean="0"/>
              <a:t>Б. Евфросиния Полоцкая</a:t>
            </a:r>
          </a:p>
          <a:p>
            <a:r>
              <a:rPr lang="ru-RU" sz="3200" dirty="0" smtClean="0"/>
              <a:t>В. София Слуцкая</a:t>
            </a:r>
          </a:p>
          <a:p>
            <a:r>
              <a:rPr lang="ru-RU" sz="3200" dirty="0" smtClean="0"/>
              <a:t>Г. Преподобная </a:t>
            </a:r>
            <a:r>
              <a:rPr lang="ru-RU" sz="3200" dirty="0" err="1" smtClean="0"/>
              <a:t>Харитина</a:t>
            </a:r>
            <a:endParaRPr lang="ru-RU" sz="3200" dirty="0" smtClean="0"/>
          </a:p>
          <a:p>
            <a:r>
              <a:rPr lang="ru-RU" sz="3200" dirty="0" smtClean="0"/>
              <a:t>Д. Манефа Гомельская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229600" cy="1143000"/>
          </a:xfrm>
        </p:spPr>
        <p:txBody>
          <a:bodyPr>
            <a:noAutofit/>
          </a:bodyPr>
          <a:lstStyle/>
          <a:p>
            <a:pPr algn="just"/>
            <a:r>
              <a:rPr lang="ru-RU" sz="2500" dirty="0" smtClean="0">
                <a:latin typeface="Times New Roman" pitchFamily="18" charset="0"/>
                <a:cs typeface="Times New Roman" pitchFamily="18" charset="0"/>
              </a:rPr>
              <a:t>Без имени Евфросинии Полоцкой невозможно представить себе духовную жизнь и культуру Беларуси. Княжна, игуменья, выдающаяся просветительница, о которой в «Житии» говорится, что она «</a:t>
            </a:r>
            <a:r>
              <a:rPr lang="ru-RU" sz="2500" dirty="0" err="1" smtClean="0">
                <a:latin typeface="Times New Roman" pitchFamily="18" charset="0"/>
                <a:cs typeface="Times New Roman" pitchFamily="18" charset="0"/>
              </a:rPr>
              <a:t>небопарный</a:t>
            </a:r>
            <a:r>
              <a:rPr lang="ru-RU" sz="2500" dirty="0" smtClean="0">
                <a:latin typeface="Times New Roman" pitchFamily="18" charset="0"/>
                <a:cs typeface="Times New Roman" pitchFamily="18" charset="0"/>
              </a:rPr>
              <a:t> орёл, попаривши от Запада и до Востока, яко луна солнечная, просветивши всю землю Полоцкую». Она родилась в Полоцке около 1101 года с именем </a:t>
            </a:r>
            <a:r>
              <a:rPr lang="ru-RU" sz="2500" dirty="0" err="1" smtClean="0">
                <a:latin typeface="Times New Roman" pitchFamily="18" charset="0"/>
                <a:cs typeface="Times New Roman" pitchFamily="18" charset="0"/>
              </a:rPr>
              <a:t>Предслава</a:t>
            </a:r>
            <a:r>
              <a:rPr lang="ru-RU" sz="2500" dirty="0" smtClean="0">
                <a:latin typeface="Times New Roman" pitchFamily="18" charset="0"/>
                <a:cs typeface="Times New Roman" pitchFamily="18" charset="0"/>
              </a:rPr>
              <a:t>, была дочерью полоцкого князя Георгия и внучкой Владимира Мономаха.</a:t>
            </a:r>
            <a:endParaRPr lang="ru-RU" sz="2500" dirty="0">
              <a:latin typeface="Times New Roman" pitchFamily="18" charset="0"/>
              <a:cs typeface="Times New Roman" pitchFamily="18" charset="0"/>
            </a:endParaRPr>
          </a:p>
        </p:txBody>
      </p:sp>
      <p:pic>
        <p:nvPicPr>
          <p:cNvPr id="3" name="Рисунок 2" descr="полоцкая.jpg"/>
          <p:cNvPicPr>
            <a:picLocks noChangeAspect="1"/>
          </p:cNvPicPr>
          <p:nvPr/>
        </p:nvPicPr>
        <p:blipFill>
          <a:blip r:embed="rId2" cstate="print"/>
          <a:stretch>
            <a:fillRect/>
          </a:stretch>
        </p:blipFill>
        <p:spPr>
          <a:xfrm>
            <a:off x="2857488" y="3714752"/>
            <a:ext cx="3810000" cy="285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fontScale="90000"/>
          </a:bodyPr>
          <a:lstStyle/>
          <a:p>
            <a:pPr algn="l"/>
            <a:r>
              <a:rPr lang="ru-RU" dirty="0" smtClean="0"/>
              <a:t>1.Что означает белорусское слово</a:t>
            </a:r>
            <a:br>
              <a:rPr lang="ru-RU" dirty="0" smtClean="0"/>
            </a:br>
            <a:r>
              <a:rPr lang="ru-RU" dirty="0" smtClean="0"/>
              <a:t>«</a:t>
            </a:r>
            <a:r>
              <a:rPr lang="be-BY" dirty="0" smtClean="0"/>
              <a:t>памяркоўнасць</a:t>
            </a:r>
            <a:r>
              <a:rPr lang="ru-RU" dirty="0" smtClean="0"/>
              <a:t>» - одна </a:t>
            </a:r>
            <a:r>
              <a:rPr lang="ru-RU" dirty="0"/>
              <a:t>и</a:t>
            </a:r>
            <a:r>
              <a:rPr lang="ru-RU" dirty="0" smtClean="0"/>
              <a:t>з самых часто называемых черт национального характера белоруса?</a:t>
            </a:r>
            <a:endParaRPr lang="ru-RU" dirty="0"/>
          </a:p>
        </p:txBody>
      </p:sp>
      <p:sp>
        <p:nvSpPr>
          <p:cNvPr id="3" name="TextBox 2"/>
          <p:cNvSpPr txBox="1"/>
          <p:nvPr/>
        </p:nvSpPr>
        <p:spPr>
          <a:xfrm>
            <a:off x="571472" y="2857496"/>
            <a:ext cx="7858180" cy="3539430"/>
          </a:xfrm>
          <a:prstGeom prst="rect">
            <a:avLst/>
          </a:prstGeom>
          <a:noFill/>
        </p:spPr>
        <p:txBody>
          <a:bodyPr wrap="square" rtlCol="0">
            <a:spAutoFit/>
          </a:bodyPr>
          <a:lstStyle/>
          <a:p>
            <a:r>
              <a:rPr lang="ru-RU" sz="3200" dirty="0" smtClean="0"/>
              <a:t>А. Доброта, доброжелательность</a:t>
            </a:r>
          </a:p>
          <a:p>
            <a:endParaRPr lang="ru-RU" sz="3200" dirty="0"/>
          </a:p>
          <a:p>
            <a:r>
              <a:rPr lang="ru-RU" sz="3200" dirty="0" smtClean="0"/>
              <a:t>Б. Любовь к картофелю</a:t>
            </a:r>
          </a:p>
          <a:p>
            <a:endParaRPr lang="ru-RU" sz="3200" dirty="0"/>
          </a:p>
          <a:p>
            <a:r>
              <a:rPr lang="ru-RU" sz="3200" dirty="0" smtClean="0"/>
              <a:t>В. Терпимость, рассудительность</a:t>
            </a:r>
          </a:p>
          <a:p>
            <a:endParaRPr lang="ru-RU" sz="3200" dirty="0"/>
          </a:p>
          <a:p>
            <a:r>
              <a:rPr lang="ru-RU" sz="3200" dirty="0" smtClean="0"/>
              <a:t>Г. Знание белорусского языка</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normAutofit fontScale="90000"/>
          </a:bodyPr>
          <a:lstStyle/>
          <a:p>
            <a:pPr algn="l"/>
            <a:r>
              <a:rPr lang="ru-RU" dirty="0" smtClean="0"/>
              <a:t>10. 2017 год – знаковый для Беларуси, год 500-летия появления первой славянской печатной книги. Кто является белорусским первопечатником и откуда он родом?</a:t>
            </a:r>
            <a:endParaRPr lang="ru-RU" dirty="0"/>
          </a:p>
        </p:txBody>
      </p:sp>
      <p:sp>
        <p:nvSpPr>
          <p:cNvPr id="3" name="TextBox 2"/>
          <p:cNvSpPr txBox="1"/>
          <p:nvPr/>
        </p:nvSpPr>
        <p:spPr>
          <a:xfrm>
            <a:off x="428596" y="3714752"/>
            <a:ext cx="8358246" cy="2062103"/>
          </a:xfrm>
          <a:prstGeom prst="rect">
            <a:avLst/>
          </a:prstGeom>
          <a:noFill/>
        </p:spPr>
        <p:txBody>
          <a:bodyPr wrap="square" rtlCol="0">
            <a:spAutoFit/>
          </a:bodyPr>
          <a:lstStyle/>
          <a:p>
            <a:r>
              <a:rPr lang="ru-RU" sz="3200" dirty="0" smtClean="0"/>
              <a:t>А. Иван Фёдоров из Смоленска</a:t>
            </a:r>
          </a:p>
          <a:p>
            <a:r>
              <a:rPr lang="ru-RU" sz="3200" dirty="0" smtClean="0"/>
              <a:t>Б. </a:t>
            </a:r>
            <a:r>
              <a:rPr lang="ru-RU" sz="3200" dirty="0" err="1" smtClean="0"/>
              <a:t>Симеон</a:t>
            </a:r>
            <a:r>
              <a:rPr lang="ru-RU" sz="3200" dirty="0" smtClean="0"/>
              <a:t> Полоцкий из Полоцка</a:t>
            </a:r>
          </a:p>
          <a:p>
            <a:r>
              <a:rPr lang="ru-RU" sz="3200" dirty="0" smtClean="0"/>
              <a:t>В. Франциск Скорина из Полоцка</a:t>
            </a:r>
          </a:p>
          <a:p>
            <a:r>
              <a:rPr lang="ru-RU" sz="3200" dirty="0" smtClean="0"/>
              <a:t>Г. Кирилл </a:t>
            </a:r>
            <a:r>
              <a:rPr lang="ru-RU" sz="3200" dirty="0" err="1" smtClean="0"/>
              <a:t>Туровский</a:t>
            </a:r>
            <a:r>
              <a:rPr lang="ru-RU" sz="3200" dirty="0" smtClean="0"/>
              <a:t> из Турова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2" end="2"/>
                                            </p:txEl>
                                          </p:spTgt>
                                        </p:tgtEl>
                                        <p:attrNameLst>
                                          <p:attrName>style.fontStyle</p:attrName>
                                        </p:attrNameLst>
                                      </p:cBhvr>
                                      <p:to>
                                        <p:strVal val="normal"/>
                                      </p:to>
                                    </p:set>
                                    <p:set>
                                      <p:cBhvr override="childStyle">
                                        <p:cTn id="7" dur="indefinite"/>
                                        <p:tgtEl>
                                          <p:spTgt spid="3">
                                            <p:txEl>
                                              <p:pRg st="2" end="2"/>
                                            </p:txEl>
                                          </p:spTgt>
                                        </p:tgtEl>
                                        <p:attrNameLst>
                                          <p:attrName>style.fontWeight</p:attrName>
                                        </p:attrNameLst>
                                      </p:cBhvr>
                                      <p:to>
                                        <p:strVal val="bold"/>
                                      </p:to>
                                    </p:set>
                                    <p:set>
                                      <p:cBhvr override="childStyle">
                                        <p:cTn id="8" dur="indefinite"/>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71612"/>
            <a:ext cx="8229600" cy="1143000"/>
          </a:xfrm>
        </p:spPr>
        <p:txBody>
          <a:bodyPr>
            <a:noAutofit/>
          </a:bodyPr>
          <a:lstStyle/>
          <a:p>
            <a:pPr algn="l"/>
            <a:r>
              <a:rPr lang="ru-RU" sz="2500" dirty="0" smtClean="0">
                <a:latin typeface="Times New Roman" pitchFamily="18" charset="0"/>
                <a:cs typeface="Times New Roman" pitchFamily="18" charset="0"/>
              </a:rPr>
              <a:t>Франциск Скорина родился около 1490 г. В Полоцке, тогда государство называлось Великое Княжество Литовское. В 1517 году в Праге основал типографию и издал кириллическим шрифтом «Псалтырь», первую печатную белорусскую книгу. Всего на протяжении 1517-1519 годов перевёл и издал 23 книги Библии. В Беларуси Франциск Скорина считается одним из величайших исторических деятелей за всю историю. В его честь названы высшие награды страны: медаль и орден.</a:t>
            </a:r>
            <a:br>
              <a:rPr lang="ru-RU" sz="2500" dirty="0" smtClean="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pic>
        <p:nvPicPr>
          <p:cNvPr id="3" name="Рисунок 2" descr="францыск.jpg"/>
          <p:cNvPicPr>
            <a:picLocks noChangeAspect="1"/>
          </p:cNvPicPr>
          <p:nvPr/>
        </p:nvPicPr>
        <p:blipFill>
          <a:blip r:embed="rId2" cstate="print"/>
          <a:stretch>
            <a:fillRect/>
          </a:stretch>
        </p:blipFill>
        <p:spPr>
          <a:xfrm>
            <a:off x="2714612" y="3786190"/>
            <a:ext cx="3452810" cy="25982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500306"/>
            <a:ext cx="8229600" cy="1143000"/>
          </a:xfrm>
        </p:spPr>
        <p:txBody>
          <a:bodyPr/>
          <a:lstStyle/>
          <a:p>
            <a:r>
              <a:rPr lang="ru-RU"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143000"/>
          </a:xfrm>
        </p:spPr>
        <p:txBody>
          <a:bodyPr>
            <a:noAutofit/>
          </a:bodyPr>
          <a:lstStyle/>
          <a:p>
            <a:pPr algn="just"/>
            <a:r>
              <a:rPr lang="ru-RU" sz="3000" dirty="0" smtClean="0"/>
              <a:t>Это ёмкое белорусское слово «</a:t>
            </a:r>
            <a:r>
              <a:rPr lang="ru-RU" sz="3000" dirty="0" err="1" smtClean="0"/>
              <a:t>памярко</a:t>
            </a:r>
            <a:r>
              <a:rPr lang="be-BY" sz="3000" dirty="0" smtClean="0"/>
              <a:t>ўнасць</a:t>
            </a:r>
            <a:r>
              <a:rPr lang="ru-RU" sz="3000" dirty="0" smtClean="0"/>
              <a:t>» не имеет однозначного перевода ни на один язык. «</a:t>
            </a:r>
            <a:r>
              <a:rPr lang="be-BY" sz="3000" dirty="0" smtClean="0"/>
              <a:t>Памяркоўнасць</a:t>
            </a:r>
            <a:r>
              <a:rPr lang="ru-RU" sz="3000" dirty="0" smtClean="0"/>
              <a:t>»</a:t>
            </a:r>
            <a:r>
              <a:rPr lang="be-BY" sz="3000" dirty="0" smtClean="0"/>
              <a:t> - </a:t>
            </a:r>
            <a:r>
              <a:rPr lang="ru-RU" sz="3000" dirty="0" smtClean="0"/>
              <a:t>корневая черта национального характера. Образовано от глагола «</a:t>
            </a:r>
            <a:r>
              <a:rPr lang="ru-RU" sz="3000" dirty="0" err="1" smtClean="0"/>
              <a:t>меркаваць</a:t>
            </a:r>
            <a:r>
              <a:rPr lang="ru-RU" sz="3000" dirty="0" smtClean="0"/>
              <a:t>» - это значит размышлять</a:t>
            </a:r>
            <a:r>
              <a:rPr lang="ru-RU" sz="3000" dirty="0" smtClean="0"/>
              <a:t>.</a:t>
            </a:r>
            <a:endParaRPr lang="ru-RU" sz="3000" dirty="0"/>
          </a:p>
        </p:txBody>
      </p:sp>
      <p:pic>
        <p:nvPicPr>
          <p:cNvPr id="3" name="Рисунок 2" descr="памяркоунасць.jpg"/>
          <p:cNvPicPr>
            <a:picLocks noChangeAspect="1"/>
          </p:cNvPicPr>
          <p:nvPr/>
        </p:nvPicPr>
        <p:blipFill>
          <a:blip r:embed="rId2" cstate="print"/>
          <a:stretch>
            <a:fillRect/>
          </a:stretch>
        </p:blipFill>
        <p:spPr>
          <a:xfrm>
            <a:off x="1428728" y="2571744"/>
            <a:ext cx="6357982" cy="39737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fontScale="90000"/>
          </a:bodyPr>
          <a:lstStyle/>
          <a:p>
            <a:pPr algn="l"/>
            <a:r>
              <a:rPr lang="ru-RU" dirty="0" smtClean="0"/>
              <a:t>2. Какой знаменитый дворянский род оставил самый заметный культурно-архитектурный след на территории Беларуси?</a:t>
            </a:r>
            <a:endParaRPr lang="ru-RU" dirty="0"/>
          </a:p>
        </p:txBody>
      </p:sp>
      <p:sp>
        <p:nvSpPr>
          <p:cNvPr id="3" name="TextBox 2"/>
          <p:cNvSpPr txBox="1"/>
          <p:nvPr/>
        </p:nvSpPr>
        <p:spPr>
          <a:xfrm>
            <a:off x="571472" y="2857496"/>
            <a:ext cx="7858180" cy="3539430"/>
          </a:xfrm>
          <a:prstGeom prst="rect">
            <a:avLst/>
          </a:prstGeom>
          <a:noFill/>
        </p:spPr>
        <p:txBody>
          <a:bodyPr wrap="square" rtlCol="0">
            <a:spAutoFit/>
          </a:bodyPr>
          <a:lstStyle/>
          <a:p>
            <a:r>
              <a:rPr lang="ru-RU" sz="3200" dirty="0" smtClean="0"/>
              <a:t>А. </a:t>
            </a:r>
            <a:r>
              <a:rPr lang="ru-RU" sz="3200" dirty="0" err="1" smtClean="0"/>
              <a:t>Радзивиллы</a:t>
            </a:r>
            <a:endParaRPr lang="ru-RU" sz="3200" dirty="0" smtClean="0"/>
          </a:p>
          <a:p>
            <a:endParaRPr lang="ru-RU" sz="3200" dirty="0"/>
          </a:p>
          <a:p>
            <a:r>
              <a:rPr lang="ru-RU" sz="3200" dirty="0" smtClean="0"/>
              <a:t>Б. </a:t>
            </a:r>
            <a:r>
              <a:rPr lang="ru-RU" sz="3200" dirty="0" err="1" smtClean="0"/>
              <a:t>Сапеги</a:t>
            </a:r>
            <a:endParaRPr lang="ru-RU" sz="3200" dirty="0" smtClean="0"/>
          </a:p>
          <a:p>
            <a:endParaRPr lang="ru-RU" sz="3200" dirty="0"/>
          </a:p>
          <a:p>
            <a:r>
              <a:rPr lang="ru-RU" sz="3200" dirty="0" smtClean="0"/>
              <a:t>В. Шереметьевы</a:t>
            </a:r>
          </a:p>
          <a:p>
            <a:endParaRPr lang="ru-RU" sz="3200" dirty="0"/>
          </a:p>
          <a:p>
            <a:r>
              <a:rPr lang="ru-RU" sz="3200" dirty="0" smtClean="0"/>
              <a:t>Г. </a:t>
            </a:r>
            <a:r>
              <a:rPr lang="ru-RU" sz="3200" dirty="0" err="1" smtClean="0"/>
              <a:t>Машеровы</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noAutofit/>
          </a:bodyPr>
          <a:lstStyle/>
          <a:p>
            <a:pPr algn="just"/>
            <a:r>
              <a:rPr lang="ru-RU" sz="3000" dirty="0" smtClean="0">
                <a:latin typeface="Times New Roman" pitchFamily="18" charset="0"/>
                <a:cs typeface="Times New Roman" pitchFamily="18" charset="0"/>
              </a:rPr>
              <a:t>Несколько поколений шляхетского рода </a:t>
            </a:r>
            <a:r>
              <a:rPr lang="ru-RU" sz="3000" dirty="0" err="1" smtClean="0">
                <a:latin typeface="Times New Roman" pitchFamily="18" charset="0"/>
                <a:cs typeface="Times New Roman" pitchFamily="18" charset="0"/>
              </a:rPr>
              <a:t>Радзивиллов</a:t>
            </a:r>
            <a:r>
              <a:rPr lang="ru-RU" sz="3000" dirty="0" smtClean="0">
                <a:latin typeface="Times New Roman" pitchFamily="18" charset="0"/>
                <a:cs typeface="Times New Roman" pitchFamily="18" charset="0"/>
              </a:rPr>
              <a:t> самым активным образом участвовали в социально-экономической и культурной жизни Беларуси. Благодаря им в республике теперь есть объекты Всемирного наследия ЮНЕСКО – Мирский и </a:t>
            </a:r>
            <a:r>
              <a:rPr lang="ru-RU" sz="3000" dirty="0" err="1" smtClean="0">
                <a:latin typeface="Times New Roman" pitchFamily="18" charset="0"/>
                <a:cs typeface="Times New Roman" pitchFamily="18" charset="0"/>
              </a:rPr>
              <a:t>Несвижский</a:t>
            </a:r>
            <a:r>
              <a:rPr lang="ru-RU" sz="3000" dirty="0" smtClean="0">
                <a:latin typeface="Times New Roman" pitchFamily="18" charset="0"/>
                <a:cs typeface="Times New Roman" pitchFamily="18" charset="0"/>
              </a:rPr>
              <a:t> замки и ещё много культурных ценностей.</a:t>
            </a:r>
            <a:endParaRPr lang="ru-RU" sz="3000" dirty="0">
              <a:latin typeface="Times New Roman" pitchFamily="18" charset="0"/>
              <a:cs typeface="Times New Roman" pitchFamily="18" charset="0"/>
            </a:endParaRPr>
          </a:p>
        </p:txBody>
      </p:sp>
      <p:pic>
        <p:nvPicPr>
          <p:cNvPr id="3" name="Рисунок 2" descr="кароль радзивилл.jpg"/>
          <p:cNvPicPr>
            <a:picLocks noChangeAspect="1"/>
          </p:cNvPicPr>
          <p:nvPr/>
        </p:nvPicPr>
        <p:blipFill>
          <a:blip r:embed="rId2" cstate="print"/>
          <a:stretch>
            <a:fillRect/>
          </a:stretch>
        </p:blipFill>
        <p:spPr>
          <a:xfrm>
            <a:off x="3214678" y="3611643"/>
            <a:ext cx="2539523" cy="28891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fontScale="90000"/>
          </a:bodyPr>
          <a:lstStyle/>
          <a:p>
            <a:pPr algn="l"/>
            <a:r>
              <a:rPr lang="ru-RU" dirty="0" smtClean="0"/>
              <a:t>3. Какой праздник отмечается в Беларуси 3 июля?</a:t>
            </a:r>
            <a:endParaRPr lang="ru-RU" dirty="0"/>
          </a:p>
        </p:txBody>
      </p:sp>
      <p:sp>
        <p:nvSpPr>
          <p:cNvPr id="3" name="TextBox 2"/>
          <p:cNvSpPr txBox="1"/>
          <p:nvPr/>
        </p:nvSpPr>
        <p:spPr>
          <a:xfrm>
            <a:off x="500034" y="2285992"/>
            <a:ext cx="8358246" cy="3539430"/>
          </a:xfrm>
          <a:prstGeom prst="rect">
            <a:avLst/>
          </a:prstGeom>
          <a:noFill/>
        </p:spPr>
        <p:txBody>
          <a:bodyPr wrap="square" rtlCol="0">
            <a:spAutoFit/>
          </a:bodyPr>
          <a:lstStyle/>
          <a:p>
            <a:r>
              <a:rPr lang="ru-RU" sz="3200" dirty="0" smtClean="0"/>
              <a:t>А. День Государственного флага</a:t>
            </a:r>
          </a:p>
          <a:p>
            <a:endParaRPr lang="ru-RU" sz="3200" dirty="0"/>
          </a:p>
          <a:p>
            <a:r>
              <a:rPr lang="ru-RU" sz="3200" dirty="0" smtClean="0"/>
              <a:t>Б. День Конституции Республики Беларусь</a:t>
            </a:r>
          </a:p>
          <a:p>
            <a:endParaRPr lang="ru-RU" sz="3200" dirty="0"/>
          </a:p>
          <a:p>
            <a:r>
              <a:rPr lang="ru-RU" sz="3200" dirty="0" smtClean="0"/>
              <a:t>В. День Независимости Республики Беларусь</a:t>
            </a:r>
          </a:p>
          <a:p>
            <a:endParaRPr lang="ru-RU" sz="3200" dirty="0" smtClean="0"/>
          </a:p>
          <a:p>
            <a:r>
              <a:rPr lang="ru-RU" sz="3200" dirty="0" smtClean="0"/>
              <a:t>Г. День города в Минске</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14422"/>
            <a:ext cx="8229600" cy="1143000"/>
          </a:xfrm>
        </p:spPr>
        <p:txBody>
          <a:bodyPr>
            <a:noAutofit/>
          </a:bodyPr>
          <a:lstStyle/>
          <a:p>
            <a:pPr algn="just"/>
            <a:r>
              <a:rPr lang="ru-RU" sz="3000" dirty="0" smtClean="0">
                <a:latin typeface="Times New Roman" pitchFamily="18" charset="0"/>
                <a:cs typeface="Times New Roman" pitchFamily="18" charset="0"/>
              </a:rPr>
              <a:t>День Независимости Республики Беларусь, или День Республики, - главный праздник белорусской государственности. Эта дата выбрана в память о событиях 3 июля 1944 года, когда Минск был освобождён от немецких войск в ходе Белорусской операции (кодовое название «Багратион»).</a:t>
            </a:r>
            <a:endParaRPr lang="ru-RU" sz="3000" dirty="0">
              <a:latin typeface="Times New Roman" pitchFamily="18" charset="0"/>
              <a:cs typeface="Times New Roman" pitchFamily="18" charset="0"/>
            </a:endParaRPr>
          </a:p>
        </p:txBody>
      </p:sp>
      <p:pic>
        <p:nvPicPr>
          <p:cNvPr id="3" name="Рисунок 2" descr="День Независимости.jpg"/>
          <p:cNvPicPr>
            <a:picLocks noChangeAspect="1"/>
          </p:cNvPicPr>
          <p:nvPr/>
        </p:nvPicPr>
        <p:blipFill>
          <a:blip r:embed="rId2" cstate="print"/>
          <a:stretch>
            <a:fillRect/>
          </a:stretch>
        </p:blipFill>
        <p:spPr>
          <a:xfrm>
            <a:off x="2500298" y="3376274"/>
            <a:ext cx="4385114" cy="31959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0"/>
          </a:xfrm>
        </p:spPr>
        <p:txBody>
          <a:bodyPr>
            <a:normAutofit fontScale="90000"/>
          </a:bodyPr>
          <a:lstStyle/>
          <a:p>
            <a:pPr algn="l"/>
            <a:r>
              <a:rPr lang="ru-RU" dirty="0" smtClean="0"/>
              <a:t>4. Чем известен на весь мир город Слуцк?</a:t>
            </a:r>
            <a:endParaRPr lang="ru-RU" dirty="0"/>
          </a:p>
        </p:txBody>
      </p:sp>
      <p:sp>
        <p:nvSpPr>
          <p:cNvPr id="3" name="TextBox 2"/>
          <p:cNvSpPr txBox="1"/>
          <p:nvPr/>
        </p:nvSpPr>
        <p:spPr>
          <a:xfrm>
            <a:off x="500034" y="2285992"/>
            <a:ext cx="8358246" cy="2554545"/>
          </a:xfrm>
          <a:prstGeom prst="rect">
            <a:avLst/>
          </a:prstGeom>
          <a:noFill/>
        </p:spPr>
        <p:txBody>
          <a:bodyPr wrap="square" rtlCol="0">
            <a:spAutoFit/>
          </a:bodyPr>
          <a:lstStyle/>
          <a:p>
            <a:r>
              <a:rPr lang="ru-RU" sz="3200" dirty="0" smtClean="0"/>
              <a:t>А. Слуцкими поясами</a:t>
            </a:r>
          </a:p>
          <a:p>
            <a:endParaRPr lang="ru-RU" sz="3200" dirty="0"/>
          </a:p>
          <a:p>
            <a:r>
              <a:rPr lang="ru-RU" sz="3200" dirty="0" smtClean="0"/>
              <a:t>Б. Молочными продуктами</a:t>
            </a:r>
          </a:p>
          <a:p>
            <a:endParaRPr lang="ru-RU" sz="3200" dirty="0"/>
          </a:p>
          <a:p>
            <a:r>
              <a:rPr lang="ru-RU" sz="3200" dirty="0" smtClean="0"/>
              <a:t>В. Древней гимназией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71612"/>
            <a:ext cx="8229600" cy="1143000"/>
          </a:xfrm>
        </p:spPr>
        <p:txBody>
          <a:bodyPr>
            <a:noAutofit/>
          </a:bodyPr>
          <a:lstStyle/>
          <a:p>
            <a:pPr algn="just"/>
            <a:r>
              <a:rPr lang="ru-RU" sz="3000" dirty="0" smtClean="0">
                <a:latin typeface="Times New Roman" pitchFamily="18" charset="0"/>
                <a:cs typeface="Times New Roman" pitchFamily="18" charset="0"/>
              </a:rPr>
              <a:t>Слуцкий пояс – элемент мужского костюма Великого Княжества Литовского. Самой известной была Слуцкая мануфактура, её создал в начале </a:t>
            </a:r>
            <a:r>
              <a:rPr lang="en-US" sz="3000" dirty="0" smtClean="0">
                <a:latin typeface="Times New Roman" pitchFamily="18" charset="0"/>
                <a:cs typeface="Times New Roman" pitchFamily="18" charset="0"/>
              </a:rPr>
              <a:t>XVIII </a:t>
            </a:r>
            <a:r>
              <a:rPr lang="ru-RU" sz="3000" dirty="0" smtClean="0">
                <a:latin typeface="Times New Roman" pitchFamily="18" charset="0"/>
                <a:cs typeface="Times New Roman" pitchFamily="18" charset="0"/>
              </a:rPr>
              <a:t>века Михаил Казимир </a:t>
            </a:r>
            <a:r>
              <a:rPr lang="ru-RU" sz="3000" dirty="0" err="1" smtClean="0">
                <a:latin typeface="Times New Roman" pitchFamily="18" charset="0"/>
                <a:cs typeface="Times New Roman" pitchFamily="18" charset="0"/>
              </a:rPr>
              <a:t>Радзивилл</a:t>
            </a:r>
            <a:r>
              <a:rPr lang="ru-RU" sz="3000" dirty="0" smtClean="0">
                <a:latin typeface="Times New Roman" pitchFamily="18" charset="0"/>
                <a:cs typeface="Times New Roman" pitchFamily="18" charset="0"/>
              </a:rPr>
              <a:t>. На изготовление одного пояса уходило от 400 до 800 граммов золота. Стоимость пояса доходила до 1000 злотых, что приблизительно равнялось годовому доходу офицера армии Речи </a:t>
            </a:r>
            <a:r>
              <a:rPr lang="ru-RU" sz="3000" dirty="0" err="1" smtClean="0">
                <a:latin typeface="Times New Roman" pitchFamily="18" charset="0"/>
                <a:cs typeface="Times New Roman" pitchFamily="18" charset="0"/>
              </a:rPr>
              <a:t>Посполитой</a:t>
            </a:r>
            <a:r>
              <a:rPr lang="ru-RU" sz="3000" dirty="0" smtClean="0">
                <a:latin typeface="Times New Roman" pitchFamily="18" charset="0"/>
                <a:cs typeface="Times New Roman" pitchFamily="18" charset="0"/>
              </a:rPr>
              <a:t>.</a:t>
            </a:r>
            <a:endParaRPr lang="ru-RU" sz="3000" dirty="0">
              <a:latin typeface="Times New Roman" pitchFamily="18" charset="0"/>
              <a:cs typeface="Times New Roman" pitchFamily="18" charset="0"/>
            </a:endParaRPr>
          </a:p>
        </p:txBody>
      </p:sp>
      <p:pic>
        <p:nvPicPr>
          <p:cNvPr id="3" name="Рисунок 2" descr="пояса.jpg"/>
          <p:cNvPicPr>
            <a:picLocks noChangeAspect="1"/>
          </p:cNvPicPr>
          <p:nvPr/>
        </p:nvPicPr>
        <p:blipFill>
          <a:blip r:embed="rId2" cstate="print"/>
          <a:stretch>
            <a:fillRect/>
          </a:stretch>
        </p:blipFill>
        <p:spPr>
          <a:xfrm>
            <a:off x="2428860" y="4214818"/>
            <a:ext cx="4929222" cy="253636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741</Words>
  <Application>Microsoft Office PowerPoint</Application>
  <PresentationFormat>Экран (4:3)</PresentationFormat>
  <Paragraphs>83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Викторина «Как хорошо Вы знаете Беларусь?»</vt:lpstr>
      <vt:lpstr>1.Что означает белорусское слово «памяркоўнасць» - одна из самых часто называемых черт национального характера белоруса?</vt:lpstr>
      <vt:lpstr>Это ёмкое белорусское слово «памяркоўнасць» не имеет однозначного перевода ни на один язык. «Памяркоўнасць» - корневая черта национального характера. Образовано от глагола «меркаваць» - это значит размышлять.</vt:lpstr>
      <vt:lpstr>2. Какой знаменитый дворянский род оставил самый заметный культурно-архитектурный след на территории Беларуси?</vt:lpstr>
      <vt:lpstr>Несколько поколений шляхетского рода Радзивиллов самым активным образом участвовали в социально-экономической и культурной жизни Беларуси. Благодаря им в республике теперь есть объекты Всемирного наследия ЮНЕСКО – Мирский и Несвижский замки и ещё много культурных ценностей.</vt:lpstr>
      <vt:lpstr>3. Какой праздник отмечается в Беларуси 3 июля?</vt:lpstr>
      <vt:lpstr>День Независимости Республики Беларусь, или День Республики, - главный праздник белорусской государственности. Эта дата выбрана в память о событиях 3 июля 1944 года, когда Минск был освобождён от немецких войск в ходе Белорусской операции (кодовое название «Багратион»).</vt:lpstr>
      <vt:lpstr>4. Чем известен на весь мир город Слуцк?</vt:lpstr>
      <vt:lpstr>Слуцкий пояс – элемент мужского костюма Великого Княжества Литовского. Самой известной была Слуцкая мануфактура, её создал в начале XVIII века Михаил Казимир Радзивилл. На изготовление одного пояса уходило от 400 до 800 граммов золота. Стоимость пояса доходила до 1000 злотых, что приблизительно равнялось годовому доходу офицера армии Речи Посполитой.</vt:lpstr>
      <vt:lpstr>5. Что такое шуфлядка?</vt:lpstr>
      <vt:lpstr>Причём многие белорусы употребляют это слово, говоря по-русски, искренне считая, что слово знакомо всем. На самом деле оно имеет польские корни.</vt:lpstr>
      <vt:lpstr>6. Сколько областей в Беларуси, а сколько административных региональных единиц?</vt:lpstr>
      <vt:lpstr>В Беларуси шесть областей – Минская, Брестская, Витебская, Гомельская, Гродненская и Могилёвская. А административных единиц семь – столица Минск является отдельным регионом.</vt:lpstr>
      <vt:lpstr>7. Что такое «Крамбамбуля»?</vt:lpstr>
      <vt:lpstr>Традиционный горячительный напиток. Делается на основе хорошей пшеничной водки с добавлением мускатного ореха, мёда, корицы, гвоздики, чёрного и душистого перца.</vt:lpstr>
      <vt:lpstr>8. Беларусь называют синеокой. Почему?</vt:lpstr>
      <vt:lpstr>В республике около 11 тысяч озёр (причём абсолютное большинство из них – ледникового происхождения), появившихся в результате таяния Валдайского ледника примерно 12 тысяч лет назад.</vt:lpstr>
      <vt:lpstr>9. Кто из православных святых считается самой первой заступницей и небесной покровительницей белорусского народа и всей Беларуси?</vt:lpstr>
      <vt:lpstr>Без имени Евфросинии Полоцкой невозможно представить себе духовную жизнь и культуру Беларуси. Княжна, игуменья, выдающаяся просветительница, о которой в «Житии» говорится, что она «небопарный орёл, попаривши от Запада и до Востока, яко луна солнечная, просветивши всю землю Полоцкую». Она родилась в Полоцке около 1101 года с именем Предслава, была дочерью полоцкого князя Георгия и внучкой Владимира Мономаха.</vt:lpstr>
      <vt:lpstr>10. 2017 год – знаковый для Беларуси, год 500-летия появления первой славянской печатной книги. Кто является белорусским первопечатником и откуда он родом?</vt:lpstr>
      <vt:lpstr>Франциск Скорина родился около 1490 г. В Полоцке, тогда государство называлось Великое Княжество Литовское. В 1517 году в Праге основал типографию и издал кириллическим шрифтом «Псалтырь», первую печатную белорусскую книгу. Всего на протяжении 1517-1519 годов перевёл и издал 23 книги Библии. В Беларуси Франциск Скорина считается одним из величайших исторических деятелей за всю историю. В его честь названы высшие награды страны: медаль и орден. </vt:lpstr>
      <vt:lpstr>Спасибо за внимание!</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Викторина «Как хорошо Вы знаете Беларусь?»</dc:title>
  <dc:creator>Admin</dc:creator>
  <cp:lastModifiedBy>Admin</cp:lastModifiedBy>
  <cp:revision>38</cp:revision>
  <dcterms:created xsi:type="dcterms:W3CDTF">2019-11-25T05:02:39Z</dcterms:created>
  <dcterms:modified xsi:type="dcterms:W3CDTF">2019-11-26T09:12:17Z</dcterms:modified>
</cp:coreProperties>
</file>