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7" r:id="rId2"/>
    <p:sldId id="279" r:id="rId3"/>
    <p:sldId id="296" r:id="rId4"/>
    <p:sldId id="300" r:id="rId5"/>
    <p:sldId id="301" r:id="rId6"/>
    <p:sldId id="302" r:id="rId7"/>
    <p:sldId id="303" r:id="rId8"/>
    <p:sldId id="304" r:id="rId9"/>
    <p:sldId id="305" r:id="rId10"/>
    <p:sldId id="313" r:id="rId11"/>
    <p:sldId id="317" r:id="rId12"/>
    <p:sldId id="318" r:id="rId13"/>
    <p:sldId id="319" r:id="rId14"/>
    <p:sldId id="320" r:id="rId15"/>
    <p:sldId id="321" r:id="rId16"/>
  </p:sldIdLst>
  <p:sldSz cx="12192000" cy="6858000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alibri Light" charset="0"/>
      <p:regular r:id="rId22"/>
      <p:italic r:id="rId23"/>
    </p:embeddedFont>
    <p:embeddedFont>
      <p:font typeface="Arial Black" pitchFamily="34" charset="0"/>
      <p:bold r:id="rId24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B91D16"/>
    <a:srgbClr val="FFB7B7"/>
    <a:srgbClr val="E01F1A"/>
    <a:srgbClr val="DA2320"/>
    <a:srgbClr val="E2201B"/>
    <a:srgbClr val="AC1B16"/>
    <a:srgbClr val="2A5F7F"/>
    <a:srgbClr val="204D6E"/>
    <a:srgbClr val="235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3294" autoAdjust="0"/>
  </p:normalViewPr>
  <p:slideViewPr>
    <p:cSldViewPr snapToGrid="0">
      <p:cViewPr>
        <p:scale>
          <a:sx n="89" d="100"/>
          <a:sy n="89" d="100"/>
        </p:scale>
        <p:origin x="-666" y="-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17.01.2020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5572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2759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58971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76652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62501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197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36298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15736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49142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28512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5377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4901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6282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559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=""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=""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=""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=""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=""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RSNzKpnr2A" TargetMode="External"/><Relationship Id="rId7" Type="http://schemas.openxmlformats.org/officeDocument/2006/relationships/hyperlink" Target="https://www.tvr.by/news/obshchestvo/novyy_bolshoy_istoricheskiy_atlas_belarusi_predstavili_v_minsk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belta.by/society/view/vjaliki-gistarychny-atlas-belarusi-pozvolit-sohranit-istoriju-strany-dlja-buduschih-pokolenij-ljahova-375297-2020/?utm_source=belta&amp;utm_medium=news&amp;utm_campaign=accent" TargetMode="External"/><Relationship Id="rId5" Type="http://schemas.openxmlformats.org/officeDocument/2006/relationships/hyperlink" Target="https://www.belta.by/comments/view/drevnij-gorod-pod-stekljannym-kupolom-kak-formirovalsja-sovremennyj-oblik-berestjja-7150/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www.vitebskavangard.by/" TargetMode="Externa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openxmlformats.org/officeDocument/2006/relationships/hyperlink" Target="http://bokun.bhc.by/hronika-minskogo-getto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fj2BWhqf70" TargetMode="External"/><Relationship Id="rId7" Type="http://schemas.microsoft.com/office/2007/relationships/hdphoto" Target="../media/hdphoto7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9.wdp"/><Relationship Id="rId5" Type="http://schemas.openxmlformats.org/officeDocument/2006/relationships/image" Target="../media/image25.png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lta.by/society/view/rukovoditel-tsentra-skif-gordimsja-spetspremiej-prezidenta-375290-2020/?utm_source=belta&amp;utm_medium=news&amp;utm_campaign=accent" TargetMode="External"/><Relationship Id="rId7" Type="http://schemas.microsoft.com/office/2007/relationships/hdphoto" Target="../media/hdphoto1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microsoft.com/office/2007/relationships/hdphoto" Target="../media/hdphoto10.wdp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lta.by/society/view/laureaty-spetspremii-prezidenta-v-mozaike-altarja-vsehsvjatskogo-sobora-sovmescheny-kanony-i-375305-2020/" TargetMode="External"/><Relationship Id="rId7" Type="http://schemas.microsoft.com/office/2007/relationships/hdphoto" Target="../media/hdphoto12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microsoft.com/office/2007/relationships/hdphoto" Target="../media/hdphoto5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UEMx_X5ZE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184239" y="100632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0" y="613679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Январь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2020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E8A43DB-0F94-4D29-9961-3C25039C203F}"/>
              </a:ext>
            </a:extLst>
          </p:cNvPr>
          <p:cNvSpPr/>
          <p:nvPr/>
        </p:nvSpPr>
        <p:spPr>
          <a:xfrm>
            <a:off x="4431386" y="2103309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6" y="1305957"/>
            <a:ext cx="3782558" cy="4246086"/>
          </a:xfrm>
          <a:prstGeom prst="rect">
            <a:avLst/>
          </a:prstGeom>
        </p:spPr>
      </p:pic>
      <p:sp>
        <p:nvSpPr>
          <p:cNvPr id="8" name="Google Shape;194;p25">
            <a:extLst>
              <a:ext uri="{FF2B5EF4-FFF2-40B4-BE49-F238E27FC236}">
                <a16:creationId xmlns="" xmlns:a16="http://schemas.microsoft.com/office/drawing/2014/main" id="{CAD40D02-1F78-4AF1-BE81-D910BD038BDA}"/>
              </a:ext>
            </a:extLst>
          </p:cNvPr>
          <p:cNvSpPr txBox="1">
            <a:spLocks/>
          </p:cNvSpPr>
          <p:nvPr/>
        </p:nvSpPr>
        <p:spPr>
          <a:xfrm>
            <a:off x="4431386" y="2552406"/>
            <a:ext cx="7539702" cy="26534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 dirty="0"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be-BY" sz="3600" b="1" dirty="0">
                <a:latin typeface="Arial"/>
                <a:ea typeface="Arial"/>
                <a:cs typeface="Arial"/>
                <a:sym typeface="Arial"/>
              </a:rPr>
              <a:t>Ганаруся сваімі славутымі землякамі</a:t>
            </a:r>
            <a:r>
              <a:rPr lang="ru-RU" sz="3600" b="1" dirty="0">
                <a:latin typeface="Arial"/>
                <a:ea typeface="Arial"/>
                <a:cs typeface="Arial"/>
                <a:sym typeface="Arial"/>
              </a:rPr>
              <a:t>»</a:t>
            </a:r>
            <a:endParaRPr lang="ru-RU" sz="3600" b="1" dirty="0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ÐÐ»Ð°ÐºÐ°Ñ">
            <a:extLst>
              <a:ext uri="{FF2B5EF4-FFF2-40B4-BE49-F238E27FC236}">
                <a16:creationId xmlns="" xmlns:a16="http://schemas.microsoft.com/office/drawing/2014/main" id="{06FFBE9F-57F3-4485-B1B7-07432A35C1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FEBDD5C-3C32-4FAA-824A-C8445F7C37A9}"/>
              </a:ext>
            </a:extLst>
          </p:cNvPr>
          <p:cNvSpPr/>
          <p:nvPr/>
        </p:nvSpPr>
        <p:spPr>
          <a:xfrm>
            <a:off x="4881863" y="5512790"/>
            <a:ext cx="68982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147" y="1267269"/>
            <a:ext cx="1162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ea typeface="Times New Roman" panose="02020603050405020304" pitchFamily="18" charset="0"/>
              </a:rPr>
              <a:t>По итогам 2019 года за активную деятельность в гуманитарной сфере трудовым коллективам и представителям религиозных объединений присуждены </a:t>
            </a:r>
            <a:r>
              <a:rPr lang="ru-RU" sz="2400" b="1" dirty="0">
                <a:ea typeface="Times New Roman" panose="02020603050405020304" pitchFamily="18" charset="0"/>
              </a:rPr>
              <a:t>5 премий</a:t>
            </a:r>
            <a:r>
              <a:rPr lang="ru-RU" sz="2400" dirty="0">
                <a:ea typeface="Times New Roman" panose="02020603050405020304" pitchFamily="18" charset="0"/>
              </a:rPr>
              <a:t>. </a:t>
            </a:r>
          </a:p>
          <a:p>
            <a:pPr>
              <a:spcAft>
                <a:spcPts val="0"/>
              </a:spcAft>
            </a:pPr>
            <a:r>
              <a:rPr lang="ru-RU" sz="2400" u="sng" dirty="0">
                <a:ea typeface="Times New Roman" panose="02020603050405020304" pitchFamily="18" charset="0"/>
              </a:rPr>
              <a:t>Премии вручены:</a:t>
            </a:r>
            <a:endParaRPr lang="en-US" sz="2400" u="sng" dirty="0"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10481" y="4188203"/>
            <a:ext cx="273171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4" name="Заголовок 9">
            <a:extLst>
              <a:ext uri="{FF2B5EF4-FFF2-40B4-BE49-F238E27FC236}">
                <a16:creationId xmlns="" xmlns:a16="http://schemas.microsoft.com/office/drawing/2014/main" id="{6F854AEB-1E87-4B82-91CB-C077ADB3C37B}"/>
              </a:ext>
            </a:extLst>
          </p:cNvPr>
          <p:cNvSpPr txBox="1">
            <a:spLocks/>
          </p:cNvSpPr>
          <p:nvPr/>
        </p:nvSpPr>
        <p:spPr>
          <a:xfrm>
            <a:off x="360947" y="779052"/>
            <a:ext cx="11157791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Премия «За духовное возрождение» </a:t>
            </a:r>
            <a:endParaRPr lang="x-none" sz="3000" b="1" dirty="0">
              <a:solidFill>
                <a:srgbClr val="008E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7" name="Рисунок 16">
            <a:hlinkClick r:id="rId3"/>
            <a:extLst>
              <a:ext uri="{FF2B5EF4-FFF2-40B4-BE49-F238E27FC236}">
                <a16:creationId xmlns="" xmlns:a16="http://schemas.microsoft.com/office/drawing/2014/main" id="{BFD233A9-8B20-4B29-A9B5-2B89FF09F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11" y="2797451"/>
            <a:ext cx="426867" cy="4214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0E86EFF-B85A-4071-A5F5-883DB4510FAC}"/>
              </a:ext>
            </a:extLst>
          </p:cNvPr>
          <p:cNvSpPr txBox="1"/>
          <p:nvPr/>
        </p:nvSpPr>
        <p:spPr>
          <a:xfrm>
            <a:off x="546307" y="2467598"/>
            <a:ext cx="11404186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prstClr val="black"/>
                </a:solidFill>
                <a:ea typeface="Times New Roman" panose="02020603050405020304" pitchFamily="18" charset="0"/>
              </a:rPr>
              <a:t>Коллективу филиала учреждения культуры «Брестский областной краеведческий музей» - </a:t>
            </a:r>
            <a:r>
              <a:rPr lang="ru-RU" sz="2100" b="1" dirty="0">
                <a:solidFill>
                  <a:prstClr val="black"/>
                </a:solidFill>
                <a:ea typeface="Times New Roman" panose="02020603050405020304" pitchFamily="18" charset="0"/>
              </a:rPr>
              <a:t>«</a:t>
            </a:r>
            <a:r>
              <a:rPr lang="ru-RU" sz="2100" b="1" dirty="0">
                <a:solidFill>
                  <a:prstClr val="black"/>
                </a:solidFill>
                <a:ea typeface="Times New Roman" panose="02020603050405020304" pitchFamily="18" charset="0"/>
                <a:hlinkClick r:id="rId5"/>
              </a:rPr>
              <a:t>Археологический музей </a:t>
            </a:r>
            <a:r>
              <a:rPr lang="be-BY" sz="2100" b="1" dirty="0">
                <a:solidFill>
                  <a:prstClr val="black"/>
                </a:solidFill>
                <a:ea typeface="Times New Roman" panose="02020603050405020304" pitchFamily="18" charset="0"/>
                <a:hlinkClick r:id="rId5"/>
              </a:rPr>
              <a:t>“</a:t>
            </a:r>
            <a:r>
              <a:rPr lang="ru-RU" sz="2100" b="1" dirty="0" err="1">
                <a:solidFill>
                  <a:prstClr val="black"/>
                </a:solidFill>
                <a:ea typeface="Times New Roman" panose="02020603050405020304" pitchFamily="18" charset="0"/>
                <a:hlinkClick r:id="rId5"/>
              </a:rPr>
              <a:t>Берестье</a:t>
            </a:r>
            <a:r>
              <a:rPr lang="be-BY" sz="2100" b="1" dirty="0">
                <a:solidFill>
                  <a:prstClr val="black"/>
                </a:solidFill>
                <a:ea typeface="Times New Roman" panose="02020603050405020304" pitchFamily="18" charset="0"/>
                <a:hlinkClick r:id="rId5"/>
              </a:rPr>
              <a:t>”</a:t>
            </a:r>
            <a:r>
              <a:rPr lang="ru-RU" sz="2100" b="1" dirty="0">
                <a:solidFill>
                  <a:prstClr val="black"/>
                </a:solidFill>
                <a:ea typeface="Times New Roman" panose="02020603050405020304" pitchFamily="18" charset="0"/>
                <a:hlinkClick r:id="rId5"/>
              </a:rPr>
              <a:t>» </a:t>
            </a:r>
            <a:r>
              <a:rPr lang="ru-RU" sz="2100" dirty="0">
                <a:solidFill>
                  <a:prstClr val="black"/>
                </a:solidFill>
                <a:ea typeface="Times New Roman" panose="02020603050405020304" pitchFamily="18" charset="0"/>
              </a:rPr>
              <a:t>за активную деятельность по сохранению национального культурного достояния и создание обновленной экспозиции филиала музея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Авторскому коллективу </a:t>
            </a:r>
            <a:r>
              <a:rPr lang="ru-RU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фундаментального картографического издания </a:t>
            </a:r>
            <a:r>
              <a:rPr lang="ru-RU" sz="21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be-BY" sz="2100" b="1" dirty="0">
                <a:hlinkClick r:id="rId6"/>
              </a:rPr>
              <a:t>Вялікі гістарычны атлас Беларусі</a:t>
            </a:r>
            <a:r>
              <a:rPr lang="ru-RU" sz="21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100" b="1" dirty="0">
                <a:solidFill>
                  <a:prstClr val="black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prstClr val="black"/>
                </a:solidFill>
              </a:rPr>
              <a:t>Настоятелю прихода храма святой равноапостольной Марии Магдалины </a:t>
            </a:r>
            <a:r>
              <a:rPr lang="ru-RU" sz="2100" dirty="0">
                <a:solidFill>
                  <a:prstClr val="black"/>
                </a:solidFill>
              </a:rPr>
              <a:t>города Минска протоиерею Иоанну </a:t>
            </a:r>
            <a:r>
              <a:rPr lang="ru-RU" sz="2100" dirty="0" err="1">
                <a:solidFill>
                  <a:prstClr val="black"/>
                </a:solidFill>
              </a:rPr>
              <a:t>Хорошевичу</a:t>
            </a:r>
            <a:r>
              <a:rPr lang="ru-RU" sz="2100" dirty="0">
                <a:solidFill>
                  <a:prstClr val="black"/>
                </a:solidFill>
              </a:rPr>
              <a:t> за значительный вклад в укрепление идей милосердия и организацию работы Дома духовного просвещения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b="1" dirty="0"/>
              <a:t>Белорусскому общественному объединению ветеранов </a:t>
            </a:r>
            <a:r>
              <a:rPr lang="ru-RU" sz="2100" dirty="0"/>
              <a:t>за активную гуманитарную деятельность по оказанию помощи ветеранам и увековечению памяти о Великой Отечественной войне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/>
              <a:t>Коллективу общественного объединения </a:t>
            </a:r>
            <a:r>
              <a:rPr lang="ru-RU" sz="2100" b="1" dirty="0"/>
              <a:t>«Белорусская ассоциация многодетных родителей»</a:t>
            </a:r>
            <a:r>
              <a:rPr lang="ru-RU" sz="2100" dirty="0"/>
              <a:t> за большую работу по материальной и моральной поддержке многодетных семей</a:t>
            </a:r>
            <a:endParaRPr lang="ru-RU" sz="21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pic>
        <p:nvPicPr>
          <p:cNvPr id="13" name="Рисунок 12">
            <a:hlinkClick r:id="rId7"/>
            <a:extLst>
              <a:ext uri="{FF2B5EF4-FFF2-40B4-BE49-F238E27FC236}">
                <a16:creationId xmlns="" xmlns:a16="http://schemas.microsoft.com/office/drawing/2014/main" id="{8FC7AC23-D3F7-46CA-971C-FEB9B122B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12" y="3664139"/>
            <a:ext cx="426867" cy="42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63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ÐÐ»Ð°ÐºÐ°Ñ">
            <a:extLst>
              <a:ext uri="{FF2B5EF4-FFF2-40B4-BE49-F238E27FC236}">
                <a16:creationId xmlns="" xmlns:a16="http://schemas.microsoft.com/office/drawing/2014/main" id="{06FFBE9F-57F3-4485-B1B7-07432A35C1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6" name="TextBox 5"/>
          <p:cNvSpPr txBox="1"/>
          <p:nvPr/>
        </p:nvSpPr>
        <p:spPr>
          <a:xfrm>
            <a:off x="360947" y="1330969"/>
            <a:ext cx="116225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ea typeface="Times New Roman" panose="02020603050405020304" pitchFamily="18" charset="0"/>
              </a:rPr>
              <a:t>За выдающиеся достижения в сфере профессионального искусства, народного и любительского художественного творчества, обучения и патриотического воспитания творческой молодежи, благотворительной деятельности, которые получили общественное признание, присуждены </a:t>
            </a:r>
            <a:r>
              <a:rPr lang="ru-RU" sz="2400" b="1" dirty="0">
                <a:ea typeface="Times New Roman" panose="02020603050405020304" pitchFamily="18" charset="0"/>
              </a:rPr>
              <a:t>10 специальных премий </a:t>
            </a:r>
            <a:r>
              <a:rPr lang="ru-RU" sz="2400" dirty="0">
                <a:ea typeface="Times New Roman" panose="02020603050405020304" pitchFamily="18" charset="0"/>
              </a:rPr>
              <a:t>Президента Беларуси деятелям культуры и искусства.  </a:t>
            </a:r>
          </a:p>
          <a:p>
            <a:pPr>
              <a:spcAft>
                <a:spcPts val="0"/>
              </a:spcAft>
            </a:pPr>
            <a:r>
              <a:rPr lang="ru-RU" sz="2400" u="sng" dirty="0">
                <a:ea typeface="Times New Roman" panose="02020603050405020304" pitchFamily="18" charset="0"/>
              </a:rPr>
              <a:t>Премии вручены:</a:t>
            </a:r>
            <a:endParaRPr lang="en-US" sz="2400" u="sng" dirty="0">
              <a:ea typeface="Times New Roman" panose="02020603050405020304" pitchFamily="18" charset="0"/>
            </a:endParaRPr>
          </a:p>
        </p:txBody>
      </p:sp>
      <p:sp>
        <p:nvSpPr>
          <p:cNvPr id="14" name="Заголовок 9">
            <a:extLst>
              <a:ext uri="{FF2B5EF4-FFF2-40B4-BE49-F238E27FC236}">
                <a16:creationId xmlns="" xmlns:a16="http://schemas.microsoft.com/office/drawing/2014/main" id="{6F854AEB-1E87-4B82-91CB-C077ADB3C37B}"/>
              </a:ext>
            </a:extLst>
          </p:cNvPr>
          <p:cNvSpPr txBox="1">
            <a:spLocks/>
          </p:cNvSpPr>
          <p:nvPr/>
        </p:nvSpPr>
        <p:spPr>
          <a:xfrm>
            <a:off x="360947" y="779052"/>
            <a:ext cx="11157791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Премия «За духовное возрождение» </a:t>
            </a:r>
            <a:endParaRPr lang="x-none" sz="3000" b="1" dirty="0">
              <a:solidFill>
                <a:srgbClr val="008E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0C1170A-A2DF-412E-9F4A-36DC66A6F3F2}"/>
              </a:ext>
            </a:extLst>
          </p:cNvPr>
          <p:cNvSpPr/>
          <p:nvPr/>
        </p:nvSpPr>
        <p:spPr>
          <a:xfrm>
            <a:off x="360947" y="3846640"/>
            <a:ext cx="8273716" cy="2574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1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Коллективу учреждения культуры </a:t>
            </a:r>
            <a:r>
              <a:rPr lang="ru-RU" sz="21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100" b="1" dirty="0"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Музей “Витебский центр современного искусства”</a:t>
            </a:r>
            <a:r>
              <a:rPr lang="ru-RU" sz="21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100" dirty="0">
                <a:ea typeface="Times New Roman" panose="02020603050405020304" pitchFamily="18" charset="0"/>
                <a:cs typeface="Times New Roman" panose="02020603050405020304" pitchFamily="18" charset="0"/>
              </a:rPr>
              <a:t>за создание экспозиции Музея истории Витебского народного художественного училища и проведение масштабных выставочных проектов «Осип Цадкин. Возвращение», «Александр Родченко. Фотография из </a:t>
            </a:r>
            <a:r>
              <a:rPr lang="be-BY" sz="2100" dirty="0"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100" dirty="0">
                <a:ea typeface="Times New Roman" panose="02020603050405020304" pitchFamily="18" charset="0"/>
                <a:cs typeface="Times New Roman" panose="02020603050405020304" pitchFamily="18" charset="0"/>
              </a:rPr>
              <a:t>ВХУТЕМАС</a:t>
            </a:r>
            <a:r>
              <a:rPr lang="be-BY" sz="2100" dirty="0"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100" dirty="0"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100" dirty="0">
                <a:ea typeface="Calibri" panose="020F0502020204030204" pitchFamily="34" charset="0"/>
                <a:cs typeface="Times New Roman" panose="02020603050405020304" pitchFamily="18" charset="0"/>
              </a:rPr>
              <a:t>Авторскому коллективу создателей серии документальных фильмов «</a:t>
            </a:r>
            <a:r>
              <a:rPr lang="ru-RU" sz="2100" b="1" dirty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Хроника Минского гетто</a:t>
            </a:r>
            <a:r>
              <a:rPr lang="ru-RU" sz="2100" dirty="0"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3074" name="Picture 2" descr="100318472016000129_001_47 copy">
            <a:extLst>
              <a:ext uri="{FF2B5EF4-FFF2-40B4-BE49-F238E27FC236}">
                <a16:creationId xmlns="" xmlns:a16="http://schemas.microsoft.com/office/drawing/2014/main" id="{18D484E9-8A47-4F7A-B563-C1AB56EDE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864" y="2159120"/>
            <a:ext cx="2895600" cy="192738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документальные фильмы «Хроника Минского гетто»">
            <a:extLst>
              <a:ext uri="{FF2B5EF4-FFF2-40B4-BE49-F238E27FC236}">
                <a16:creationId xmlns="" xmlns:a16="http://schemas.microsoft.com/office/drawing/2014/main" id="{BFEA4FDB-4BCC-4D5C-B017-433C62FC0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1" b="11059"/>
          <a:stretch/>
        </p:blipFill>
        <p:spPr bwMode="auto">
          <a:xfrm>
            <a:off x="9563455" y="5111612"/>
            <a:ext cx="1562532" cy="155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ome1">
            <a:extLst>
              <a:ext uri="{FF2B5EF4-FFF2-40B4-BE49-F238E27FC236}">
                <a16:creationId xmlns="" xmlns:a16="http://schemas.microsoft.com/office/drawing/2014/main" id="{AC4148DB-6CE2-4B17-8AC5-EC29ECEE4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1" b="19408"/>
          <a:stretch/>
        </p:blipFill>
        <p:spPr bwMode="auto">
          <a:xfrm>
            <a:off x="8740910" y="3115746"/>
            <a:ext cx="3207622" cy="182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71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ÐÐ»Ð°ÐºÐ°Ñ">
            <a:extLst>
              <a:ext uri="{FF2B5EF4-FFF2-40B4-BE49-F238E27FC236}">
                <a16:creationId xmlns="" xmlns:a16="http://schemas.microsoft.com/office/drawing/2014/main" id="{06FFBE9F-57F3-4485-B1B7-07432A35C1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6" name="TextBox 5"/>
          <p:cNvSpPr txBox="1"/>
          <p:nvPr/>
        </p:nvSpPr>
        <p:spPr>
          <a:xfrm>
            <a:off x="360947" y="1330969"/>
            <a:ext cx="116225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ea typeface="Times New Roman" panose="02020603050405020304" pitchFamily="18" charset="0"/>
              </a:rPr>
              <a:t>За выдающиеся достижения в сфере профессионального искусства, народного и любительского художественного творчества, обучения и патриотического воспитания творческой молодежи, благотворительной деятельности, которые получили общественное признание, присуждены </a:t>
            </a:r>
            <a:r>
              <a:rPr lang="ru-RU" sz="2400" b="1" dirty="0">
                <a:ea typeface="Times New Roman" panose="02020603050405020304" pitchFamily="18" charset="0"/>
              </a:rPr>
              <a:t>10 специальных премий </a:t>
            </a:r>
            <a:r>
              <a:rPr lang="ru-RU" sz="2400" dirty="0">
                <a:ea typeface="Times New Roman" panose="02020603050405020304" pitchFamily="18" charset="0"/>
              </a:rPr>
              <a:t>Президента Беларуси деятелям культуры и искусства.  </a:t>
            </a:r>
          </a:p>
          <a:p>
            <a:pPr>
              <a:spcAft>
                <a:spcPts val="0"/>
              </a:spcAft>
            </a:pPr>
            <a:r>
              <a:rPr lang="ru-RU" sz="2400" u="sng" dirty="0">
                <a:ea typeface="Times New Roman" panose="02020603050405020304" pitchFamily="18" charset="0"/>
              </a:rPr>
              <a:t>Премии вручены:</a:t>
            </a:r>
            <a:endParaRPr lang="en-US" sz="2400" u="sng" dirty="0">
              <a:ea typeface="Times New Roman" panose="02020603050405020304" pitchFamily="18" charset="0"/>
            </a:endParaRPr>
          </a:p>
        </p:txBody>
      </p:sp>
      <p:sp>
        <p:nvSpPr>
          <p:cNvPr id="14" name="Заголовок 9">
            <a:extLst>
              <a:ext uri="{FF2B5EF4-FFF2-40B4-BE49-F238E27FC236}">
                <a16:creationId xmlns="" xmlns:a16="http://schemas.microsoft.com/office/drawing/2014/main" id="{6F854AEB-1E87-4B82-91CB-C077ADB3C37B}"/>
              </a:ext>
            </a:extLst>
          </p:cNvPr>
          <p:cNvSpPr txBox="1">
            <a:spLocks/>
          </p:cNvSpPr>
          <p:nvPr/>
        </p:nvSpPr>
        <p:spPr>
          <a:xfrm>
            <a:off x="360947" y="779052"/>
            <a:ext cx="11157791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Премия «За духовное возрождение» </a:t>
            </a:r>
            <a:endParaRPr lang="x-none" sz="3000" b="1" dirty="0">
              <a:solidFill>
                <a:srgbClr val="008E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0C1170A-A2DF-412E-9F4A-36DC66A6F3F2}"/>
              </a:ext>
            </a:extLst>
          </p:cNvPr>
          <p:cNvSpPr/>
          <p:nvPr/>
        </p:nvSpPr>
        <p:spPr>
          <a:xfrm>
            <a:off x="243468" y="3581400"/>
            <a:ext cx="9706648" cy="3118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a typeface="Times New Roman" panose="02020603050405020304" pitchFamily="18" charset="0"/>
              </a:rPr>
              <a:t>Симфоническому оркестру УО </a:t>
            </a:r>
            <a:r>
              <a:rPr lang="ru-RU" sz="2000" b="1" dirty="0">
                <a:ea typeface="Times New Roman" panose="02020603050405020304" pitchFamily="18" charset="0"/>
              </a:rPr>
              <a:t>«</a:t>
            </a:r>
            <a:r>
              <a:rPr lang="ru-RU" sz="2000" b="1" dirty="0" err="1">
                <a:ea typeface="Times New Roman" panose="02020603050405020304" pitchFamily="18" charset="0"/>
                <a:hlinkClick r:id="rId3"/>
              </a:rPr>
              <a:t>Молодечненский</a:t>
            </a:r>
            <a:r>
              <a:rPr lang="ru-RU" sz="2000" b="1" dirty="0">
                <a:ea typeface="Times New Roman" panose="02020603050405020304" pitchFamily="18" charset="0"/>
                <a:hlinkClick r:id="rId3"/>
              </a:rPr>
              <a:t> государственный музыкальный колледж имени М.К. Огинского</a:t>
            </a:r>
            <a:r>
              <a:rPr lang="ru-RU" sz="2000" b="1" dirty="0">
                <a:ea typeface="Times New Roman" panose="02020603050405020304" pitchFamily="18" charset="0"/>
              </a:rPr>
              <a:t>» </a:t>
            </a:r>
            <a:r>
              <a:rPr lang="ru-RU" sz="2000" dirty="0">
                <a:ea typeface="Times New Roman" panose="02020603050405020304" pitchFamily="18" charset="0"/>
              </a:rPr>
              <a:t>за большой вклад в воспитание творческой молодежи и реализацию культурных проектов «Международный симфонический форум-конкурс молодых композиторов стран СНГ им. М.К. Огинского», «Мосты дружбы: Беларусь – Россия», «Духовная страница малой родины»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Коллективу </a:t>
            </a: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Брестского городского центра культуры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за выдающиеся достижения в развитии любительского художественного творчества, проведение масштабных мероприятий, посвященных 1000-летию города Бреста, и реализацию межгосударственной программы «Брест – культурная столица Содружества – 2019»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="" xmlns:a16="http://schemas.microsoft.com/office/drawing/2014/main" id="{BA791D85-1400-4932-A16D-0A06CF450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6510"/>
                    </a14:imgEffect>
                    <a14:imgEffect>
                      <a14:saturation sat="117000"/>
                    </a14:imgEffect>
                    <a14:imgEffect>
                      <a14:brightnessContrast bright="-12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468" y="3643208"/>
            <a:ext cx="2033337" cy="126938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Похожее изображение">
            <a:extLst>
              <a:ext uri="{FF2B5EF4-FFF2-40B4-BE49-F238E27FC236}">
                <a16:creationId xmlns="" xmlns:a16="http://schemas.microsoft.com/office/drawing/2014/main" id="{E5BA82F3-8D08-4DAE-9CA4-A7A6FA01B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925" y="4995853"/>
            <a:ext cx="1432421" cy="186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685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ÐÐ»Ð°ÐºÐ°Ñ">
            <a:extLst>
              <a:ext uri="{FF2B5EF4-FFF2-40B4-BE49-F238E27FC236}">
                <a16:creationId xmlns="" xmlns:a16="http://schemas.microsoft.com/office/drawing/2014/main" id="{06FFBE9F-57F3-4485-B1B7-07432A35C1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6" name="TextBox 5"/>
          <p:cNvSpPr txBox="1"/>
          <p:nvPr/>
        </p:nvSpPr>
        <p:spPr>
          <a:xfrm>
            <a:off x="360947" y="1330969"/>
            <a:ext cx="116225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ea typeface="Times New Roman" panose="02020603050405020304" pitchFamily="18" charset="0"/>
              </a:rPr>
              <a:t>За выдающиеся достижения в сфере профессионального искусства, народного и любительского художественного творчества, обучения и патриотического воспитания творческой молодежи, благотворительной деятельности, которые получили общественное признание, присуждены </a:t>
            </a:r>
            <a:r>
              <a:rPr lang="ru-RU" sz="2400" b="1" dirty="0">
                <a:ea typeface="Times New Roman" panose="02020603050405020304" pitchFamily="18" charset="0"/>
              </a:rPr>
              <a:t>10 специальных премий </a:t>
            </a:r>
            <a:r>
              <a:rPr lang="ru-RU" sz="2400" dirty="0">
                <a:ea typeface="Times New Roman" panose="02020603050405020304" pitchFamily="18" charset="0"/>
              </a:rPr>
              <a:t>Президента Беларуси деятелям культуры и искусства.  </a:t>
            </a:r>
          </a:p>
          <a:p>
            <a:pPr>
              <a:spcAft>
                <a:spcPts val="0"/>
              </a:spcAft>
            </a:pPr>
            <a:r>
              <a:rPr lang="ru-RU" sz="2400" u="sng" dirty="0">
                <a:ea typeface="Times New Roman" panose="02020603050405020304" pitchFamily="18" charset="0"/>
              </a:rPr>
              <a:t>Премии вручены:</a:t>
            </a:r>
            <a:endParaRPr lang="en-US" sz="2400" u="sng" dirty="0">
              <a:ea typeface="Times New Roman" panose="02020603050405020304" pitchFamily="18" charset="0"/>
            </a:endParaRPr>
          </a:p>
        </p:txBody>
      </p:sp>
      <p:sp>
        <p:nvSpPr>
          <p:cNvPr id="14" name="Заголовок 9">
            <a:extLst>
              <a:ext uri="{FF2B5EF4-FFF2-40B4-BE49-F238E27FC236}">
                <a16:creationId xmlns="" xmlns:a16="http://schemas.microsoft.com/office/drawing/2014/main" id="{6F854AEB-1E87-4B82-91CB-C077ADB3C37B}"/>
              </a:ext>
            </a:extLst>
          </p:cNvPr>
          <p:cNvSpPr txBox="1">
            <a:spLocks/>
          </p:cNvSpPr>
          <p:nvPr/>
        </p:nvSpPr>
        <p:spPr>
          <a:xfrm>
            <a:off x="360947" y="779052"/>
            <a:ext cx="11157791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Премия «За духовное возрождение» </a:t>
            </a:r>
            <a:endParaRPr lang="x-none" sz="3000" b="1" dirty="0">
              <a:solidFill>
                <a:srgbClr val="008E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0C1170A-A2DF-412E-9F4A-36DC66A6F3F2}"/>
              </a:ext>
            </a:extLst>
          </p:cNvPr>
          <p:cNvSpPr/>
          <p:nvPr/>
        </p:nvSpPr>
        <p:spPr>
          <a:xfrm>
            <a:off x="243468" y="3726687"/>
            <a:ext cx="8984753" cy="2574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100" dirty="0"/>
              <a:t>Коллективу</a:t>
            </a:r>
            <a:r>
              <a:rPr lang="ru-RU" sz="2100" b="1" dirty="0"/>
              <a:t> Национальной государственной телерадиокомпании Республики</a:t>
            </a:r>
            <a:r>
              <a:rPr lang="en-US" sz="2100" b="1" dirty="0"/>
              <a:t> </a:t>
            </a:r>
            <a:r>
              <a:rPr lang="ru-RU" sz="2100" b="1" dirty="0"/>
              <a:t>Беларусь </a:t>
            </a:r>
            <a:r>
              <a:rPr lang="ru-RU" sz="2100" dirty="0"/>
              <a:t>за реализацию творческих проектов, которые позитивно представляют национальную культуру в Беларуси и за рубежом, значительный вклад в воспитание творческой молодежи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100" dirty="0"/>
              <a:t>Коллективу</a:t>
            </a:r>
            <a:r>
              <a:rPr lang="ru-RU" sz="2100" b="1" dirty="0"/>
              <a:t> </a:t>
            </a:r>
            <a:r>
              <a:rPr lang="ru-RU" sz="2100" b="1" dirty="0" err="1"/>
              <a:t>Ивьевского</a:t>
            </a:r>
            <a:r>
              <a:rPr lang="ru-RU" sz="2100" b="1" dirty="0"/>
              <a:t> центра культуры и досуга </a:t>
            </a:r>
            <a:r>
              <a:rPr lang="ru-RU" sz="2100" dirty="0"/>
              <a:t>за значительный вклад в развитие народного творчества и реализацию проекта «</a:t>
            </a:r>
            <a:r>
              <a:rPr lang="ru-RU" sz="2100" dirty="0" err="1"/>
              <a:t>Ивьевский</a:t>
            </a:r>
            <a:r>
              <a:rPr lang="ru-RU" sz="2100" dirty="0"/>
              <a:t> колорит»</a:t>
            </a:r>
          </a:p>
        </p:txBody>
      </p:sp>
      <p:pic>
        <p:nvPicPr>
          <p:cNvPr id="9222" name="Picture 6">
            <a:extLst>
              <a:ext uri="{FF2B5EF4-FFF2-40B4-BE49-F238E27FC236}">
                <a16:creationId xmlns="" xmlns:a16="http://schemas.microsoft.com/office/drawing/2014/main" id="{0033220F-0B96-42C4-88CA-EA7A5570C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138" y="3230394"/>
            <a:ext cx="2406316" cy="15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="" xmlns:a16="http://schemas.microsoft.com/office/drawing/2014/main" id="{391D0082-8449-46A7-90E0-2C245ED5A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739" b="25402"/>
          <a:stretch/>
        </p:blipFill>
        <p:spPr bwMode="auto">
          <a:xfrm>
            <a:off x="9577138" y="5001920"/>
            <a:ext cx="2130633" cy="164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909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ÐÐ»Ð°ÐºÐ°Ñ">
            <a:extLst>
              <a:ext uri="{FF2B5EF4-FFF2-40B4-BE49-F238E27FC236}">
                <a16:creationId xmlns="" xmlns:a16="http://schemas.microsoft.com/office/drawing/2014/main" id="{06FFBE9F-57F3-4485-B1B7-07432A35C1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6" name="TextBox 5"/>
          <p:cNvSpPr txBox="1"/>
          <p:nvPr/>
        </p:nvSpPr>
        <p:spPr>
          <a:xfrm>
            <a:off x="360947" y="1330969"/>
            <a:ext cx="116225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ea typeface="Times New Roman" panose="02020603050405020304" pitchFamily="18" charset="0"/>
              </a:rPr>
              <a:t>За выдающиеся достижения в сфере профессионального искусства, народного и любительского художественного творчества, обучения и патриотического воспитания творческой молодежи, благотворительной деятельности, которые получили общественное признание, присуждены </a:t>
            </a:r>
            <a:r>
              <a:rPr lang="ru-RU" sz="2400" b="1" dirty="0">
                <a:ea typeface="Times New Roman" panose="02020603050405020304" pitchFamily="18" charset="0"/>
              </a:rPr>
              <a:t>10 специальных премий </a:t>
            </a:r>
            <a:r>
              <a:rPr lang="ru-RU" sz="2400" dirty="0">
                <a:ea typeface="Times New Roman" panose="02020603050405020304" pitchFamily="18" charset="0"/>
              </a:rPr>
              <a:t>Президента Беларуси деятелям культуры и искусства.  </a:t>
            </a:r>
          </a:p>
          <a:p>
            <a:pPr>
              <a:spcAft>
                <a:spcPts val="0"/>
              </a:spcAft>
            </a:pPr>
            <a:r>
              <a:rPr lang="ru-RU" sz="2400" u="sng" dirty="0">
                <a:ea typeface="Times New Roman" panose="02020603050405020304" pitchFamily="18" charset="0"/>
              </a:rPr>
              <a:t>Премии вручены:</a:t>
            </a:r>
            <a:endParaRPr lang="en-US" sz="2400" u="sng" dirty="0">
              <a:ea typeface="Times New Roman" panose="02020603050405020304" pitchFamily="18" charset="0"/>
            </a:endParaRPr>
          </a:p>
        </p:txBody>
      </p:sp>
      <p:sp>
        <p:nvSpPr>
          <p:cNvPr id="14" name="Заголовок 9">
            <a:extLst>
              <a:ext uri="{FF2B5EF4-FFF2-40B4-BE49-F238E27FC236}">
                <a16:creationId xmlns="" xmlns:a16="http://schemas.microsoft.com/office/drawing/2014/main" id="{6F854AEB-1E87-4B82-91CB-C077ADB3C37B}"/>
              </a:ext>
            </a:extLst>
          </p:cNvPr>
          <p:cNvSpPr txBox="1">
            <a:spLocks/>
          </p:cNvSpPr>
          <p:nvPr/>
        </p:nvSpPr>
        <p:spPr>
          <a:xfrm>
            <a:off x="360947" y="779052"/>
            <a:ext cx="11157791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Премия «За духовное возрождение» </a:t>
            </a:r>
            <a:endParaRPr lang="x-none" sz="3000" b="1" dirty="0">
              <a:solidFill>
                <a:srgbClr val="008E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0C1170A-A2DF-412E-9F4A-36DC66A6F3F2}"/>
              </a:ext>
            </a:extLst>
          </p:cNvPr>
          <p:cNvSpPr/>
          <p:nvPr/>
        </p:nvSpPr>
        <p:spPr>
          <a:xfrm>
            <a:off x="243468" y="3591849"/>
            <a:ext cx="8888500" cy="3266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100" dirty="0"/>
              <a:t>Авторскому коллективу, который разработал и воплотил в жизнь проекты </a:t>
            </a:r>
            <a:r>
              <a:rPr lang="ru-RU" sz="2100" b="1" dirty="0"/>
              <a:t>церемоний открытия и закрытия II Европейских игр 2019 года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100" b="1" dirty="0">
                <a:hlinkClick r:id="rId3"/>
              </a:rPr>
              <a:t>Военно-патриотическому центру специальной подготовки для допризывной молодежи «Скиф»</a:t>
            </a:r>
            <a:r>
              <a:rPr lang="ru-RU" sz="2100" dirty="0">
                <a:hlinkClick r:id="rId3"/>
              </a:rPr>
              <a:t> </a:t>
            </a:r>
            <a:r>
              <a:rPr lang="ru-RU" sz="2100" dirty="0" smtClean="0"/>
              <a:t> за </a:t>
            </a:r>
            <a:r>
              <a:rPr lang="ru-RU" sz="2100" dirty="0"/>
              <a:t>значительный вклад в патриотическое воспитание молодежи, реализацию культурных проектов по формированию экспозиции Музея истории воздушно-десантных войск и спецназа имени В.Ф. Маргелова, а также проведение мероприятий, посвященных государственным праздникам и памятным датам</a:t>
            </a:r>
          </a:p>
        </p:txBody>
      </p:sp>
      <p:pic>
        <p:nvPicPr>
          <p:cNvPr id="8" name="Picture 10" descr="Картинки по запросу авторский коллектив церемоний открытия и закрытия II Европейских игр 2019 года">
            <a:extLst>
              <a:ext uri="{FF2B5EF4-FFF2-40B4-BE49-F238E27FC236}">
                <a16:creationId xmlns="" xmlns:a16="http://schemas.microsoft.com/office/drawing/2014/main" id="{AC0B3A21-150C-4AB0-BA51-073710E37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662" y="3084094"/>
            <a:ext cx="2539391" cy="159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Участник центра &quot;Скиф&quot;, юный парашютист Тимофей Нисловский. Фото из архива">
            <a:extLst>
              <a:ext uri="{FF2B5EF4-FFF2-40B4-BE49-F238E27FC236}">
                <a16:creationId xmlns="" xmlns:a16="http://schemas.microsoft.com/office/drawing/2014/main" id="{48953170-47D2-4CEA-970F-0F14A944B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662" y="5014851"/>
            <a:ext cx="2539392" cy="14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409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ÐÐ»Ð°ÐºÐ°Ñ">
            <a:extLst>
              <a:ext uri="{FF2B5EF4-FFF2-40B4-BE49-F238E27FC236}">
                <a16:creationId xmlns="" xmlns:a16="http://schemas.microsoft.com/office/drawing/2014/main" id="{06FFBE9F-57F3-4485-B1B7-07432A35C1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6" name="TextBox 5"/>
          <p:cNvSpPr txBox="1"/>
          <p:nvPr/>
        </p:nvSpPr>
        <p:spPr>
          <a:xfrm>
            <a:off x="360947" y="1330969"/>
            <a:ext cx="116225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ea typeface="Times New Roman" panose="02020603050405020304" pitchFamily="18" charset="0"/>
              </a:rPr>
              <a:t>За выдающиеся достижения в сфере профессионального искусства, народного и любительского художественного творчества, обучения и патриотического воспитания творческой молодежи, благотворительной деятельности, которые получили общественное признание, присуждены </a:t>
            </a:r>
            <a:r>
              <a:rPr lang="ru-RU" sz="2400" b="1" dirty="0">
                <a:ea typeface="Times New Roman" panose="02020603050405020304" pitchFamily="18" charset="0"/>
              </a:rPr>
              <a:t>10 специальных премий </a:t>
            </a:r>
            <a:r>
              <a:rPr lang="ru-RU" sz="2400" dirty="0">
                <a:ea typeface="Times New Roman" panose="02020603050405020304" pitchFamily="18" charset="0"/>
              </a:rPr>
              <a:t>Президента Беларуси деятелям культуры и искусства.  </a:t>
            </a:r>
          </a:p>
          <a:p>
            <a:pPr>
              <a:spcAft>
                <a:spcPts val="0"/>
              </a:spcAft>
            </a:pPr>
            <a:r>
              <a:rPr lang="ru-RU" sz="2400" u="sng" dirty="0">
                <a:ea typeface="Times New Roman" panose="02020603050405020304" pitchFamily="18" charset="0"/>
              </a:rPr>
              <a:t>Премии вручены:</a:t>
            </a:r>
            <a:endParaRPr lang="en-US" sz="2400" u="sng" dirty="0">
              <a:ea typeface="Times New Roman" panose="02020603050405020304" pitchFamily="18" charset="0"/>
            </a:endParaRPr>
          </a:p>
        </p:txBody>
      </p:sp>
      <p:sp>
        <p:nvSpPr>
          <p:cNvPr id="14" name="Заголовок 9">
            <a:extLst>
              <a:ext uri="{FF2B5EF4-FFF2-40B4-BE49-F238E27FC236}">
                <a16:creationId xmlns="" xmlns:a16="http://schemas.microsoft.com/office/drawing/2014/main" id="{6F854AEB-1E87-4B82-91CB-C077ADB3C37B}"/>
              </a:ext>
            </a:extLst>
          </p:cNvPr>
          <p:cNvSpPr txBox="1">
            <a:spLocks/>
          </p:cNvSpPr>
          <p:nvPr/>
        </p:nvSpPr>
        <p:spPr>
          <a:xfrm>
            <a:off x="360947" y="779052"/>
            <a:ext cx="11157791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Премия «За духовное возрождение» </a:t>
            </a:r>
            <a:endParaRPr lang="x-none" sz="3000" b="1" dirty="0">
              <a:solidFill>
                <a:srgbClr val="008E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0C1170A-A2DF-412E-9F4A-36DC66A6F3F2}"/>
              </a:ext>
            </a:extLst>
          </p:cNvPr>
          <p:cNvSpPr/>
          <p:nvPr/>
        </p:nvSpPr>
        <p:spPr>
          <a:xfrm>
            <a:off x="105308" y="3574892"/>
            <a:ext cx="8888500" cy="3266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100" b="1" dirty="0"/>
              <a:t>Заслуженному любительскому коллективу фольклорного ансамбля «</a:t>
            </a:r>
            <a:r>
              <a:rPr lang="ru-RU" sz="2100" b="1" dirty="0" err="1"/>
              <a:t>Дударики</a:t>
            </a:r>
            <a:r>
              <a:rPr lang="ru-RU" sz="2100" b="1" dirty="0"/>
              <a:t>» ГУО «Гимназия № 14 г. Минска»</a:t>
            </a:r>
            <a:r>
              <a:rPr lang="ru-RU" sz="2100" dirty="0"/>
              <a:t> за выдающиеся достижения в области любительского искусства, успешное представление Беларуси в программах международного фестиваля «Гармонь собирает друзей», Минской международной книжной выставки-ярмарки и других проектов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100" dirty="0"/>
              <a:t>Авторский коллектив, выполнивший </a:t>
            </a:r>
            <a:r>
              <a:rPr lang="ru-RU" sz="2100" b="1" dirty="0">
                <a:hlinkClick r:id="rId3"/>
              </a:rPr>
              <a:t>мозаичное оформление алтарной части храма-памятника в честь Всех Святых и в память о жертвах, спасению Отечества нашего послуживших</a:t>
            </a:r>
            <a:endParaRPr lang="en-US" sz="2100" b="1" dirty="0"/>
          </a:p>
        </p:txBody>
      </p:sp>
      <p:pic>
        <p:nvPicPr>
          <p:cNvPr id="11266" name="Picture 2" descr="100318472016000129_001_47 copy">
            <a:extLst>
              <a:ext uri="{FF2B5EF4-FFF2-40B4-BE49-F238E27FC236}">
                <a16:creationId xmlns="" xmlns:a16="http://schemas.microsoft.com/office/drawing/2014/main" id="{CE1BF351-2747-4EFF-AC16-643F00942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447" y="3276600"/>
            <a:ext cx="2715126" cy="180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="" xmlns:a16="http://schemas.microsoft.com/office/drawing/2014/main" id="{EB989C92-9B3D-4CD5-B414-7E39E45823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42"/>
          <a:stretch/>
        </p:blipFill>
        <p:spPr bwMode="auto">
          <a:xfrm>
            <a:off x="9249448" y="5207968"/>
            <a:ext cx="2715126" cy="149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719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A37CDEDA-33B1-419B-86FC-DF1897F6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607" y="1442245"/>
            <a:ext cx="7004492" cy="158344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Arial Black" panose="020B0A04020102020204" pitchFamily="34" charset="0"/>
              </a:rPr>
              <a:t>13 апреля</a:t>
            </a:r>
            <a:r>
              <a:rPr lang="ru-RU" sz="3000" b="1" dirty="0"/>
              <a:t> 1995 г. — официальная дата создания системы государственных наград Беларуси</a:t>
            </a:r>
            <a:endParaRPr lang="x-none" sz="24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 dirty="0"/>
          </a:p>
        </p:txBody>
      </p:sp>
      <p:sp>
        <p:nvSpPr>
          <p:cNvPr id="7" name="Заголовок 9">
            <a:extLst>
              <a:ext uri="{FF2B5EF4-FFF2-40B4-BE49-F238E27FC236}">
                <a16:creationId xmlns="" xmlns:a16="http://schemas.microsoft.com/office/drawing/2014/main" id="{A37CDEDA-33B1-419B-86FC-DF1897F65587}"/>
              </a:ext>
            </a:extLst>
          </p:cNvPr>
          <p:cNvSpPr txBox="1">
            <a:spLocks/>
          </p:cNvSpPr>
          <p:nvPr/>
        </p:nvSpPr>
        <p:spPr>
          <a:xfrm>
            <a:off x="2821577" y="667775"/>
            <a:ext cx="6288990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Герои Беларуси </a:t>
            </a:r>
            <a:endParaRPr lang="x-none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AutoShape 4" descr="ÐÐ»Ð°ÐºÐ°Ñ">
            <a:extLst>
              <a:ext uri="{FF2B5EF4-FFF2-40B4-BE49-F238E27FC236}">
                <a16:creationId xmlns="" xmlns:a16="http://schemas.microsoft.com/office/drawing/2014/main" id="{06FFBE9F-57F3-4485-B1B7-07432A35C1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B710006-425B-44C2-A6D6-201C7477052B}"/>
              </a:ext>
            </a:extLst>
          </p:cNvPr>
          <p:cNvSpPr/>
          <p:nvPr/>
        </p:nvSpPr>
        <p:spPr>
          <a:xfrm>
            <a:off x="4881636" y="2956560"/>
            <a:ext cx="68984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Республике Беларусь установлены следующие государственные награды: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ордена Республики Беларусь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медали Республики Беларусь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почетные звания Республики Беларусь</a:t>
            </a:r>
            <a:endParaRPr lang="x-none" sz="2200" b="1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FEBDD5C-3C32-4FAA-824A-C8445F7C37A9}"/>
              </a:ext>
            </a:extLst>
          </p:cNvPr>
          <p:cNvSpPr/>
          <p:nvPr/>
        </p:nvSpPr>
        <p:spPr>
          <a:xfrm>
            <a:off x="4881863" y="5512790"/>
            <a:ext cx="68982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7548" y="5050528"/>
            <a:ext cx="7004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Наивысшей наградой является звание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«Герой Беларуси»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за исключительные заслуги перед государством и обществом.</a:t>
            </a:r>
            <a:endParaRPr lang="en-US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52" y="667775"/>
            <a:ext cx="2694626" cy="50546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12235" y="5913743"/>
            <a:ext cx="3927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Медаль «</a:t>
            </a:r>
            <a:r>
              <a:rPr lang="ru-RU" i="1" dirty="0"/>
              <a:t>Герой Беларуси</a:t>
            </a:r>
            <a:r>
              <a:rPr lang="ru-RU" dirty="0"/>
              <a:t>» вручена </a:t>
            </a:r>
          </a:p>
          <a:p>
            <a:r>
              <a:rPr lang="ru-RU" b="1" dirty="0"/>
              <a:t>11 </a:t>
            </a:r>
            <a:r>
              <a:rPr lang="ru-RU" dirty="0"/>
              <a:t>гражданам Республики Беларусь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4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 dirty="0"/>
          </a:p>
        </p:txBody>
      </p:sp>
      <p:sp>
        <p:nvSpPr>
          <p:cNvPr id="7" name="Заголовок 9">
            <a:extLst>
              <a:ext uri="{FF2B5EF4-FFF2-40B4-BE49-F238E27FC236}">
                <a16:creationId xmlns="" xmlns:a16="http://schemas.microsoft.com/office/drawing/2014/main" id="{A37CDEDA-33B1-419B-86FC-DF1897F65587}"/>
              </a:ext>
            </a:extLst>
          </p:cNvPr>
          <p:cNvSpPr txBox="1">
            <a:spLocks/>
          </p:cNvSpPr>
          <p:nvPr/>
        </p:nvSpPr>
        <p:spPr>
          <a:xfrm>
            <a:off x="359943" y="667775"/>
            <a:ext cx="11472114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x-non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 Беларуси </a:t>
            </a:r>
            <a:endParaRPr lang="x-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4" descr="ÐÐ»Ð°ÐºÐ°Ñ">
            <a:extLst>
              <a:ext uri="{FF2B5EF4-FFF2-40B4-BE49-F238E27FC236}">
                <a16:creationId xmlns="" xmlns:a16="http://schemas.microsoft.com/office/drawing/2014/main" id="{06FFBE9F-57F3-4485-B1B7-07432A35C1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45135" y="700295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8CADDEB-2B90-4F31-BF80-8D02818ECF11}"/>
              </a:ext>
            </a:extLst>
          </p:cNvPr>
          <p:cNvSpPr/>
          <p:nvPr/>
        </p:nvSpPr>
        <p:spPr>
          <a:xfrm>
            <a:off x="639488" y="4289695"/>
            <a:ext cx="5456512" cy="2112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Карват</a:t>
            </a: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Владимир Николаевич (1958–1996</a:t>
            </a:r>
            <a:r>
              <a:rPr lang="ru-RU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/>
              <a:t>Подполковник авиации, первый «Герой Беларуси»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Указом № 484 от </a:t>
            </a:r>
            <a:r>
              <a:rPr lang="ru-RU" sz="2000" b="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21.11.1996</a:t>
            </a:r>
            <a:r>
              <a:rPr lang="ru-RU" sz="20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 В. Н. </a:t>
            </a:r>
            <a:r>
              <a:rPr lang="ru-RU" sz="2000" dirty="0" err="1">
                <a:ea typeface="Segoe UI Historic" panose="020B0502040204020203" pitchFamily="34" charset="0"/>
                <a:cs typeface="Segoe UI Historic" panose="020B0502040204020203" pitchFamily="34" charset="0"/>
              </a:rPr>
              <a:t>Карвату</a:t>
            </a:r>
            <a:r>
              <a:rPr lang="ru-RU" sz="2000" dirty="0">
                <a:ea typeface="Segoe UI Historic" panose="020B0502040204020203" pitchFamily="34" charset="0"/>
                <a:cs typeface="Segoe UI Historic" panose="020B0502040204020203" pitchFamily="34" charset="0"/>
              </a:rPr>
              <a:t> присвоено звание «Герой Беларуси» за мужество и героизм, проявленные при исполнении воинского долга (посмертно).</a:t>
            </a:r>
            <a:endParaRPr lang="en-US" sz="2000" dirty="0"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875" y="1567171"/>
            <a:ext cx="2338652" cy="246727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8CADDEB-2B90-4F31-BF80-8D02818ECF11}"/>
              </a:ext>
            </a:extLst>
          </p:cNvPr>
          <p:cNvSpPr/>
          <p:nvPr/>
        </p:nvSpPr>
        <p:spPr>
          <a:xfrm>
            <a:off x="6364647" y="4289695"/>
            <a:ext cx="5629642" cy="2112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Мариев Павел Лукьянович (род. 1938</a:t>
            </a:r>
            <a:r>
              <a:rPr lang="ru-RU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Белорусский ученый и организатор производства в области карьерного автомобилестроения</a:t>
            </a:r>
            <a:endParaRPr lang="ru-RU" sz="2000" dirty="0"/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Указом № 360 от </a:t>
            </a:r>
            <a:r>
              <a:rPr lang="ru-RU" sz="2000" b="1" dirty="0">
                <a:solidFill>
                  <a:srgbClr val="000000"/>
                </a:solidFill>
                <a:ea typeface="Times New Roman" panose="02020603050405020304" pitchFamily="18" charset="0"/>
              </a:rPr>
              <a:t>29.06.2001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П</a:t>
            </a:r>
            <a:r>
              <a:rPr lang="ru-RU" sz="2000" dirty="0">
                <a:ea typeface="Times New Roman" panose="02020603050405020304" pitchFamily="18" charset="0"/>
              </a:rPr>
              <a:t>. Л. </a:t>
            </a:r>
            <a:r>
              <a:rPr lang="ru-RU" sz="2000" dirty="0" err="1">
                <a:ea typeface="Times New Roman" panose="02020603050405020304" pitchFamily="18" charset="0"/>
              </a:rPr>
              <a:t>Мариеву</a:t>
            </a:r>
            <a:r>
              <a:rPr lang="ru-RU" sz="2000" dirty="0">
                <a:ea typeface="Times New Roman" panose="02020603050405020304" pitchFamily="18" charset="0"/>
              </a:rPr>
              <a:t> присвоено звание «Герой Беларуси» за самоотверженный труд и исключительные заслуги в развитии отечественного автомобилестроения.</a:t>
            </a:r>
            <a:endParaRPr lang="en-US" sz="2000" dirty="0"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482" y="1549879"/>
            <a:ext cx="2338653" cy="246727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AF91AE1-73DC-49DF-BA82-6EC8663340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19" y="1589640"/>
            <a:ext cx="527012" cy="988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862F85D-E4FB-47E2-B3C1-6DA5DA8EF1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80" y="1589641"/>
            <a:ext cx="527012" cy="988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7779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 dirty="0"/>
          </a:p>
        </p:txBody>
      </p:sp>
      <p:sp>
        <p:nvSpPr>
          <p:cNvPr id="7" name="Заголовок 9">
            <a:extLst>
              <a:ext uri="{FF2B5EF4-FFF2-40B4-BE49-F238E27FC236}">
                <a16:creationId xmlns="" xmlns:a16="http://schemas.microsoft.com/office/drawing/2014/main" id="{A37CDEDA-33B1-419B-86FC-DF1897F65587}"/>
              </a:ext>
            </a:extLst>
          </p:cNvPr>
          <p:cNvSpPr txBox="1">
            <a:spLocks/>
          </p:cNvSpPr>
          <p:nvPr/>
        </p:nvSpPr>
        <p:spPr>
          <a:xfrm>
            <a:off x="359943" y="667775"/>
            <a:ext cx="11472114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x-non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 Беларуси </a:t>
            </a:r>
            <a:endParaRPr lang="x-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4" descr="ÐÐ»Ð°ÐºÐ°Ñ">
            <a:extLst>
              <a:ext uri="{FF2B5EF4-FFF2-40B4-BE49-F238E27FC236}">
                <a16:creationId xmlns="" xmlns:a16="http://schemas.microsoft.com/office/drawing/2014/main" id="{06FFBE9F-57F3-4485-B1B7-07432A35C1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45135" y="700295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8CADDEB-2B90-4F31-BF80-8D02818ECF11}"/>
              </a:ext>
            </a:extLst>
          </p:cNvPr>
          <p:cNvSpPr/>
          <p:nvPr/>
        </p:nvSpPr>
        <p:spPr>
          <a:xfrm>
            <a:off x="501702" y="4262717"/>
            <a:ext cx="5456512" cy="2112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Дубко</a:t>
            </a: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Александр Иосифович (1938–2001</a:t>
            </a:r>
            <a:r>
              <a:rPr lang="ru-RU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Хозяйственный и государственный деятель Беларуси. Герой Социалистического Труда. </a:t>
            </a:r>
            <a:endParaRPr lang="ru-RU" sz="2000" dirty="0"/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ea typeface="Times New Roman" panose="02020603050405020304" pitchFamily="18" charset="0"/>
              </a:rPr>
              <a:t>Указом № 361 от </a:t>
            </a:r>
            <a:r>
              <a:rPr lang="ru-RU" sz="2000" b="1" dirty="0">
                <a:ea typeface="Times New Roman" panose="02020603050405020304" pitchFamily="18" charset="0"/>
              </a:rPr>
              <a:t>30.06.2001</a:t>
            </a:r>
            <a:r>
              <a:rPr lang="ru-RU" sz="2000" dirty="0">
                <a:ea typeface="Times New Roman" panose="02020603050405020304" pitchFamily="18" charset="0"/>
              </a:rPr>
              <a:t> А. И. </a:t>
            </a:r>
            <a:r>
              <a:rPr lang="ru-RU" sz="2000" dirty="0" err="1">
                <a:ea typeface="Times New Roman" panose="02020603050405020304" pitchFamily="18" charset="0"/>
              </a:rPr>
              <a:t>Дубко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ea typeface="Times New Roman" panose="02020603050405020304" pitchFamily="18" charset="0"/>
              </a:rPr>
              <a:t>присвоено </a:t>
            </a:r>
            <a:r>
              <a:rPr lang="ru-RU" sz="2000" dirty="0">
                <a:ea typeface="Times New Roman" panose="02020603050405020304" pitchFamily="18" charset="0"/>
              </a:rPr>
              <a:t>звание «Герой Беларуси» за исключительные заслуги перед государством и </a:t>
            </a:r>
            <a:r>
              <a:rPr lang="ru-RU" sz="2000" dirty="0" smtClean="0">
                <a:ea typeface="Times New Roman" panose="02020603050405020304" pitchFamily="18" charset="0"/>
              </a:rPr>
              <a:t>обществом (</a:t>
            </a:r>
            <a:r>
              <a:rPr lang="ru-RU" sz="2000" dirty="0">
                <a:ea typeface="Times New Roman" panose="02020603050405020304" pitchFamily="18" charset="0"/>
              </a:rPr>
              <a:t>посмертно).</a:t>
            </a:r>
            <a:endParaRPr lang="en-US" sz="2000" dirty="0"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ru-RU" sz="20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8CADDEB-2B90-4F31-BF80-8D02818ECF11}"/>
              </a:ext>
            </a:extLst>
          </p:cNvPr>
          <p:cNvSpPr/>
          <p:nvPr/>
        </p:nvSpPr>
        <p:spPr>
          <a:xfrm>
            <a:off x="6095999" y="4262717"/>
            <a:ext cx="5736057" cy="2112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Карчмит</a:t>
            </a: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Михаил Александрович (1949–2004</a:t>
            </a:r>
            <a:r>
              <a:rPr lang="ru-RU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Белорусский хозяйственный деятель. Заслуженный работник сельского хозяйства Беларуси.</a:t>
            </a:r>
            <a:endParaRPr lang="ru-RU" sz="2000" dirty="0"/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ea typeface="Times New Roman" panose="02020603050405020304" pitchFamily="18" charset="0"/>
              </a:rPr>
              <a:t>Указом № 362 от </a:t>
            </a:r>
            <a:r>
              <a:rPr lang="ru-RU" sz="2000" b="1" dirty="0">
                <a:ea typeface="Times New Roman" panose="02020603050405020304" pitchFamily="18" charset="0"/>
              </a:rPr>
              <a:t>30.06.2001</a:t>
            </a:r>
            <a:r>
              <a:rPr lang="ru-RU" sz="2000" dirty="0">
                <a:ea typeface="Times New Roman" panose="02020603050405020304" pitchFamily="18" charset="0"/>
              </a:rPr>
              <a:t> М. А. </a:t>
            </a:r>
            <a:r>
              <a:rPr lang="ru-RU" sz="2000" dirty="0" err="1">
                <a:ea typeface="Times New Roman" panose="02020603050405020304" pitchFamily="18" charset="0"/>
              </a:rPr>
              <a:t>Карчмиту</a:t>
            </a:r>
            <a:r>
              <a:rPr lang="ru-RU" sz="2000" dirty="0">
                <a:ea typeface="Times New Roman" panose="02020603050405020304" pitchFamily="18" charset="0"/>
              </a:rPr>
              <a:t> присвоено звание «Герой Беларуси» за самоотверженный труд, исключительные заслуги в развитии сельскохозяйственного производства.</a:t>
            </a:r>
            <a:endParaRPr lang="en-US" sz="2000" dirty="0"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984" y="1431265"/>
            <a:ext cx="2336172" cy="24646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845" y="1431265"/>
            <a:ext cx="2332599" cy="24608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A6F3AD9-93B0-4D69-9EF3-C6B45EA4CA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19" y="1589640"/>
            <a:ext cx="527012" cy="988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5F0B321F-DA42-49D7-8A97-63729FF626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80" y="1589641"/>
            <a:ext cx="527012" cy="988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8045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 dirty="0"/>
          </a:p>
        </p:txBody>
      </p:sp>
      <p:sp>
        <p:nvSpPr>
          <p:cNvPr id="7" name="Заголовок 9">
            <a:extLst>
              <a:ext uri="{FF2B5EF4-FFF2-40B4-BE49-F238E27FC236}">
                <a16:creationId xmlns="" xmlns:a16="http://schemas.microsoft.com/office/drawing/2014/main" id="{A37CDEDA-33B1-419B-86FC-DF1897F65587}"/>
              </a:ext>
            </a:extLst>
          </p:cNvPr>
          <p:cNvSpPr txBox="1">
            <a:spLocks/>
          </p:cNvSpPr>
          <p:nvPr/>
        </p:nvSpPr>
        <p:spPr>
          <a:xfrm>
            <a:off x="359943" y="667775"/>
            <a:ext cx="11472114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x-non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 Беларуси </a:t>
            </a:r>
            <a:endParaRPr lang="x-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4" descr="ÐÐ»Ð°ÐºÐ°Ñ">
            <a:extLst>
              <a:ext uri="{FF2B5EF4-FFF2-40B4-BE49-F238E27FC236}">
                <a16:creationId xmlns="" xmlns:a16="http://schemas.microsoft.com/office/drawing/2014/main" id="{06FFBE9F-57F3-4485-B1B7-07432A35C1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45135" y="700295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8CADDEB-2B90-4F31-BF80-8D02818ECF11}"/>
              </a:ext>
            </a:extLst>
          </p:cNvPr>
          <p:cNvSpPr/>
          <p:nvPr/>
        </p:nvSpPr>
        <p:spPr>
          <a:xfrm>
            <a:off x="221226" y="4082343"/>
            <a:ext cx="5648033" cy="2112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Кремко</a:t>
            </a: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Виталий Ильич (19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</a:t>
            </a: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2009</a:t>
            </a:r>
            <a:r>
              <a:rPr lang="ru-RU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Белорусский хозяйственный деятель. Заслуженный работник сельского хозяйства Беларуси.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Указом № 362 от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30.06.2001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В.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И.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Кремко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присвоено звание «Герой Беларуси» за самоотверженный труд, исключительные заслуги в развитии сельскохозяйственного производства.</a:t>
            </a:r>
            <a:endParaRPr lang="ru-RU" sz="20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8CADDEB-2B90-4F31-BF80-8D02818ECF11}"/>
              </a:ext>
            </a:extLst>
          </p:cNvPr>
          <p:cNvSpPr/>
          <p:nvPr/>
        </p:nvSpPr>
        <p:spPr>
          <a:xfrm>
            <a:off x="5943122" y="4058832"/>
            <a:ext cx="6218664" cy="2112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Высоцкий Михаил Степанович (1928–2013</a:t>
            </a:r>
            <a:r>
              <a:rPr lang="ru-RU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Белорусский ученый и конструктор в области машиностроения.</a:t>
            </a:r>
            <a:endParaRPr lang="ru-RU" sz="2000" dirty="0"/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ea typeface="Times New Roman" panose="02020603050405020304" pitchFamily="18" charset="0"/>
              </a:rPr>
              <a:t>Указом № 135 от </a:t>
            </a:r>
            <a:r>
              <a:rPr lang="ru-RU" b="1" dirty="0">
                <a:ea typeface="Times New Roman" panose="02020603050405020304" pitchFamily="18" charset="0"/>
              </a:rPr>
              <a:t>01.03.2006</a:t>
            </a:r>
            <a:r>
              <a:rPr lang="ru-RU" dirty="0">
                <a:ea typeface="Times New Roman" panose="02020603050405020304" pitchFamily="18" charset="0"/>
              </a:rPr>
              <a:t> М. С. Высоцкий удостоен звания «Герой Беларуси» за значительные заслуги перед государством и обществом, личный вклад в становление и развитие национального автомобиле- и </a:t>
            </a:r>
            <a:r>
              <a:rPr lang="ru-RU" dirty="0" err="1">
                <a:ea typeface="Times New Roman" panose="02020603050405020304" pitchFamily="18" charset="0"/>
              </a:rPr>
              <a:t>автобусостроения</a:t>
            </a:r>
            <a:r>
              <a:rPr lang="ru-RU" dirty="0">
                <a:ea typeface="Times New Roman" panose="02020603050405020304" pitchFamily="18" charset="0"/>
              </a:rPr>
              <a:t>, белорусской научной школы механики и комплексного проектирования мобильных машин.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1" y="1410188"/>
            <a:ext cx="2484520" cy="26211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471" y="1353545"/>
            <a:ext cx="2474470" cy="261056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55D5AB9-BCCE-408E-883C-65EDE316D5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19" y="1589640"/>
            <a:ext cx="527012" cy="988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BDEE460-7447-4237-9740-DBABCC4948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80" y="1589641"/>
            <a:ext cx="527012" cy="988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6569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 dirty="0"/>
          </a:p>
        </p:txBody>
      </p:sp>
      <p:sp>
        <p:nvSpPr>
          <p:cNvPr id="7" name="Заголовок 9">
            <a:extLst>
              <a:ext uri="{FF2B5EF4-FFF2-40B4-BE49-F238E27FC236}">
                <a16:creationId xmlns="" xmlns:a16="http://schemas.microsoft.com/office/drawing/2014/main" id="{A37CDEDA-33B1-419B-86FC-DF1897F65587}"/>
              </a:ext>
            </a:extLst>
          </p:cNvPr>
          <p:cNvSpPr txBox="1">
            <a:spLocks/>
          </p:cNvSpPr>
          <p:nvPr/>
        </p:nvSpPr>
        <p:spPr>
          <a:xfrm>
            <a:off x="359943" y="667775"/>
            <a:ext cx="11472114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x-non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 Беларуси </a:t>
            </a:r>
            <a:endParaRPr lang="x-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4" descr="ÐÐ»Ð°ÐºÐ°Ñ">
            <a:extLst>
              <a:ext uri="{FF2B5EF4-FFF2-40B4-BE49-F238E27FC236}">
                <a16:creationId xmlns="" xmlns:a16="http://schemas.microsoft.com/office/drawing/2014/main" id="{06FFBE9F-57F3-4485-B1B7-07432A35C1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45135" y="700295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8CADDEB-2B90-4F31-BF80-8D02818ECF11}"/>
              </a:ext>
            </a:extLst>
          </p:cNvPr>
          <p:cNvSpPr/>
          <p:nvPr/>
        </p:nvSpPr>
        <p:spPr>
          <a:xfrm>
            <a:off x="421004" y="4240414"/>
            <a:ext cx="5522595" cy="2112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Прокопович </a:t>
            </a:r>
            <a:r>
              <a:rPr lang="ru-RU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Пётр </a:t>
            </a: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Петрович (род. 19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Государственный деятель Беларуси.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ea typeface="Times New Roman" panose="02020603050405020304" pitchFamily="18" charset="0"/>
              </a:rPr>
              <a:t>Указом № 135 от </a:t>
            </a:r>
            <a:r>
              <a:rPr lang="ru-RU" sz="2000" b="1" dirty="0">
                <a:ea typeface="Times New Roman" panose="02020603050405020304" pitchFamily="18" charset="0"/>
              </a:rPr>
              <a:t>01.03.2006</a:t>
            </a:r>
            <a:r>
              <a:rPr lang="ru-RU" sz="2000" dirty="0">
                <a:ea typeface="Times New Roman" panose="02020603050405020304" pitchFamily="18" charset="0"/>
              </a:rPr>
              <a:t> П. П. Прокопович удостоен звания «Герой Беларуси» за значительный вклад в обеспечение устойчивых темпов экономического роста в Беларуси и </a:t>
            </a:r>
            <a:r>
              <a:rPr lang="ru-RU" sz="2000" dirty="0" smtClean="0">
                <a:ea typeface="Times New Roman" panose="02020603050405020304" pitchFamily="18" charset="0"/>
              </a:rPr>
              <a:t>повышение уровня </a:t>
            </a:r>
            <a:r>
              <a:rPr lang="ru-RU" sz="2000" dirty="0">
                <a:ea typeface="Times New Roman" panose="02020603050405020304" pitchFamily="18" charset="0"/>
              </a:rPr>
              <a:t>жизни населения республики.</a:t>
            </a: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8CADDEB-2B90-4F31-BF80-8D02818ECF11}"/>
              </a:ext>
            </a:extLst>
          </p:cNvPr>
          <p:cNvSpPr/>
          <p:nvPr/>
        </p:nvSpPr>
        <p:spPr>
          <a:xfrm>
            <a:off x="6314485" y="4255024"/>
            <a:ext cx="5347084" cy="2112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Ревяко</a:t>
            </a: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Василий Афанасьевич (род. 1942</a:t>
            </a:r>
            <a:r>
              <a:rPr lang="ru-RU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Заслуженный работник сельского хозяйства Республики Беларусь.</a:t>
            </a:r>
            <a:endParaRPr lang="ru-RU" sz="2000" dirty="0"/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ea typeface="Times New Roman" panose="02020603050405020304" pitchFamily="18" charset="0"/>
              </a:rPr>
              <a:t>Указом № 135 от </a:t>
            </a:r>
            <a:r>
              <a:rPr lang="ru-RU" sz="2000" b="1" dirty="0">
                <a:ea typeface="Times New Roman" panose="02020603050405020304" pitchFamily="18" charset="0"/>
              </a:rPr>
              <a:t>01.03.2006</a:t>
            </a:r>
            <a:r>
              <a:rPr lang="ru-RU" sz="2000" dirty="0">
                <a:ea typeface="Times New Roman" panose="02020603050405020304" pitchFamily="18" charset="0"/>
              </a:rPr>
              <a:t> удостоен звания «Герой Беларуси» за исключительные заслуги в социально-экономическом развитии страны.</a:t>
            </a:r>
            <a:endParaRPr lang="en-US" sz="2000" dirty="0"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706" y="1462884"/>
            <a:ext cx="2465352" cy="26009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80" y="1453568"/>
            <a:ext cx="2462218" cy="259763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681A695-A352-4FAA-8DF7-359DDCD893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19" y="1589640"/>
            <a:ext cx="527012" cy="988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A214EEC-00DD-42C1-980A-0B647E1B1E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80" y="1589641"/>
            <a:ext cx="527012" cy="988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4527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 dirty="0"/>
          </a:p>
        </p:txBody>
      </p:sp>
      <p:sp>
        <p:nvSpPr>
          <p:cNvPr id="7" name="Заголовок 9">
            <a:extLst>
              <a:ext uri="{FF2B5EF4-FFF2-40B4-BE49-F238E27FC236}">
                <a16:creationId xmlns="" xmlns:a16="http://schemas.microsoft.com/office/drawing/2014/main" id="{A37CDEDA-33B1-419B-86FC-DF1897F65587}"/>
              </a:ext>
            </a:extLst>
          </p:cNvPr>
          <p:cNvSpPr txBox="1">
            <a:spLocks/>
          </p:cNvSpPr>
          <p:nvPr/>
        </p:nvSpPr>
        <p:spPr>
          <a:xfrm>
            <a:off x="359943" y="667775"/>
            <a:ext cx="11472114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x-non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 Беларуси </a:t>
            </a:r>
            <a:endParaRPr lang="x-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4" descr="ÐÐ»Ð°ÐºÐ°Ñ">
            <a:extLst>
              <a:ext uri="{FF2B5EF4-FFF2-40B4-BE49-F238E27FC236}">
                <a16:creationId xmlns="" xmlns:a16="http://schemas.microsoft.com/office/drawing/2014/main" id="{06FFBE9F-57F3-4485-B1B7-07432A35C1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45135" y="700295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8CADDEB-2B90-4F31-BF80-8D02818ECF11}"/>
              </a:ext>
            </a:extLst>
          </p:cNvPr>
          <p:cNvSpPr/>
          <p:nvPr/>
        </p:nvSpPr>
        <p:spPr>
          <a:xfrm>
            <a:off x="145183" y="4310861"/>
            <a:ext cx="5436174" cy="2112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Савицкий Михаил Андреевич (1922–2010</a:t>
            </a:r>
            <a:r>
              <a:rPr lang="ru-RU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Белорусский художник, педагог, народный художник Беларуси, народный художник СССР.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Указом № 135 от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01.03.2006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звание «Герой Беларуси» присвоено М. А. Савицкому за исключительные заслуги в социально-экономическом развитии нашей страны.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8CADDEB-2B90-4F31-BF80-8D02818ECF11}"/>
              </a:ext>
            </a:extLst>
          </p:cNvPr>
          <p:cNvSpPr/>
          <p:nvPr/>
        </p:nvSpPr>
        <p:spPr>
          <a:xfrm>
            <a:off x="5707627" y="3971005"/>
            <a:ext cx="6371302" cy="2112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Филарет </a:t>
            </a:r>
          </a:p>
          <a:p>
            <a:pPr algn="ctr"/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(Вахромеев Кирилл </a:t>
            </a:r>
            <a:r>
              <a:rPr lang="ru-RU" sz="2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Варфоломеевич</a:t>
            </a: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(род. 1935</a:t>
            </a:r>
            <a:r>
              <a:rPr lang="ru-RU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Митрополит Минский и Слуцкий, Патриарший Экзарх всея Беларуси с 1989 по 2013 год.</a:t>
            </a:r>
            <a:endParaRPr lang="ru-RU" sz="20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Указом № 137 от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01.03.2006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Митрополиту Филарету присвоено звание «Герой Беларуси» за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исключительный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личный вклад в духовное возрождение белорусского народа, укрепление дружбы и братских связей между народами, развитие межконфессионального диалога.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162" y="1373366"/>
            <a:ext cx="2462217" cy="25976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05" y="1404540"/>
            <a:ext cx="2465933" cy="26015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D5222AF-6286-4A61-B978-7215C6B202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19" y="1589640"/>
            <a:ext cx="527012" cy="988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241D692-D06A-4871-A492-20919BE259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80" y="1589641"/>
            <a:ext cx="527012" cy="988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0199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 dirty="0"/>
          </a:p>
        </p:txBody>
      </p:sp>
      <p:sp>
        <p:nvSpPr>
          <p:cNvPr id="7" name="Заголовок 9">
            <a:extLst>
              <a:ext uri="{FF2B5EF4-FFF2-40B4-BE49-F238E27FC236}">
                <a16:creationId xmlns="" xmlns:a16="http://schemas.microsoft.com/office/drawing/2014/main" id="{A37CDEDA-33B1-419B-86FC-DF1897F65587}"/>
              </a:ext>
            </a:extLst>
          </p:cNvPr>
          <p:cNvSpPr txBox="1">
            <a:spLocks/>
          </p:cNvSpPr>
          <p:nvPr/>
        </p:nvSpPr>
        <p:spPr>
          <a:xfrm>
            <a:off x="359943" y="667775"/>
            <a:ext cx="11472114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x-non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 Беларуси </a:t>
            </a:r>
            <a:endParaRPr lang="x-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4" descr="ÐÐ»Ð°ÐºÐ°Ñ">
            <a:extLst>
              <a:ext uri="{FF2B5EF4-FFF2-40B4-BE49-F238E27FC236}">
                <a16:creationId xmlns="" xmlns:a16="http://schemas.microsoft.com/office/drawing/2014/main" id="{06FFBE9F-57F3-4485-B1B7-07432A35C1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45135" y="700295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8CADDEB-2B90-4F31-BF80-8D02818ECF11}"/>
              </a:ext>
            </a:extLst>
          </p:cNvPr>
          <p:cNvSpPr/>
          <p:nvPr/>
        </p:nvSpPr>
        <p:spPr>
          <a:xfrm>
            <a:off x="4798547" y="2836659"/>
            <a:ext cx="6922397" cy="3353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Домрачева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Дарья Владимировна (род. 1986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Спортсмен-инструктор национальной команды Республики Беларусь по биатлону, заслуженный мастер спорта Республики Беларусь, лауреат специальной премии Президента Республики Беларусь «Белорусский спортивный Олимп».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ea typeface="Times New Roman" panose="02020603050405020304" pitchFamily="18" charset="0"/>
              </a:rPr>
              <a:t>Указом № 66 от </a:t>
            </a:r>
            <a:r>
              <a:rPr lang="ru-RU" sz="2000" b="1" dirty="0">
                <a:ea typeface="Times New Roman" panose="02020603050405020304" pitchFamily="18" charset="0"/>
              </a:rPr>
              <a:t>17.02.2014</a:t>
            </a:r>
            <a:r>
              <a:rPr lang="ru-RU" sz="2000" dirty="0">
                <a:ea typeface="Times New Roman" panose="02020603050405020304" pitchFamily="18" charset="0"/>
              </a:rPr>
              <a:t> Д. В. </a:t>
            </a:r>
            <a:r>
              <a:rPr lang="ru-RU" sz="2000" dirty="0" err="1">
                <a:ea typeface="Times New Roman" panose="02020603050405020304" pitchFamily="18" charset="0"/>
              </a:rPr>
              <a:t>Домрачевой</a:t>
            </a:r>
            <a:r>
              <a:rPr lang="ru-RU" sz="2000" dirty="0">
                <a:ea typeface="Times New Roman" panose="02020603050405020304" pitchFamily="18" charset="0"/>
              </a:rPr>
              <a:t> присвоено звание «Герой Беларуси» за высокое профессиональное мастерство и завоевание трех золотых медалей на ХХІІ зимних Олимпийских играх 2014 года в г. Сочи (Российская Федерация).</a:t>
            </a:r>
            <a:endParaRPr lang="en-US" sz="2000" dirty="0">
              <a:ea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59" y="1589640"/>
            <a:ext cx="2505776" cy="26435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E58CA77-3EF2-4CB1-AC5F-8461D94EB0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19" y="1589640"/>
            <a:ext cx="527012" cy="988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0792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9</a:t>
            </a:fld>
            <a:endParaRPr lang="x-none" dirty="0"/>
          </a:p>
        </p:txBody>
      </p:sp>
      <p:sp>
        <p:nvSpPr>
          <p:cNvPr id="7" name="Заголовок 9">
            <a:extLst>
              <a:ext uri="{FF2B5EF4-FFF2-40B4-BE49-F238E27FC236}">
                <a16:creationId xmlns="" xmlns:a16="http://schemas.microsoft.com/office/drawing/2014/main" id="{A37CDEDA-33B1-419B-86FC-DF1897F65587}"/>
              </a:ext>
            </a:extLst>
          </p:cNvPr>
          <p:cNvSpPr txBox="1">
            <a:spLocks/>
          </p:cNvSpPr>
          <p:nvPr/>
        </p:nvSpPr>
        <p:spPr>
          <a:xfrm>
            <a:off x="360947" y="779052"/>
            <a:ext cx="11157791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Премия «За духовное возрождение» </a:t>
            </a:r>
            <a:endParaRPr lang="x-none" sz="3000" b="1" dirty="0">
              <a:solidFill>
                <a:srgbClr val="008E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AutoShape 4" descr="ÐÐ»Ð°ÐºÐ°Ñ">
            <a:extLst>
              <a:ext uri="{FF2B5EF4-FFF2-40B4-BE49-F238E27FC236}">
                <a16:creationId xmlns="" xmlns:a16="http://schemas.microsoft.com/office/drawing/2014/main" id="{06FFBE9F-57F3-4485-B1B7-07432A35C1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FEBDD5C-3C32-4FAA-824A-C8445F7C37A9}"/>
              </a:ext>
            </a:extLst>
          </p:cNvPr>
          <p:cNvSpPr/>
          <p:nvPr/>
        </p:nvSpPr>
        <p:spPr>
          <a:xfrm>
            <a:off x="4881863" y="5512790"/>
            <a:ext cx="68982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686" y="1998970"/>
            <a:ext cx="57940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рождественские дни чествуют лауреатов премии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«За духовное возрождение»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специальных премий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деятелям культуры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искусства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премии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«Белорусский спортивный Олимп». </a:t>
            </a:r>
          </a:p>
          <a:p>
            <a:pPr algn="just">
              <a:spcAft>
                <a:spcPts val="0"/>
              </a:spcAft>
            </a:pP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Вот уже более двадцати лет в нашей стране отмечают заслуги тех, чья жизнь и работа пронизаны идеями гуманизма.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68489" y="4765160"/>
            <a:ext cx="49502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Выступление Президента Республики Беларусь А. Г. Лукашенко на церемонии вручения премии «За духовное возрождение», специальной премии и премии «Белорусский спортивный Олимп»</a:t>
            </a:r>
            <a:endParaRPr lang="en-US" sz="2000" i="1" dirty="0"/>
          </a:p>
        </p:txBody>
      </p:sp>
      <p:pic>
        <p:nvPicPr>
          <p:cNvPr id="12" name="Рисунок 1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170" y="1637071"/>
            <a:ext cx="4928568" cy="27663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6390" y="3961966"/>
            <a:ext cx="786452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823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3670</TotalTime>
  <Words>966</Words>
  <Application>Microsoft Office PowerPoint</Application>
  <PresentationFormat>Произвольный</PresentationFormat>
  <Paragraphs>113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Segoe UI Historic</vt:lpstr>
      <vt:lpstr>Times New Roman</vt:lpstr>
      <vt:lpstr>Arial Black</vt:lpstr>
      <vt:lpstr>Тема Office</vt:lpstr>
      <vt:lpstr>ПРОЕКТ  «Школа Активного Гражданина»</vt:lpstr>
      <vt:lpstr>13 апреля 1995 г. — официальная дата создания системы государственных наград Беларуси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Пользователь Windows</cp:lastModifiedBy>
  <cp:revision>316</cp:revision>
  <cp:lastPrinted>2018-12-07T06:48:34Z</cp:lastPrinted>
  <dcterms:created xsi:type="dcterms:W3CDTF">2018-12-03T10:14:15Z</dcterms:created>
  <dcterms:modified xsi:type="dcterms:W3CDTF">2020-01-17T12:25:52Z</dcterms:modified>
</cp:coreProperties>
</file>