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3" r:id="rId4"/>
    <p:sldId id="260" r:id="rId5"/>
    <p:sldId id="302" r:id="rId6"/>
    <p:sldId id="261" r:id="rId7"/>
    <p:sldId id="295" r:id="rId8"/>
    <p:sldId id="296" r:id="rId9"/>
    <p:sldId id="297" r:id="rId10"/>
    <p:sldId id="278" r:id="rId11"/>
    <p:sldId id="303" r:id="rId12"/>
    <p:sldId id="304" r:id="rId13"/>
    <p:sldId id="283" r:id="rId14"/>
    <p:sldId id="301" r:id="rId15"/>
    <p:sldId id="266" r:id="rId16"/>
    <p:sldId id="268" r:id="rId17"/>
    <p:sldId id="269" r:id="rId18"/>
    <p:sldId id="286" r:id="rId19"/>
    <p:sldId id="305" r:id="rId20"/>
    <p:sldId id="288" r:id="rId21"/>
    <p:sldId id="289" r:id="rId22"/>
    <p:sldId id="291" r:id="rId23"/>
    <p:sldId id="272" r:id="rId24"/>
    <p:sldId id="270" r:id="rId25"/>
    <p:sldId id="267" r:id="rId26"/>
    <p:sldId id="292" r:id="rId27"/>
    <p:sldId id="30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1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7" y="0"/>
            <a:ext cx="91813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53" y="1266092"/>
            <a:ext cx="7649308" cy="22713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Актуальные аспекты деятельности педагога социального и педагога-психолога в организации социально-педагогической поддержки обучающихся и оказания им психологической помощи</a:t>
            </a:r>
            <a:b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727" y="169147"/>
            <a:ext cx="70602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sz="15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97" y="452705"/>
            <a:ext cx="9069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«Могилевский областной социально-педагогический центр»</a:t>
            </a:r>
            <a:endParaRPr lang="ru-RU" sz="15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894" y="3754314"/>
            <a:ext cx="587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Документирование деятельности педагога-психолога и педагога социального в соответствии с действующим законодательством</a:t>
            </a:r>
            <a:endParaRPr lang="ru-RU" sz="1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895" y="5023197"/>
            <a:ext cx="587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Оформление и ведение планирующей, учетной и аналитической документации</a:t>
            </a:r>
            <a:endParaRPr lang="ru-RU" sz="1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6837" y="6317660"/>
            <a:ext cx="1652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Могилев, 2022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8" y="5607972"/>
            <a:ext cx="945538" cy="9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324" y="228507"/>
            <a:ext cx="5435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неделю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педагога-психолога (педагога социального)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УО _______________________________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(20__/ 20__ уч. год)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290061"/>
            <a:ext cx="15650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Сетка на неделю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05" y="597839"/>
            <a:ext cx="207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усмотрение специалиста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9092" y="6343645"/>
            <a:ext cx="5503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социальный (педагог-психолог)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_____________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18079"/>
              </p:ext>
            </p:extLst>
          </p:nvPr>
        </p:nvGraphicFramePr>
        <p:xfrm>
          <a:off x="545123" y="1228781"/>
          <a:ext cx="7948227" cy="5070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32650"/>
                <a:gridCol w="1078046"/>
                <a:gridCol w="1037068"/>
                <a:gridCol w="1022883"/>
                <a:gridCol w="1027086"/>
                <a:gridCol w="1027086"/>
                <a:gridCol w="1023408"/>
              </a:tblGrid>
              <a:tr h="4019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>
                    <a:lnTlToB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СРОЧНО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ОРГАНИЗ. –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49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И ПРОСВЕЩЕНИЕ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50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 ДЕЯТЕЛЬНОСТЬ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ЗАЩИТЕ ПРАВ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ЗАКОННЫХ ИНТЕРЕСОВ Н/Л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3363" y="642309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8346" y="176868"/>
            <a:ext cx="6000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индивидуальных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групповых форм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31360" y="903919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7203" y="642309"/>
            <a:ext cx="627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 VI</a:t>
            </a:r>
            <a:br>
              <a:rPr lang="ru-RU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п.588.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индивидуальной и групповой форм работы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учителей-дефектологов.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 5лет 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9152" y="2189420"/>
            <a:ext cx="4638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76" y="218942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1503" y="3928629"/>
            <a:ext cx="4886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групповых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 работы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53808"/>
              </p:ext>
            </p:extLst>
          </p:nvPr>
        </p:nvGraphicFramePr>
        <p:xfrm>
          <a:off x="773729" y="2610444"/>
          <a:ext cx="80391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3850"/>
                <a:gridCol w="723900"/>
                <a:gridCol w="1306701"/>
                <a:gridCol w="1200150"/>
                <a:gridCol w="1895475"/>
                <a:gridCol w="1379349"/>
                <a:gridCol w="12096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Занятие,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упражнение,</a:t>
                      </a:r>
                      <a:endParaRPr lang="ru-RU" sz="11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диагностика, наблюдение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др.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(кроме ИК)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 </a:t>
                      </a: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62325"/>
              </p:ext>
            </p:extLst>
          </p:nvPr>
        </p:nvGraphicFramePr>
        <p:xfrm>
          <a:off x="691132" y="4267183"/>
          <a:ext cx="8121697" cy="1282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4800"/>
                <a:gridCol w="732285"/>
                <a:gridCol w="1318889"/>
                <a:gridCol w="1203248"/>
                <a:gridCol w="1946228"/>
                <a:gridCol w="1320847"/>
                <a:gridCol w="1295400"/>
              </a:tblGrid>
              <a:tr h="33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Группа,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список, кол-во 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гр.201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(19 чел.)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кто-то из родитель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Занятие,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</a:t>
                      </a:r>
                      <a:endParaRPr lang="ru-RU" sz="11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дискуссия, лекторий,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ГК,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диагностика, наблюдение,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МО, семинар и др.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предложения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В.– н/б</a:t>
                      </a: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0283" y="5769149"/>
            <a:ext cx="846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удобства можно помечать подконтрольную категорию обучающихся (ИПР, КР, СОП).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ведение общего журнала учета индивидуальных и групповых форм работы необходимо обозначить, индивидуальная или групповая работа проводилась.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63" y="1434596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918915" y="1461645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17203" y="1430908"/>
            <a:ext cx="523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материалы по организации социально-педагогической поддержки обучающихся и оказанию им психологической помощи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09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4116" y="1309541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5584" y="110520"/>
            <a:ext cx="6334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обучающихся,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педагогов, родителей (законных представителей).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212" y="1432651"/>
            <a:ext cx="524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п.612.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 3года 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09006" y="159820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6666" y="819864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09006" y="8299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254449"/>
            <a:ext cx="4295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педагогов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83" y="210056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8919" y="2699395"/>
            <a:ext cx="668189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94183" y="5038379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3489" y="3034119"/>
            <a:ext cx="5415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обучающихся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6364" y="3993743"/>
            <a:ext cx="7353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родителей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6685" y="4917590"/>
            <a:ext cx="7597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участников образовательного процесса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89433"/>
              </p:ext>
            </p:extLst>
          </p:nvPr>
        </p:nvGraphicFramePr>
        <p:xfrm>
          <a:off x="723900" y="2565524"/>
          <a:ext cx="8077199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0050"/>
                <a:gridCol w="695325"/>
                <a:gridCol w="1666875"/>
                <a:gridCol w="1295400"/>
                <a:gridCol w="1653469"/>
                <a:gridCol w="1264461"/>
                <a:gridCol w="11016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должность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73632"/>
              </p:ext>
            </p:extLst>
          </p:nvPr>
        </p:nvGraphicFramePr>
        <p:xfrm>
          <a:off x="737108" y="3428335"/>
          <a:ext cx="8054467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6724"/>
                <a:gridCol w="687818"/>
                <a:gridCol w="1714500"/>
                <a:gridCol w="1276350"/>
                <a:gridCol w="1676400"/>
                <a:gridCol w="1238250"/>
                <a:gridCol w="11144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83861"/>
              </p:ext>
            </p:extLst>
          </p:nvPr>
        </p:nvGraphicFramePr>
        <p:xfrm>
          <a:off x="737108" y="4332297"/>
          <a:ext cx="8083042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6480"/>
                <a:gridCol w="659012"/>
                <a:gridCol w="1724025"/>
                <a:gridCol w="1304925"/>
                <a:gridCol w="1628775"/>
                <a:gridCol w="1276350"/>
                <a:gridCol w="11334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родств.отнош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54411"/>
              </p:ext>
            </p:extLst>
          </p:nvPr>
        </p:nvGraphicFramePr>
        <p:xfrm>
          <a:off x="762000" y="5562251"/>
          <a:ext cx="8115300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2425"/>
                <a:gridCol w="657225"/>
                <a:gridCol w="1104900"/>
                <a:gridCol w="1096741"/>
                <a:gridCol w="1025525"/>
                <a:gridCol w="1283970"/>
                <a:gridCol w="1155065"/>
                <a:gridCol w="14394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обучающийсяпедагог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15920" y="5232073"/>
            <a:ext cx="351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Общий журнал для всех категорий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34213" y="743471"/>
            <a:ext cx="397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журнал учета консультаций педагога-психолога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журнал учета консультаций педагога социального </a:t>
            </a:r>
          </a:p>
        </p:txBody>
      </p:sp>
    </p:spTree>
    <p:extLst>
      <p:ext uri="{BB962C8B-B14F-4D97-AF65-F5344CB8AC3E}">
        <p14:creationId xmlns:p14="http://schemas.microsoft.com/office/powerpoint/2010/main" val="33554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9276" y="153769"/>
            <a:ext cx="5505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Социально-педагогические характеристики групп.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2985" y="523101"/>
            <a:ext cx="7824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Социально-педагогическая характеристика группы  № _____________ УО _________________ 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74684"/>
              </p:ext>
            </p:extLst>
          </p:nvPr>
        </p:nvGraphicFramePr>
        <p:xfrm>
          <a:off x="236441" y="1058335"/>
          <a:ext cx="8774207" cy="4944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795"/>
                <a:gridCol w="853911"/>
                <a:gridCol w="235794"/>
                <a:gridCol w="235794"/>
                <a:gridCol w="320007"/>
                <a:gridCol w="323374"/>
                <a:gridCol w="323374"/>
                <a:gridCol w="303164"/>
                <a:gridCol w="299795"/>
                <a:gridCol w="303164"/>
                <a:gridCol w="303164"/>
                <a:gridCol w="299795"/>
                <a:gridCol w="299795"/>
                <a:gridCol w="232426"/>
                <a:gridCol w="234109"/>
                <a:gridCol w="234109"/>
                <a:gridCol w="232426"/>
                <a:gridCol w="232426"/>
                <a:gridCol w="237479"/>
                <a:gridCol w="291374"/>
                <a:gridCol w="291374"/>
                <a:gridCol w="298112"/>
                <a:gridCol w="298112"/>
                <a:gridCol w="252637"/>
                <a:gridCol w="252637"/>
                <a:gridCol w="309902"/>
                <a:gridCol w="252260"/>
                <a:gridCol w="352386"/>
                <a:gridCol w="185756"/>
                <a:gridCol w="185756"/>
              </a:tblGrid>
              <a:tr h="60355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  <a:r>
                        <a:rPr lang="ru-RU" sz="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обучающегося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gridSpan="5"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контингента обучающихся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семей обучающихся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обучающихся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Молодежные общественные объединения, самоуправление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Несовершеннолетние обучающиеся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Совершеннолетние обучающиеся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Проживает по месту нахождения УО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Иногородние обучающиеся (Могилевская область, другие области Беларуси)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граждане (вид на жительства,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 СНГ)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семье (имеет </a:t>
                      </a:r>
                      <a:r>
                        <a:rPr lang="ru-RU" sz="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обоих</a:t>
                      </a:r>
                      <a:r>
                        <a:rPr lang="ru-RU" sz="7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родителя</a:t>
                      </a: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измененной семье (повторный брак родителей, мать/мачеха)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многодетной семье (3 и более несовершеннолетних детей)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имеющий статус беженцев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на территории пострадавшей от ЧАЭС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где родители либо один из родителей имеет инвалидность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инвалидность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ОПФР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в социально опасном положении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индивидуальная профилактическая работа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из категории оставшихся без попечения родителей (родители лишены родительских прав либо отобраны по решению суда)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лица из числа детей-сирот (совершеннолетние)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лица из числа детей, осташихся без попечения родителей (совершеннолетние)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признаные нуждающимися в государственной защите (НГЗ)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находящиеся на государственном обеспечении в УО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воспитывающиеся в замещающих семьях (попечение, приемные семьи)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несовершеннолетних детей (очная форма обучения)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ПО «БРСМ»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профсоюза УО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ученического самоуправления (</a:t>
                      </a:r>
                      <a:r>
                        <a:rPr lang="ru-RU" sz="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старостат</a:t>
                      </a: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совет общежития)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</a:tr>
              <a:tr h="3357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в разводе (не состоят в повторном браке)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семь, где один из родителей умер (не состоит в повторном браке)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матерью-одиночкой (сведения об отце записаны со слов матери)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  <a:tr h="1676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  <a:tr h="179037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800">
                          <a:effectLst/>
                        </a:rPr>
                        <a:t>…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  <a:tr h="2613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(по каждой категории)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8946" y="6076325"/>
            <a:ext cx="831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 заполнения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Куратор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подпись                                                Фамилия, инициалы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80546" y="6098495"/>
            <a:ext cx="334094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97115"/>
              </p:ext>
            </p:extLst>
          </p:nvPr>
        </p:nvGraphicFramePr>
        <p:xfrm>
          <a:off x="236441" y="1058335"/>
          <a:ext cx="8774207" cy="4944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795"/>
                <a:gridCol w="853911"/>
                <a:gridCol w="235794"/>
                <a:gridCol w="235794"/>
                <a:gridCol w="320007"/>
                <a:gridCol w="323374"/>
                <a:gridCol w="323374"/>
                <a:gridCol w="303164"/>
                <a:gridCol w="299795"/>
                <a:gridCol w="303164"/>
                <a:gridCol w="303164"/>
                <a:gridCol w="299795"/>
                <a:gridCol w="299795"/>
                <a:gridCol w="232426"/>
                <a:gridCol w="234109"/>
                <a:gridCol w="234109"/>
                <a:gridCol w="232426"/>
                <a:gridCol w="232426"/>
                <a:gridCol w="237479"/>
                <a:gridCol w="291374"/>
                <a:gridCol w="291374"/>
                <a:gridCol w="298112"/>
                <a:gridCol w="298112"/>
                <a:gridCol w="252637"/>
                <a:gridCol w="252637"/>
                <a:gridCol w="309902"/>
                <a:gridCol w="252260"/>
                <a:gridCol w="352386"/>
                <a:gridCol w="185756"/>
                <a:gridCol w="185756"/>
              </a:tblGrid>
              <a:tr h="60355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gridSpan="5">
                  <a:txBody>
                    <a:bodyPr/>
                    <a:lstStyle/>
                    <a:p>
                      <a:pPr marL="11430"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контингента обучающихся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семей обучающихся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обучающихся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Молодежные общественные объединения, самоуправление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Несовершеннолетние обучающиеся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Совершеннолетние обучающиеся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Проживает по месту нахождения УО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Иногородние обучающиеся (Могилевская область, другие области Беларуси)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граждане (вид на жительства,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 СНГ)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семье (имеет </a:t>
                      </a:r>
                      <a:r>
                        <a:rPr lang="ru-RU" sz="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обоих</a:t>
                      </a:r>
                      <a:r>
                        <a:rPr lang="ru-RU" sz="7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родителя</a:t>
                      </a: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измененной семье (повторный брак родителей, мать/мачеха)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многодетной семье (3 и более несовершеннолетних детей)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имеющий статус беженцев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на территории пострадавшей от ЧАЭС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где родители либо один из родителей имеет инвалидность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инвалидность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ОПФР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в социально опасном положении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индивидуальная профилактическая работа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из категории оставшихся без попечения родителей (родители лишены родительских прав либо отобраны по решению суда)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лица из числа детей-сирот (совершеннолетние)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лица из числа детей, осташихся без попечения родителей (совершеннолетние)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признаные нуждающимися в государственной защите (НГЗ)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находящиеся на государственном обеспечении в УО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воспитывающиеся в замещающих семьях (попечение, приемные семьи)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несовершеннолетних детей (очная форма обучения)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ПО «БРСМ»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профсоюза УО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ученического самоуправления (</a:t>
                      </a:r>
                      <a:r>
                        <a:rPr lang="ru-RU" sz="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старостат</a:t>
                      </a: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совет общежития)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</a:tr>
              <a:tr h="3357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в разводе (не состоят в повторном браке)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семь, где один из родителей умер (не состоит в повторном браке)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матерью-одиночкой (сведения об отце записаны со слов матери)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  <a:tr h="1676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  <a:tr h="179037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800">
                          <a:effectLst/>
                        </a:rPr>
                        <a:t>…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  <a:tr h="2613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(по каждой категории)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42" marR="575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2" marR="57542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8946" y="6076325"/>
            <a:ext cx="831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 заполнения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Куратор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подпись                                                Фамилия, инициалы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80546" y="6098495"/>
            <a:ext cx="334094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4153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32793" y="381202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0489" y="310812"/>
            <a:ext cx="6329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социально-педагогическая характеристика учреждения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 rot="18596361">
            <a:off x="2497464" y="2440122"/>
            <a:ext cx="4900635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Социально-педагогическая характеристика УО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1280688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0275" y="212436"/>
            <a:ext cx="5324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паспорт 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973763" y="152889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68182" y="1136244"/>
            <a:ext cx="46672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 Социальная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 585.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паспорт учреждения образования </a:t>
            </a:r>
          </a:p>
          <a:p>
            <a:pPr algn="ctr"/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5лет)</a:t>
            </a:r>
            <a:endParaRPr lang="ru-RU" sz="10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2456"/>
            <a:ext cx="20067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Положения о СППС от 25.07.2011 №116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2907" y="631506"/>
            <a:ext cx="5710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.16. Документация СППС учреждения образования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социально-педагогическую характеристику учреждения образования.</a:t>
            </a:r>
          </a:p>
        </p:txBody>
      </p:sp>
      <p:pic>
        <p:nvPicPr>
          <p:cNvPr id="12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8135432" y="1244704"/>
            <a:ext cx="298924" cy="2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1807185" y="839493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00477" y="1758420"/>
            <a:ext cx="4105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паспорт учреждения образования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20348"/>
              </p:ext>
            </p:extLst>
          </p:nvPr>
        </p:nvGraphicFramePr>
        <p:xfrm>
          <a:off x="94700" y="2133675"/>
          <a:ext cx="4252912" cy="45801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3435"/>
                <a:gridCol w="549477"/>
              </a:tblGrid>
              <a:tr h="12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в УО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обучающихся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форма обучения 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6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Внебюджетная форма обучения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 обучения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форма обучения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45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обучающихся в УО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контингента обучающихся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Несовершеннолетние обучающиеся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Совершеннолетние обучающиеся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Юноши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по месту нахождению УО.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Иногородние обучающиеся (Могилевская область другие области РБ)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граждане (имеют вид на жительство)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обучающихся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инвалидность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ОПФР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находящимися в социально опасном положении (СОП)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индивидуальная профилактическая работа (ИПР)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комплексная реабилитация (КР) 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относящиеся к категории детей-сирот (умерли оба либо единственный родитель)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относящиеся к категории детей оставшихся без попечения родителей (родители лишены родительских прав, отобраны по решению суда)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относящиеся к категории лиц из числа детей, оставшихся без попечения родителей (совершеннолетние)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относящиеся к категории лиц из числа детей-сирот (совершеннолетние)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нуждающимися в государственной защите (НГЗ)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находятся на государственном обеспечении в УО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воспитывающиеся в замещающих семьях (попечение)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несовершеннолетних детей (очная форма обучения)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  <a:tr h="12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Находящиеся, в отпуске по уходу за ребенком до 3-х лет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35" marR="50835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05752" y="1789198"/>
            <a:ext cx="2552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Утверждается руководителем УО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47883"/>
              </p:ext>
            </p:extLst>
          </p:nvPr>
        </p:nvGraphicFramePr>
        <p:xfrm>
          <a:off x="4510049" y="2133598"/>
          <a:ext cx="4319625" cy="30194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3932"/>
                <a:gridCol w="3908466"/>
                <a:gridCol w="147227"/>
              </a:tblGrid>
              <a:tr h="14351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семей обучающихся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1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полная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полной семье (имеются оба родителя)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284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измененной семье (повторный брак родителей, мачеха/отчим)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25717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неполная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в разводе (не состоят в повторном браке)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где один из родителей умер (не состоят в повторном браке)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матерью-одиночной (сведения об отце записаны со слов матери)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29736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многодетной семье (3 и белее несовершеннолетних детей)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297363">
                <a:tc gridSpan="2"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либо один из родителей имеют инвалидность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1471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имеющей статус беженцев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1471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на территории пострадавшей от ЧАЭС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14351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Молодежные общественные объединения, самоуправление</a:t>
                      </a:r>
                      <a:endParaRPr lang="ru-RU" sz="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1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ПО «БРСМ»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1471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профсоюза УО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1550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ученического самоуправления (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старостат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совет общежития)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  <a:tr h="1471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молодежных советов/парламентов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04" marR="472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4" marR="47204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43425" y="5364687"/>
            <a:ext cx="1451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Дата ____________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3116" y="5722977"/>
            <a:ext cx="429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Исполнитель                 ___________           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425" y="6162675"/>
            <a:ext cx="232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№ тел.____________________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250" y="43846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данные о контингенте детей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семей (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СОП,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ИПР, КР,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дети-сироты, дети-инвалиды, ОПФР, многодетные, неполные, замещающие семьи).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13286"/>
            <a:ext cx="431482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3086" y="746403"/>
            <a:ext cx="10858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НПА</a:t>
            </a:r>
            <a:endParaRPr lang="ru-RU" sz="1400" b="1" dirty="0">
              <a:ln w="1905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263" y="628621"/>
            <a:ext cx="206216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Примерные 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89306">
            <a:off x="452438" y="972456"/>
            <a:ext cx="657225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ИПР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85" y="959108"/>
            <a:ext cx="4548187" cy="1443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19889306">
            <a:off x="4634058" y="1070860"/>
            <a:ext cx="657225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613868" y="795946"/>
            <a:ext cx="300972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2972" y="2402730"/>
            <a:ext cx="2933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ст.106 в </a:t>
            </a:r>
            <a:r>
              <a:rPr lang="ru-RU" sz="13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нов.ред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 в сфере образования</a:t>
            </a:r>
            <a:r>
              <a:rPr lang="ru-RU" sz="13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5" y="2924811"/>
            <a:ext cx="4391025" cy="109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19889306">
            <a:off x="4719540" y="3399359"/>
            <a:ext cx="902520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сироты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64" y="4041700"/>
            <a:ext cx="4543247" cy="83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9889306">
            <a:off x="4769274" y="4130963"/>
            <a:ext cx="803051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ОПФР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71" y="4945825"/>
            <a:ext cx="5197301" cy="90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97" y="5972174"/>
            <a:ext cx="4837028" cy="75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7" y="3225535"/>
            <a:ext cx="4447308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9889306">
            <a:off x="162934" y="3229829"/>
            <a:ext cx="658881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СОП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6765" y="2422548"/>
            <a:ext cx="18862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об образовании РБ</a:t>
            </a:r>
            <a:endParaRPr lang="ru-RU" sz="1400" b="1" dirty="0">
              <a:ln w="1905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824776" y="2556202"/>
            <a:ext cx="300972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2677" y="1250835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8606" y="138410"/>
            <a:ext cx="815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несовершеннолетних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825" y="692377"/>
            <a:ext cx="671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(дети, признанные находящимися в социально опасном положении – СОП)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1607" y="1021084"/>
            <a:ext cx="531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VI Социальная защита 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 614.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Личные дела обучающихся, признанных находящимися в социально опасном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положении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183055" y="1512445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0148" y="2104151"/>
            <a:ext cx="872445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ПРИМЕРНЫЙ ПЕРЕЧЕНЬ ДОКУМЕНТОВ </a:t>
            </a:r>
          </a:p>
          <a:p>
            <a:pPr algn="ctr"/>
            <a:r>
              <a:rPr lang="ru-RU" sz="12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ЛИЧНОГО ДЕЛА НЕСОВЕРШЕННОЛЕТНЕГО, </a:t>
            </a:r>
            <a:endParaRPr lang="ru-RU" sz="12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ПРИЗНАННОГО </a:t>
            </a:r>
            <a:r>
              <a:rPr lang="ru-RU" sz="12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НАХОДЯЩИМСЯ В СОЦИАЛЬНО ОПАСНОМ ПОЛОЖЕНИИ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(наименование УО, № дела, Ф.И.О несовершеннолетнего, дата рождения, дело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начато–окончено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2. Карта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несовершеннолетнего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(сведения 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несовершеннолетнем, его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семье, родственниках; дата признания (прекращения), критерии и показатели СОП).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расследования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(сигнал, приказ, запросы-ответы; акт обследования условий жизни и воспитания ребенка (детей), обобщенная информация),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выписка из решения совета профилактики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предложения о мероприятиях.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КС о признании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ребенка (детей) находящимся в СОП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по реализации мероприятий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устранению причин и условий, повлекших создание неблагоприятной для детей обстановки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(с указанием сроков, ответственных исполнителей).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6. Карта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учета мероприятий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Копия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свидетельства о рождении ребенка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(заверенная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8. Копия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свидетельства о браке родителей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либо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копия решения суда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 расторжении брака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(заверенная).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форме Ф-2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(если отец записан со слов матери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10. Копия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свидетельства об установлении отцовства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(если мать в браке не состояла, а отец установил отцовство).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11. Копии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паспортов родителей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заверенные)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месте жительства и составе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места работы родителей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 занимаемой должности, характеристика с места работы.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несовершеннолетнего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0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" y="511852"/>
            <a:ext cx="2785544" cy="3895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2" y="1168800"/>
            <a:ext cx="3873753" cy="49815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56" y="775871"/>
            <a:ext cx="3383143" cy="4363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9" y="4528507"/>
            <a:ext cx="4230812" cy="2186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9086"/>
            <a:ext cx="8982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8944" y="325146"/>
            <a:ext cx="364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(дети, признанные находящимися в социально опасном положении – СОП)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3" y="1102404"/>
            <a:ext cx="4070838" cy="57555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" y="1087464"/>
            <a:ext cx="4306121" cy="580241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15" y="143901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745960" y="40551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6916" y="60753"/>
            <a:ext cx="6777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VI Социальная защита 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п.613.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Документы о проведении социального расследования, признания детей находящимися в социально опасном положении, реализация мероприятий по устранению причин и условий, повлекших создание неблагоприятной для детей обстановки (переписка, информация и др.)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042" y="170163"/>
            <a:ext cx="8030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акты и локальные документы, регламентирующие деятельность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 социального, педагога-психолога УО. 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63" y="890073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НОРМАТИВНО-ПРАВОВАЯ ДОКУМЕНТАЦИЯ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ПРАВОВОЕ</a:t>
            </a:r>
            <a:r>
              <a:rPr lang="ru-RU" sz="1400" dirty="0" smtClean="0"/>
              <a:t> ОБЕСПЕЧЕНИЕ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ДОКУМЕНТАЦИЯ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27" y="1807060"/>
            <a:ext cx="3149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АКТЫ, регламентирующие деятельность педагога социального, </a:t>
            </a:r>
          </a:p>
          <a:p>
            <a:pPr algn="ctr"/>
            <a:r>
              <a:rPr lang="ru-RU" sz="1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 УО</a:t>
            </a:r>
            <a:endParaRPr lang="ru-RU" sz="13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4547" y="817464"/>
            <a:ext cx="402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ru-RU" sz="1400" dirty="0" smtClean="0"/>
              <a:t> АКТЫ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НОРМАТИВНЫЕ ПРАВОВЫЕ ДОКУМЕНТЫ и </a:t>
            </a:r>
            <a:r>
              <a:rPr lang="ru-RU" sz="1400" dirty="0"/>
              <a:t>т.п.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654458" y="604789"/>
            <a:ext cx="2426677" cy="1202271"/>
          </a:xfrm>
          <a:prstGeom prst="mathMultiply">
            <a:avLst>
              <a:gd name="adj1" fmla="val 2516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множение 13"/>
          <p:cNvSpPr/>
          <p:nvPr/>
        </p:nvSpPr>
        <p:spPr>
          <a:xfrm>
            <a:off x="4761250" y="585660"/>
            <a:ext cx="2426677" cy="1202271"/>
          </a:xfrm>
          <a:prstGeom prst="mathMultiply">
            <a:avLst>
              <a:gd name="adj1" fmla="val 2516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191985" y="2128272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3814" y="3856296"/>
            <a:ext cx="1802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Областные 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локальные </a:t>
            </a:r>
          </a:p>
          <a:p>
            <a:pPr algn="ctr"/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окументы, НПА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206668" y="4073373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38825" y="1782809"/>
            <a:ext cx="3200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Кодекс РБ, Закон РБ, Декрет Президента РБ,  Указ Президента РБ, Постановление Совета Министров РБ, Инструкции, Правила, Регламенты, Положения республиканского масштаба и т.п.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709" y="6307258"/>
            <a:ext cx="822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Рабочая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документация педагога-психолога, педагога социального 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  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</a:t>
            </a:r>
            <a:r>
              <a:rPr lang="ru-RU" sz="1400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окальные документы УО с определением  функционала и зоны ответственности педагога-психолога и педагога социального)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69919" y="6169237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66758" y="2141886"/>
            <a:ext cx="22291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Закона РБ о нормативных правовых актах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8151" y="3736046"/>
            <a:ext cx="2116749" cy="1785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Иные решения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 - нормативные правовые акты,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принимаемые местными Советами депутатов, исполнительными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распорядительными органами в пределах своей компетенции с целью решения вопросов местного значения и имеющие обязательную силу на соответствующей территории.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5958" y="2936968"/>
            <a:ext cx="17616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Закона РБ о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нормативных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правовых актах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168261" y="237271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8016913" y="3156574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/>
          <a:stretch/>
        </p:blipFill>
        <p:spPr bwMode="auto">
          <a:xfrm>
            <a:off x="2286000" y="2731700"/>
            <a:ext cx="2697673" cy="3195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38" y="3004934"/>
            <a:ext cx="2486025" cy="334232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731" y="138410"/>
            <a:ext cx="683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111" y="723185"/>
            <a:ext cx="8438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(несовершеннолетние, с которыми проводится индивидуальная профилактическая работа – ИПР 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34950"/>
              </p:ext>
            </p:extLst>
          </p:nvPr>
        </p:nvGraphicFramePr>
        <p:xfrm>
          <a:off x="543111" y="1321258"/>
          <a:ext cx="8271244" cy="5088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73419"/>
                <a:gridCol w="5097825"/>
              </a:tblGrid>
              <a:tr h="263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областные локальные документы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</a:tr>
              <a:tr h="313499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Закон 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Республики Беларусь «Об основах системы профилактики безнадзорности и правонарушений несовершеннолетних» от 31.05.2013 №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200-З (в ред. от 18.05.2022 №169-З)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Методические рекомендации по организации индивидуальной профилактической работы с обучающимся в учреждении образования» от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20.07.2018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Единые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подходы в организации индивидуальной профилактической работы в учреждениях образования (в ред. 07.09.2022)</a:t>
                      </a:r>
                      <a:endParaRPr lang="ru-RU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Документ являющийся основанием </a:t>
                      </a:r>
                      <a:r>
                        <a:rPr lang="ru-RU" sz="1200" dirty="0">
                          <a:effectLst/>
                        </a:rPr>
                        <a:t>для начала ИПР (с номером входящей документации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2.Копия приказа об организации </a:t>
                      </a:r>
                      <a:r>
                        <a:rPr lang="ru-RU" sz="1200" dirty="0" smtClean="0">
                          <a:effectLst/>
                        </a:rPr>
                        <a:t>ИПР с несовершеннолетним.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Выписка из протокола совета профилактики о принятии к исполнению программы </a:t>
                      </a:r>
                      <a:r>
                        <a:rPr lang="ru-RU" sz="1200" dirty="0" smtClean="0">
                          <a:effectLst/>
                        </a:rPr>
                        <a:t>ИПР</a:t>
                      </a:r>
                      <a:r>
                        <a:rPr lang="ru-RU" sz="1200" baseline="0" dirty="0" smtClean="0">
                          <a:effectLst/>
                        </a:rPr>
                        <a:t> (</a:t>
                      </a:r>
                      <a:r>
                        <a:rPr lang="ru-RU" sz="1200" dirty="0" smtClean="0">
                          <a:effectLst/>
                        </a:rPr>
                        <a:t>копия </a:t>
                      </a:r>
                      <a:r>
                        <a:rPr lang="ru-RU" sz="1200" dirty="0">
                          <a:effectLst/>
                        </a:rPr>
                        <a:t>приказа об утверждении </a:t>
                      </a:r>
                      <a:r>
                        <a:rPr lang="ru-RU" sz="1200" dirty="0" smtClean="0">
                          <a:effectLst/>
                        </a:rPr>
                        <a:t>протокола совета</a:t>
                      </a:r>
                      <a:r>
                        <a:rPr lang="ru-RU" sz="1200" baseline="0" dirty="0" smtClean="0">
                          <a:effectLst/>
                        </a:rPr>
                        <a:t> профилактики)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Программа ИПР (с ознакомлением законных представителей и подписью всех ответственных за реализацию мероприятий программы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5.Результаты </a:t>
                      </a:r>
                      <a:r>
                        <a:rPr lang="ru-RU" sz="1200" dirty="0" smtClean="0">
                          <a:effectLst/>
                        </a:rPr>
                        <a:t>диагностических исследований, рекомендации.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6.Инфомация о семье </a:t>
                      </a:r>
                      <a:r>
                        <a:rPr lang="ru-RU" sz="1200" dirty="0" smtClean="0">
                          <a:effectLst/>
                        </a:rPr>
                        <a:t>несовершеннолетнего.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7.Характеристика </a:t>
                      </a:r>
                      <a:r>
                        <a:rPr lang="ru-RU" sz="1200" dirty="0" smtClean="0">
                          <a:effectLst/>
                        </a:rPr>
                        <a:t>несовершеннолетнего.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8.Карта социально-психологического </a:t>
                      </a:r>
                      <a:r>
                        <a:rPr lang="ru-RU" sz="1200" dirty="0" smtClean="0">
                          <a:effectLst/>
                        </a:rPr>
                        <a:t>сопровождения.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9.Отчеты ответственных за </a:t>
                      </a:r>
                      <a:r>
                        <a:rPr lang="ru-RU" sz="1200" dirty="0" smtClean="0">
                          <a:effectLst/>
                        </a:rPr>
                        <a:t>реализацию</a:t>
                      </a:r>
                      <a:r>
                        <a:rPr lang="ru-RU" sz="1200" baseline="0" dirty="0" smtClean="0">
                          <a:effectLst/>
                        </a:rPr>
                        <a:t> запланированных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мероприятий программы </a:t>
                      </a:r>
                      <a:r>
                        <a:rPr lang="ru-RU" sz="1200" dirty="0" smtClean="0">
                          <a:effectLst/>
                        </a:rPr>
                        <a:t>ИПР.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 </a:t>
                      </a:r>
                      <a:r>
                        <a:rPr lang="ru-RU" sz="1200" dirty="0" smtClean="0">
                          <a:effectLst/>
                        </a:rPr>
                        <a:t>Информация о промежуточных результатах</a:t>
                      </a:r>
                      <a:r>
                        <a:rPr lang="ru-RU" sz="1200" baseline="0" dirty="0" smtClean="0">
                          <a:effectLst/>
                        </a:rPr>
                        <a:t> реализации</a:t>
                      </a:r>
                      <a:r>
                        <a:rPr lang="ru-RU" sz="1200" dirty="0" smtClean="0">
                          <a:effectLst/>
                        </a:rPr>
                        <a:t> программы ИПР (</a:t>
                      </a:r>
                      <a:r>
                        <a:rPr lang="ru-RU" sz="1200" dirty="0">
                          <a:effectLst/>
                        </a:rPr>
                        <a:t>развернутая информация о </a:t>
                      </a:r>
                      <a:r>
                        <a:rPr lang="ru-RU" sz="1200" dirty="0" smtClean="0">
                          <a:effectLst/>
                        </a:rPr>
                        <a:t>реализации </a:t>
                      </a:r>
                      <a:r>
                        <a:rPr lang="ru-RU" sz="1200" dirty="0">
                          <a:effectLst/>
                        </a:rPr>
                        <a:t>мероприятий за </a:t>
                      </a:r>
                      <a:r>
                        <a:rPr lang="ru-RU" sz="1200" dirty="0" smtClean="0">
                          <a:effectLst/>
                        </a:rPr>
                        <a:t>квартал для рассмотрения на совете профилактики).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 Выписки из советов профилактики и копии приказов об утверждении протоколов (ежеквартально, при необходимости чаще);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 Материалы межведомственной переписки (запросы, ответы, информационные письма и др</a:t>
                      </a:r>
                      <a:r>
                        <a:rPr lang="ru-RU" sz="1200" dirty="0" smtClean="0">
                          <a:effectLst/>
                        </a:rPr>
                        <a:t>.).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 Другая полезная информация (внеурочная занятость, посещаемость, успеваемость и др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 Приказ о прекращении ИПР.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4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731" y="138410"/>
            <a:ext cx="683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75" y="723185"/>
            <a:ext cx="864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(несовершеннолетние, в отношении которых реализуются программы комплексной реабилитации – КР)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841"/>
              </p:ext>
            </p:extLst>
          </p:nvPr>
        </p:nvGraphicFramePr>
        <p:xfrm>
          <a:off x="447675" y="1293908"/>
          <a:ext cx="8382000" cy="44319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01972"/>
                <a:gridCol w="4780028"/>
              </a:tblGrid>
              <a:tr h="310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областные локальные документы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</a:tr>
              <a:tr h="404052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Положение о комплексной реабилитации несовершеннолетних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 утвержденное Постановлением Совета Министров республики Беларусь от 27.06.2017 №487;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Инструктивно-методическое </a:t>
                      </a: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письмо «Об особенностях деятельности учреждения образования по реализации норм Положение о комплексной реабилитации несовершеннолетних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законодательством».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1.Копия решения КДН о проведении комплексной реабилитации с </a:t>
                      </a:r>
                      <a:r>
                        <a:rPr lang="ru-RU" sz="1200" dirty="0" smtClean="0">
                          <a:effectLst/>
                        </a:rPr>
                        <a:t>несовершеннолетним.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2.Первичная индивидуальная реабилитационная программа (ПИРП) утвержденная </a:t>
                      </a:r>
                      <a:r>
                        <a:rPr lang="ru-RU" sz="1200" dirty="0" smtClean="0">
                          <a:effectLst/>
                        </a:rPr>
                        <a:t>КДН.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3.Отчеты ответственных об выполнении мероприятий ПИРП (ежемесячно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Информация к совету профилактики (развернутая информация о результатах выполнения мероприятий программы ежемесячно);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Выписки из советов профилактики и копии приказов об утверждении протоколов (ежемесячно);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6.Информация об эффективности реализации ПИРП (согласно приложению 4 Положения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Копии решения КДН о рассмотрении выполнения мероприятий ПИРП (ежеквартально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Изменения и дополнения в ПИРП (в случаи вынесения решения КДН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 Другая полезная </a:t>
                      </a:r>
                      <a:r>
                        <a:rPr lang="ru-RU" sz="1200" dirty="0" smtClean="0">
                          <a:effectLst/>
                        </a:rPr>
                        <a:t>информация.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Копия решения КДН о прекращении проведения комплексной реабилитации с несовершеннолетним.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0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326" y="298488"/>
            <a:ext cx="8124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Профилактическое сопровождение несовершеннолетних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(ВК – внутренний контроль)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04845"/>
              </p:ext>
            </p:extLst>
          </p:nvPr>
        </p:nvGraphicFramePr>
        <p:xfrm>
          <a:off x="419100" y="1114425"/>
          <a:ext cx="8382000" cy="53816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62117"/>
                <a:gridCol w="4919883"/>
              </a:tblGrid>
              <a:tr h="12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реестра действующих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локальных документов, 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регламентирующих деятельность субъектов профилактики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Докладная педагогического работника на имя руководителя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ГУО.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Уведомление законных представителей несовершеннолетнего о проведении профилактического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сопровождения (в течение 3-х рабочих дней от резолюции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руководителя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диагностики, рекомендации.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изучения семейного воспитания (при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необходимости).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контроля.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об итогах профилактического сопровождения (по истечению 6 месяцев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от даты резолюции).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/>
          <a:stretch/>
        </p:blipFill>
        <p:spPr bwMode="auto">
          <a:xfrm>
            <a:off x="542926" y="3133723"/>
            <a:ext cx="3228974" cy="15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5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928" y="76824"/>
            <a:ext cx="807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совета  учреждения по профилактике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безнадзорности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правонарушений.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7" y="661599"/>
            <a:ext cx="1613510" cy="23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" y="990507"/>
            <a:ext cx="2876226" cy="396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6" y="990507"/>
            <a:ext cx="2719388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834879"/>
            <a:ext cx="2638425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0097023">
            <a:off x="279085" y="4953000"/>
            <a:ext cx="341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См.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«Особенности организации работы совета учреждения по профилактике безнадзорности и правонарушений несовершеннолетних» (презентация, памятка)  на сайте – вкладка «СППС» — «Совет профилактики»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69"/>
          <a:stretch/>
        </p:blipFill>
        <p:spPr bwMode="auto">
          <a:xfrm>
            <a:off x="247642" y="1334296"/>
            <a:ext cx="2823945" cy="101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1708" y="158024"/>
            <a:ext cx="6155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организации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целевыми группами.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777" y="496578"/>
            <a:ext cx="515778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039" y="4605776"/>
            <a:ext cx="515778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Психосоциальное анкетирование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199" y="907821"/>
            <a:ext cx="5164943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Период экзаменационных сессий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198" y="1328974"/>
            <a:ext cx="516494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Межличностное взаимодействие в группе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6198" y="1770963"/>
            <a:ext cx="515778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Социализация детей-сирот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618" y="2176408"/>
            <a:ext cx="51577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197" y="2593335"/>
            <a:ext cx="5157787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высоко мотивированными обучающимися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1883" y="4148126"/>
            <a:ext cx="51649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профилактическая работы  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1833" y="5032175"/>
            <a:ext cx="547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Сценарии (разработки) занятий, СПТ, упражнения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лекториев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Видео-материалы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Раздаточный материал и др.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1883" y="3650151"/>
            <a:ext cx="515420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профессионального выгорания педагогов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354" y="2996743"/>
            <a:ext cx="515778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противоправного поведения. Профилактическое сопровождение (ВК).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351" y="6382002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4316" y="6361716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групповых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71587" y="6332672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388903" y="4605776"/>
            <a:ext cx="30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448092" y="2294710"/>
            <a:ext cx="393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759" y="982836"/>
            <a:ext cx="170906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ИМП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050854" y="102148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47642" y="3289130"/>
            <a:ext cx="236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итогам самоанализа февраль-март 2022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8178" y="4693621"/>
            <a:ext cx="67154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47"/>
          <a:stretch/>
        </p:blipFill>
        <p:spPr bwMode="auto">
          <a:xfrm>
            <a:off x="247642" y="2272915"/>
            <a:ext cx="2823945" cy="72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650" y="182968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работе с обучающимися, требующими повышенного внимания по результатам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диагностики личностной и поведенческой сферы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9274" y="3412093"/>
            <a:ext cx="605790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Профилактическое сопровождение (ВК)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748627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Суицидальный риск, изменения психоэмоционального состояния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1117959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тревожность (адаптация, экзаменационная сессия)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327" y="1460718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2" y="2594728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детско-родительских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3" y="1878209"/>
            <a:ext cx="603884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Предрасположенность  к формированию химической зависимости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1" y="2225396"/>
            <a:ext cx="60388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в межличностном общении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6682" y="3857625"/>
            <a:ext cx="155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5085" y="4348638"/>
            <a:ext cx="6487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по результатам диагностических исследований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Протоколы </a:t>
            </a: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исследований, бланки ответов.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Индивидуальные программы коррекции и развития(сопровождения)*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(информация по итогам).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5674931"/>
            <a:ext cx="701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*Индивидуальная работа по устранению выявленных  проблем категории ИПР, КР отражается в программах ИПР и ПИРП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277" y="2999957"/>
            <a:ext cx="605789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ОПФР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3861" y="3412093"/>
            <a:ext cx="9144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36436" y="2549718"/>
            <a:ext cx="394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351" y="6228114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8616" y="6228114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14631" y="6228114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1900" y="1980233"/>
            <a:ext cx="2067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Приложения 5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ИМП 2022/2023 УОСО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83" y="446359"/>
            <a:ext cx="3060054" cy="770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935924" y="313470"/>
            <a:ext cx="281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системе работы УО</a:t>
            </a:r>
            <a:endParaRPr lang="ru-RU" i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390" y="7232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организации работы по профилактике суицидального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640560" y="2099614"/>
            <a:ext cx="427101" cy="2229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3744" y="4566070"/>
            <a:ext cx="80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в пределах компетенции педагога-психолога и педагога социального  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50" y="4823129"/>
            <a:ext cx="8837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ГУО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профилактике суицидального поведения на учебный год с определением ответственности всех педагогических работников, с привлечением иных организаций.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ГУО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проведению недели (декады, месячника – согласно требованиям НПА) психологического здоровья (профилактики суицидального поведения) с определением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ответственности  всех педагогических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работников, с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привлечением иных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организаций. Отчет по итогам проведения.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занятий, СПТ, раздаточный материал, видеоматериалы и др.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диагностических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протоколы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бланки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ответов, листы наблюдений.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ознакомлению законных представителей, педагогов с признаками (маркерами) суицидального поведения).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Иные материалы (аналитическая информация, отчеты, справки в пределах компетенции)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1928"/>
          <a:stretch/>
        </p:blipFill>
        <p:spPr bwMode="auto">
          <a:xfrm>
            <a:off x="6023490" y="1896143"/>
            <a:ext cx="2552700" cy="6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8533">
            <a:off x="-102551" y="2205704"/>
            <a:ext cx="2269880" cy="133351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7351" y="2427023"/>
            <a:ext cx="7512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учреждении образования должна быть создана система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комплексного, скоординированного психолого-педагогического сопровождения образовательного процесса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направленного на профилактику суицидального поведения обучающихся и на недопущение вовлечения детей и подростков в активные деструктивные сообщества и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игры, в </a:t>
            </a:r>
            <a:r>
              <a:rPr lang="ru-RU" sz="1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имеющие суицидальный контент</a:t>
            </a:r>
          </a:p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Отвечают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создание такой системы, в первую очередь,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учреждения образования и его заместитель по воспитательной работе.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Важную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роль в ее формировании и успешном функционировании играют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 педагогические работники учреждения образования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 первую очередь, специалисты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СППС,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руководители  (кураторы учебных групп). </a:t>
            </a:r>
          </a:p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Психодиагностическое исследование с целью выявления факторов высокого риска суицидального поведения обучающихся проводится не реже одного раза в год , рекомендуемый период – начало </a:t>
            </a:r>
            <a:r>
              <a:rPr lang="ru-RU" sz="1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1 декабря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s://unit-st.ru/upload/iblock/350/350cb5d5d167c9a4292b9f63787da7c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4" y="272939"/>
            <a:ext cx="652082" cy="4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7" y="1217848"/>
            <a:ext cx="3528968" cy="678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00" y="682802"/>
            <a:ext cx="2706077" cy="1290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454849">
            <a:off x="3254619" y="1092099"/>
            <a:ext cx="239077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РЕГЛАМЕНТИРОВАНО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150" y="403404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3472" y="5791464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002" y="370762"/>
            <a:ext cx="7703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информации о несовершеннолетних, вовлеченных в активные сообщества и игры, имеющих суицидальный контент.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031" y="2456989"/>
            <a:ext cx="8642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сведений об обучающихся, признанных находящимися в социально опасном положении.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805" y="2776356"/>
            <a:ext cx="8642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информации о детях, оказавшихся в неблагоприятной обстановке, полученной педагогических работников, государственных органов (в том числе отделов образования), государственных и иных организаций, граждан.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638" y="3918311"/>
            <a:ext cx="115583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МР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35088" y="39453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40351" y="5880089"/>
            <a:ext cx="586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п.596.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информации о детях, оказавшихся в неблагоприятной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обстановке…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002" y="1200184"/>
            <a:ext cx="2067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Приложения 5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ИМП 2022/2023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514475" y="604539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074215" y="130591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12073" y="891967"/>
            <a:ext cx="56747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«Руководитель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 либо его заместитель по воспитательной работе обеспечивает хранение Журнала в условиях, гарантирующих конфиденциальность и невозможность доступа к нему лиц не имеющих соответствующего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разрешения.»</a:t>
            </a:r>
            <a:endParaRPr lang="ru-RU" sz="13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286922" y="1458630"/>
            <a:ext cx="120403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7751" y="4670740"/>
            <a:ext cx="452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Назначение приказом руководителя УО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ответственного лица за ведение и хранение журнала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4223" y="3578133"/>
            <a:ext cx="39944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«Учет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поступающей информации, своевременное ее рассмотрение и информирование о результатах рассмотрения обеспечиваются должностным лицом, назначенным приказом руководителя учреждения образования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3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13" y="3515020"/>
            <a:ext cx="2260599" cy="17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5400000">
            <a:off x="6385645" y="4311112"/>
            <a:ext cx="120403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3735" y="1784519"/>
            <a:ext cx="452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Назначение приказом руководителя УО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ответственного лица за ведение и хранение журнала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40351" y="5449202"/>
            <a:ext cx="6072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п.595.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сведений об обучающихся, признанных находящимся в социально опасном положении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0351" y="6314684"/>
            <a:ext cx="5023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п.599.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посещения неблагополучных семей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321" y="571472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БЛАГОПОЛУЧИЯ! ВЗАИМОПОНИМАНИЯ!</a:t>
            </a:r>
            <a:endParaRPr lang="ru-RU" sz="2400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6" y="569274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0125" y="5654467"/>
            <a:ext cx="79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  <a:p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координации деятельности СПЦ и деятельности учреждений образования 80222 74-32-19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C:\Users\User\Desktop\наши контакты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48" y="2699471"/>
            <a:ext cx="30289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613" y="263003"/>
            <a:ext cx="7641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социально-педагогической поддержки обучающихся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оказания им психологической помощи.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65" y="1306059"/>
            <a:ext cx="264682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РБ об образовании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8" y="1029060"/>
            <a:ext cx="2975986" cy="1065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369159" y="1329943"/>
            <a:ext cx="206985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6144" y="2315423"/>
            <a:ext cx="589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Ст.88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Социально-педагогическая поддержка обучающихся и оказание им психологической помощи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.2. Социально-педагогическая поддержка обучающихся и оказание им психологической помощи осуществляются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педагогом-психологом и (или) педагогом социальным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порядке, определяемом Министерством образования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074" y="5169909"/>
            <a:ext cx="7953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Руководство деятельностью специалистов осуществляет</a:t>
            </a:r>
            <a:endParaRPr lang="ru-RU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3" y="1565506"/>
            <a:ext cx="3994012" cy="649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0101" y="5739150"/>
            <a:ext cx="2620323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должностных инструкциях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5362" y="5646816"/>
            <a:ext cx="547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УО, </a:t>
            </a:r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руководителя, руководитель структурного подразделения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5362" y="6172926"/>
            <a:ext cx="392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директора по ВР (УВР)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945050" y="579697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973568" y="615314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731" y="3522166"/>
            <a:ext cx="409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Инструкция о порядке социально-педагогической поддержки обучающихся и оказания им психологической помощи (далее – </a:t>
            </a:r>
            <a:r>
              <a:rPr lang="ru-RU" sz="1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462" y="3522166"/>
            <a:ext cx="333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20 сентября 2022г. №328 «О социально-педагогической поддержке обучающихся и </a:t>
            </a:r>
            <a:r>
              <a:rPr lang="ru-RU" sz="1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казания им психологической помощи»</a:t>
            </a:r>
            <a:endParaRPr lang="ru-RU" sz="1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950918" y="3804664"/>
            <a:ext cx="337813" cy="5122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211693"/>
            <a:ext cx="74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Должностные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инструкции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педагога-психолога, педагога социального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4" y="5410711"/>
            <a:ext cx="3743326" cy="94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5" y="1616868"/>
            <a:ext cx="3743325" cy="379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2516" y="557501"/>
            <a:ext cx="7543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Выпуска 28 Единого квалификационного справочника должностей и служащих ,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утв. Постановлением Министерства труда и социальной защиты от 29 июля 2020 № 69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6560" y="1094606"/>
            <a:ext cx="27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социальный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8380" y="1080721"/>
            <a:ext cx="209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Педагог-психолог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8084558" y="7076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0" y="1388266"/>
            <a:ext cx="3486261" cy="426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94" y="5652657"/>
            <a:ext cx="3536213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28007" y="267499"/>
            <a:ext cx="108585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2160" y="4878892"/>
            <a:ext cx="36716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Глава 26 п.587.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Документация о работе  </a:t>
            </a:r>
            <a:r>
              <a:rPr lang="ru-RU" sz="13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 (планы, отчеты, информация, переписка и др.).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- 5 лет 5 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561" y="3933386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" y="1510756"/>
            <a:ext cx="4346517" cy="10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21470" y="1510756"/>
            <a:ext cx="44225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Установлены общие требования к документированию деятельности и организации работы с документами и т.д. (номенклатура дел) в соответствии с перечнем документов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93831" y="694858"/>
            <a:ext cx="4549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номенклатура дел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27" y="787192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149857" y="814241"/>
            <a:ext cx="427101" cy="2229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093287" y="790186"/>
            <a:ext cx="254501" cy="1186638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827667" y="2323661"/>
            <a:ext cx="254501" cy="387766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53" y="2685629"/>
            <a:ext cx="4191358" cy="10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7" y="2528937"/>
            <a:ext cx="2364166" cy="341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704" y="221127"/>
            <a:ext cx="7458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Графики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специалистов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педагога-психолога, педагога социального.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Графики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проведения индивидуальных консультаций (ИК) с обучающимися, педагогами, родителями (законными представителями).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496" y="1715959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педагога-психолога (педагога социального) 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6434" y="1666520"/>
            <a:ext cx="452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проведения ИК педагога-психолога (педагога социального) с участниками образовательного процесса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209" y="1085017"/>
            <a:ext cx="69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педагога-психолога (педагога социального) с указанием времени ИК участников образовательного процесса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0508" y="3489630"/>
            <a:ext cx="3571875" cy="24160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распределении</a:t>
            </a:r>
            <a:r>
              <a:rPr kumimoji="0" lang="ru-RU" sz="1400" b="1" i="0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времени учитываются</a:t>
            </a:r>
            <a:r>
              <a:rPr kumimoji="0" lang="ru-RU" sz="1400" i="0" u="none" strike="noStrike" normalizeH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i="0" u="none" strike="noStrike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УО;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распорядок дня;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работы в шестой школьный день (субботу);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собенности работы в каникулярное время;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обучающихся и их законных представителей на дому;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общежитии и др.</a:t>
            </a:r>
            <a:endParaRPr kumimoji="0" lang="ru-RU" sz="1800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5315" y="3608898"/>
            <a:ext cx="415194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(графики проведения ИК):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утверждаются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руководителем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огласовываются с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профсоюзным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6024" y="6070820"/>
            <a:ext cx="81967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может корректироваться в течение учебного года по согласованию с руководством 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 и </a:t>
            </a:r>
            <a:r>
              <a:rPr lang="ru-RU" sz="13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специалистом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Методическая работа и работа по саморазвитию и самообразования входит в рабочее время специалиста. </a:t>
            </a:r>
            <a:endParaRPr lang="ru-RU" sz="13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6241" y="2277460"/>
            <a:ext cx="25553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ст.123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Трудового кодекса РБ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05315" y="4497937"/>
            <a:ext cx="415194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Размещение в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доступном месте для всех участников образовательного 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процесса: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двери рабочего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кабинета;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тематическом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стенде в фойе учебного корпуса и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общежития;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4" y="2945157"/>
            <a:ext cx="4591052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3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3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рабочего времени работников разрабатывается исходя из режима работы, применяемого у нанимателя</a:t>
            </a:r>
            <a:r>
              <a:rPr lang="ru-RU" sz="13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60510" y="1115755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61929" y="1798996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8724" y="2945157"/>
            <a:ext cx="392430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 </a:t>
            </a:r>
            <a:r>
              <a:rPr lang="ru-RU" sz="14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(сменности) утверждается </a:t>
            </a:r>
            <a:r>
              <a:rPr lang="ru-RU" sz="13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нанимателем</a:t>
            </a:r>
            <a:r>
              <a:rPr lang="ru-RU" sz="14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согласованию с профсоюзом.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674667" y="250570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176" y="197763"/>
            <a:ext cx="7686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 работе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предыдущий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2482" y="936603"/>
            <a:ext cx="4957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отчеты о работе специалистов за год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6023" y="1675267"/>
            <a:ext cx="6713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АНАЛИТИЧЕСКИЙ ОТЧЕТ </a:t>
            </a:r>
          </a:p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работе педагога-психолога, педагога социального за учебный год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2642" y="967381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482" y="2339257"/>
            <a:ext cx="25672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Примерная структура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98040" y="99443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1583" y="2901434"/>
            <a:ext cx="127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834" y="4174093"/>
            <a:ext cx="144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ЧАСТЬ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055" y="5511284"/>
            <a:ext cx="160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8802" y="2902922"/>
            <a:ext cx="5754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Обоснование деятельности за отчетный период.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задачи, стоящие в отчетном периоде.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Проблемы, над которыми работал специалист. Пути решения.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026" y="3983593"/>
            <a:ext cx="6600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 по реализации цели и задач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(в соответствии с планом работы и журналами  учета).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Количественно-качественный анализ по направлениям деятельности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(тематические мероприятия, формы проведения, практическая значимость и т.п.)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достижений, затруднений, выводы о качестве работы.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615" y="5394781"/>
            <a:ext cx="56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выявленных трудностей и проблем.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приоритетных направлений и путей реализации.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Обозначение цели и задач на следующий год.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2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49" y="179979"/>
            <a:ext cx="75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педагога-психолога, педагога социального.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670" y="4836670"/>
            <a:ext cx="22368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10" y="909971"/>
            <a:ext cx="22368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РБ об образовании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89382" y="786860"/>
            <a:ext cx="5893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Ст.87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Программно-планирующая документация воспитания.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п.5.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воспитательной работы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образования, иной организации… разрабатывается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текущий год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учреждении образования, иной организации… на основе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программы воспитательной работы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учреждения образования… 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9300" y="4757383"/>
            <a:ext cx="4957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ланы работы на полугодие (учебную четверть)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1" y="2003859"/>
            <a:ext cx="5360971" cy="16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право 21"/>
          <p:cNvSpPr/>
          <p:nvPr/>
        </p:nvSpPr>
        <p:spPr>
          <a:xfrm rot="5400000">
            <a:off x="4118014" y="5067976"/>
            <a:ext cx="509001" cy="1802039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034651" y="1029353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774707" y="487693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9020" y="3821255"/>
            <a:ext cx="269036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должностных инструкций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475329" y="3848304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26420" y="3701871"/>
            <a:ext cx="4472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Должностные обязанности: 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педагог-психолог (педагог социальный) осуществляет педагогическую деятельность в части реализации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 воспитания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направленных на… </a:t>
            </a:r>
          </a:p>
        </p:txBody>
      </p:sp>
    </p:spTree>
    <p:extLst>
      <p:ext uri="{BB962C8B-B14F-4D97-AF65-F5344CB8AC3E}">
        <p14:creationId xmlns:p14="http://schemas.microsoft.com/office/powerpoint/2010/main" val="1412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49" y="171014"/>
            <a:ext cx="75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педагога-психолога, педагога социального.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96596"/>
              </p:ext>
            </p:extLst>
          </p:nvPr>
        </p:nvGraphicFramePr>
        <p:xfrm>
          <a:off x="1584098" y="2458184"/>
          <a:ext cx="6737835" cy="2965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3575"/>
                <a:gridCol w="2761197"/>
                <a:gridCol w="1251376"/>
                <a:gridCol w="1251376"/>
                <a:gridCol w="990311"/>
              </a:tblGrid>
              <a:tr h="1731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обучающимися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законными представителями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</a:tr>
              <a:tr h="259987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vert="vert27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просвещение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173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39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защите прав и законных интересов несовершеннолетних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Организационно-методическая работа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5098" y="1731682"/>
            <a:ext cx="3349869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Содействие… (цель УО)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098" y="2072787"/>
            <a:ext cx="4778620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формировать… - развивать… - способствовать… и т.п.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239" y="2895736"/>
            <a:ext cx="1469799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учебный год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(можно указать </a:t>
            </a:r>
            <a:r>
              <a:rPr lang="en-US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полугодие)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4" y="5911711"/>
            <a:ext cx="21717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месяц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усмотрение специалиста) 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847" y="5996991"/>
            <a:ext cx="155624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ДЕЛАЕМ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620" y="5996990"/>
            <a:ext cx="99797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492" y="6013914"/>
            <a:ext cx="111369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343150" y="5697415"/>
            <a:ext cx="1740878" cy="9069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Конкретизируем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226" y="709177"/>
            <a:ext cx="21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УО_____________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 _______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«__»___________ 2022г.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6823" y="5473552"/>
            <a:ext cx="6286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Педагог-психолог (педагог социальный)                        </a:t>
            </a:r>
            <a:r>
              <a:rPr lang="ru-RU" sz="1300" dirty="0" smtClean="0"/>
              <a:t>_____________   _____________      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9074" y="1034849"/>
            <a:ext cx="61355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3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социального___________________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УО _______________________________  на (20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__/ 20__ уч. год)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298" y="6450458"/>
            <a:ext cx="163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свободная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663824">
            <a:off x="6974923" y="612616"/>
            <a:ext cx="263847" cy="1403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4140</Words>
  <Application>Microsoft Office PowerPoint</Application>
  <PresentationFormat>Экран (4:3)</PresentationFormat>
  <Paragraphs>1121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Актуальные аспекты деятельности педагога социального и педагога-психолога в организации социально-педагогической поддержки обучающихся и оказания им психологической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147</cp:revision>
  <dcterms:created xsi:type="dcterms:W3CDTF">2014-11-21T11:00:06Z</dcterms:created>
  <dcterms:modified xsi:type="dcterms:W3CDTF">2023-01-10T12:59:46Z</dcterms:modified>
</cp:coreProperties>
</file>