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60" r:id="rId5"/>
    <p:sldId id="274" r:id="rId6"/>
    <p:sldId id="261" r:id="rId7"/>
    <p:sldId id="262" r:id="rId8"/>
    <p:sldId id="287" r:id="rId9"/>
    <p:sldId id="263" r:id="rId10"/>
    <p:sldId id="278" r:id="rId11"/>
    <p:sldId id="264" r:id="rId12"/>
    <p:sldId id="265" r:id="rId13"/>
    <p:sldId id="283" r:id="rId14"/>
    <p:sldId id="288" r:id="rId15"/>
    <p:sldId id="266" r:id="rId16"/>
    <p:sldId id="268" r:id="rId17"/>
    <p:sldId id="285" r:id="rId18"/>
    <p:sldId id="286" r:id="rId19"/>
    <p:sldId id="269" r:id="rId20"/>
    <p:sldId id="272" r:id="rId21"/>
    <p:sldId id="280" r:id="rId22"/>
    <p:sldId id="281" r:id="rId23"/>
    <p:sldId id="282" r:id="rId24"/>
    <p:sldId id="270" r:id="rId25"/>
    <p:sldId id="271" r:id="rId26"/>
    <p:sldId id="267" r:id="rId27"/>
    <p:sldId id="273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7" y="0"/>
            <a:ext cx="91813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7153" y="1266092"/>
            <a:ext cx="7649308" cy="227134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Актуальные аспекты деятельности педагога социального и педагога-психолога в организации социально-педагогической поддержки обучающихся и оказания им психологической помощи</a:t>
            </a:r>
            <a:b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3727" y="169147"/>
            <a:ext cx="70602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Главное управление по образованию Могилевского облисполкома</a:t>
            </a:r>
            <a:endParaRPr lang="ru-RU" sz="15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97" y="452705"/>
            <a:ext cx="90692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«Могилевский областной социально-педагогический центр»</a:t>
            </a:r>
            <a:endParaRPr lang="ru-RU" sz="15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4892" y="4029115"/>
            <a:ext cx="5877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Документирование деятельности педагога-психолога и педагога социального в соответствии с действующим законодательством</a:t>
            </a:r>
            <a:endParaRPr lang="ru-RU" sz="160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4893" y="5016644"/>
            <a:ext cx="587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Оформление и ведение планирующей, учетной и аналитической документации</a:t>
            </a:r>
            <a:endParaRPr lang="ru-RU" sz="160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6837" y="6317660"/>
            <a:ext cx="1652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Могилев, 2022</a:t>
            </a:r>
            <a:endParaRPr lang="ru-RU" sz="14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8" y="5607972"/>
            <a:ext cx="945538" cy="9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324" y="228507"/>
            <a:ext cx="54358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неделю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педагога-психолога (педагога социального)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УО _______________________________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(20__/ 20__ уч. год)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290061"/>
            <a:ext cx="1565031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Сетка на неделю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105" y="597839"/>
            <a:ext cx="20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усмотрение специалиста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9092" y="6343645"/>
            <a:ext cx="5503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 социальный (педагог-психолог)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_____________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__________________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18079"/>
              </p:ext>
            </p:extLst>
          </p:nvPr>
        </p:nvGraphicFramePr>
        <p:xfrm>
          <a:off x="545123" y="1228781"/>
          <a:ext cx="7948227" cy="50708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732650"/>
                <a:gridCol w="1078046"/>
                <a:gridCol w="1037068"/>
                <a:gridCol w="1022883"/>
                <a:gridCol w="1027086"/>
                <a:gridCol w="1027086"/>
                <a:gridCol w="1023408"/>
              </a:tblGrid>
              <a:tr h="4019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>
                    <a:lnTlToB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СРОЧНО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ОРГАНИЗ. –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МЕТОДИЧЕСКАЯ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49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И ПРОСВЕЩЕНИЕ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ДИАГНОСТИЧЕСКАЯ РАБОТА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50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КОРРЕКЦИОННО-РАЗВИВАЮЩАЯ РАБОТА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ЗДОРОВЬЕСБЕРЕГАЮЩАЯ ДЕЯТЕЛЬНОСТЬ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ПО ЗАЩИТЕ ПРАВ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ЗАКОННЫХ ИНТЕРЕСОВ Н/Л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ПРИМЕЧАНИЯ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3363" y="642309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8346" y="176868"/>
            <a:ext cx="6000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индивидуальных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групповых форм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831360" y="903919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7203" y="642309"/>
            <a:ext cx="6275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РАЗДЕЛ VI</a:t>
            </a:r>
            <a:br>
              <a:rPr lang="ru-RU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 п.588.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индивидуальной и групповой форм работы </a:t>
            </a:r>
            <a:r>
              <a:rPr lang="ru-RU" sz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педагогов-психологов, педагогов социальных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учителей-дефектологов.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5лет 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 лет)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9152" y="2189420"/>
            <a:ext cx="4638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индивидуальных форм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676" y="2189420"/>
            <a:ext cx="108585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Образцы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91503" y="3928629"/>
            <a:ext cx="4886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групповых </a:t>
            </a:r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 работы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85077"/>
              </p:ext>
            </p:extLst>
          </p:nvPr>
        </p:nvGraphicFramePr>
        <p:xfrm>
          <a:off x="773729" y="2610444"/>
          <a:ext cx="8039100" cy="1261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23850"/>
                <a:gridCol w="723900"/>
                <a:gridCol w="1306701"/>
                <a:gridCol w="1200150"/>
                <a:gridCol w="1895475"/>
                <a:gridCol w="1379349"/>
                <a:gridCol w="12096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работы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9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родители</a:t>
                      </a:r>
                      <a:endParaRPr lang="ru-RU" sz="12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Занятие, 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упражнение,</a:t>
                      </a:r>
                      <a:endParaRPr lang="ru-RU" sz="11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беседа, диагностика, наблюдение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др.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(кроме ИК)</a:t>
                      </a:r>
                      <a:endParaRPr lang="ru-RU" sz="11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предложения </a:t>
                      </a: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45055"/>
              </p:ext>
            </p:extLst>
          </p:nvPr>
        </p:nvGraphicFramePr>
        <p:xfrm>
          <a:off x="691132" y="4267183"/>
          <a:ext cx="8121697" cy="12829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4800"/>
                <a:gridCol w="732285"/>
                <a:gridCol w="1318889"/>
                <a:gridCol w="1203248"/>
                <a:gridCol w="1946228"/>
                <a:gridCol w="1320847"/>
                <a:gridCol w="1295400"/>
              </a:tblGrid>
              <a:tr h="333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Группа,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список, кол-во 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работы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</a:t>
                      </a: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10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9 «Б» </a:t>
                      </a:r>
                      <a:r>
                        <a:rPr lang="ru-RU" sz="1100" i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</a:t>
                      </a:r>
                      <a:r>
                        <a:rPr lang="ru-RU" sz="110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(19 чел.)</a:t>
                      </a:r>
                      <a:endParaRPr lang="ru-RU" sz="11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обучающийся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кто-то из родитель</a:t>
                      </a:r>
                      <a:endParaRPr lang="ru-RU" sz="12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Занятие, 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</a:t>
                      </a:r>
                      <a:endParaRPr lang="ru-RU" sz="11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дискуссия, лекторий,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ГК, 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диагностика, наблюдение, 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МО, семинар и др.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 предложения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 В.– н/б</a:t>
                      </a: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0283" y="5769149"/>
            <a:ext cx="846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удобства можно помечать подконтрольную категорию обучающихся (ИПР, КР, СОП).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ведение общего журнала учета индивидуальных и групповых форм работы необходимо обозначить, индивидуальная или групповая работа проводилась.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363" y="1434596"/>
            <a:ext cx="223362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918915" y="1461645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17203" y="1430908"/>
            <a:ext cx="5239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материалы по организации социально-педагогической поддержки обучающихся и оказанию им психологической помощи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32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4116" y="1309541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5584" y="110520"/>
            <a:ext cx="6334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обучающихся, </a:t>
            </a:r>
          </a:p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педагогов, родителей (законных представителей).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4212" y="1432651"/>
            <a:ext cx="5243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 п.612.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хранения: -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3года 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 года)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709006" y="159820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6666" y="819864"/>
            <a:ext cx="200673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709006" y="82996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254449"/>
            <a:ext cx="4295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педагогов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83" y="2100560"/>
            <a:ext cx="108585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Образцы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8919" y="2699395"/>
            <a:ext cx="668189" cy="1008001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94183" y="5038379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В-2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33489" y="3034119"/>
            <a:ext cx="5415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обучающихся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6364" y="3993743"/>
            <a:ext cx="7353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родителей </a:t>
            </a:r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(законных представителей)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66685" y="4917590"/>
            <a:ext cx="7597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участников образовательного процесса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595583"/>
              </p:ext>
            </p:extLst>
          </p:nvPr>
        </p:nvGraphicFramePr>
        <p:xfrm>
          <a:off x="723900" y="2565524"/>
          <a:ext cx="8077199" cy="420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0050"/>
                <a:gridCol w="695325"/>
                <a:gridCol w="1666875"/>
                <a:gridCol w="1295400"/>
                <a:gridCol w="1653469"/>
                <a:gridCol w="1264461"/>
                <a:gridCol w="110161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должность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Проведенная работа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764950"/>
              </p:ext>
            </p:extLst>
          </p:nvPr>
        </p:nvGraphicFramePr>
        <p:xfrm>
          <a:off x="737108" y="3428335"/>
          <a:ext cx="8054467" cy="420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46724"/>
                <a:gridCol w="687818"/>
                <a:gridCol w="1714500"/>
                <a:gridCol w="1276350"/>
                <a:gridCol w="1676400"/>
                <a:gridCol w="1238250"/>
                <a:gridCol w="11144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класс/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Проведенная работа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501956"/>
              </p:ext>
            </p:extLst>
          </p:nvPr>
        </p:nvGraphicFramePr>
        <p:xfrm>
          <a:off x="737108" y="4332297"/>
          <a:ext cx="8083042" cy="420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56480"/>
                <a:gridCol w="659012"/>
                <a:gridCol w="1724025"/>
                <a:gridCol w="1304925"/>
                <a:gridCol w="1628775"/>
                <a:gridCol w="1276350"/>
                <a:gridCol w="11334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родств.отнош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Проведенная работа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751953"/>
              </p:ext>
            </p:extLst>
          </p:nvPr>
        </p:nvGraphicFramePr>
        <p:xfrm>
          <a:off x="762000" y="5562251"/>
          <a:ext cx="8115300" cy="1051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52425"/>
                <a:gridCol w="657225"/>
                <a:gridCol w="1104900"/>
                <a:gridCol w="1096741"/>
                <a:gridCol w="1025525"/>
                <a:gridCol w="1283970"/>
                <a:gridCol w="1155065"/>
                <a:gridCol w="143944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Проведенная работа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обучающийсяпедагог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915920" y="5232073"/>
            <a:ext cx="3513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Общий журнал для всех категорий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34213" y="743471"/>
            <a:ext cx="3973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журнал учета консультаций педагога-психолога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журнал учета консультаций педагога социального </a:t>
            </a:r>
          </a:p>
        </p:txBody>
      </p:sp>
    </p:spTree>
    <p:extLst>
      <p:ext uri="{BB962C8B-B14F-4D97-AF65-F5344CB8AC3E}">
        <p14:creationId xmlns:p14="http://schemas.microsoft.com/office/powerpoint/2010/main" val="36947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2465" y="145613"/>
            <a:ext cx="6724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Социально-педагогические характеристики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классов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51" y="523101"/>
            <a:ext cx="8010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Социально-педагогическая характеристика _______ класса ГУО _______________________ 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946" y="6077156"/>
            <a:ext cx="8311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Дата заполнения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Кл. руководитель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подпись                                                фамилия, инициалы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3599268" y="5569138"/>
            <a:ext cx="509001" cy="1802039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192437"/>
              </p:ext>
            </p:extLst>
          </p:nvPr>
        </p:nvGraphicFramePr>
        <p:xfrm>
          <a:off x="252413" y="830878"/>
          <a:ext cx="8772526" cy="50152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4326"/>
                <a:gridCol w="920858"/>
                <a:gridCol w="312958"/>
                <a:gridCol w="311293"/>
                <a:gridCol w="314623"/>
                <a:gridCol w="321281"/>
                <a:gridCol w="321281"/>
                <a:gridCol w="311293"/>
                <a:gridCol w="243042"/>
                <a:gridCol w="277999"/>
                <a:gridCol w="277999"/>
                <a:gridCol w="364562"/>
                <a:gridCol w="364562"/>
                <a:gridCol w="208082"/>
                <a:gridCol w="160278"/>
                <a:gridCol w="228600"/>
                <a:gridCol w="365219"/>
                <a:gridCol w="322945"/>
                <a:gridCol w="322945"/>
                <a:gridCol w="304634"/>
                <a:gridCol w="321281"/>
                <a:gridCol w="447795"/>
                <a:gridCol w="305956"/>
                <a:gridCol w="504825"/>
                <a:gridCol w="293385"/>
                <a:gridCol w="330504"/>
              </a:tblGrid>
              <a:tr h="816946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Ф.И.О. обучающегося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Характеристика семей обучающихся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Характеристика обучающихся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Молодежные общественные объединения, самоуправление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Организация внеурочной занятости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Воспитывается в полной семье (имеет обоих родителя)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Воспитывается в полной измененной семье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(повторный брак родителей, мать/мачеха)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неполная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Воспитывается в многодетной семье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(3 и более несовершеннолетних детей)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Воспитывается в семье, имеющий статус беженцев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Воспитываются в опекунской семье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Воспитываются в приемной семье/ДДСТ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Проживают на территории пострадавшей от ЧАЭС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Воспитываются в семье, где родители либо один из родителей </a:t>
                      </a:r>
                      <a:r>
                        <a:rPr lang="ru-RU" sz="900" dirty="0" smtClean="0">
                          <a:effectLst/>
                        </a:rPr>
                        <a:t>имеют </a:t>
                      </a:r>
                      <a:r>
                        <a:rPr lang="ru-RU" sz="900" dirty="0">
                          <a:effectLst/>
                        </a:rPr>
                        <a:t>инвалидность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Одаренный обучающийся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Обучающийся, имеющий инвалидность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Обучающиеся с ОПФР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Иностранные граждане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(вид на жительства, граждане СНГ)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Дети, признанные находящимися в </a:t>
                      </a:r>
                      <a:r>
                        <a:rPr lang="ru-RU" sz="900" dirty="0">
                          <a:effectLst/>
                        </a:rPr>
                        <a:t>социально опасном положении (СОП)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Обучающиеся, с которыми проводится индивидуальная профилактическая работа </a:t>
                      </a:r>
                      <a:r>
                        <a:rPr lang="ru-RU" sz="900" dirty="0" smtClean="0">
                          <a:effectLst/>
                        </a:rPr>
                        <a:t>(ИПР)/из них КР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Обучающийся, с которым проводится профилактическое сопровождение (ВК)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Обучающиеся, признанные нуждающимися в государственной защите (НГЗ)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Обучающиеся, воспитывающиеся в замещающих семьях (попечение, приемные семьи)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Члены ПО «БРПО»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Члены ученического самоуправления (</a:t>
                      </a:r>
                      <a:r>
                        <a:rPr lang="ru-RU" sz="900" dirty="0" err="1">
                          <a:effectLst/>
                        </a:rPr>
                        <a:t>старостат</a:t>
                      </a:r>
                      <a:r>
                        <a:rPr lang="ru-RU" sz="900" dirty="0">
                          <a:effectLst/>
                        </a:rPr>
                        <a:t>, совет общежития)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Обучающиеся, посещают объединения по интересам в УО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Обучающиеся, посещают объединения по интересам в учреждениях дополнительного образования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</a:tr>
              <a:tr h="3238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Воспитывается в семье, где родители в разводе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(не состоят в повторном браке)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Воспитывается в семь, где один из родителей умер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(не состоит в повторном браке)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Воспитывается матерью-одиночкой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(сведения об отце записаны со слов матери)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56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0170" algn="l"/>
                        </a:tabLs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</a:tr>
              <a:tr h="9856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2.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</a:tr>
              <a:tr h="9856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</a:tr>
              <a:tr h="9856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9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...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</a:tr>
              <a:tr h="19713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ИТОГО (по каждой категории)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2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991841">
            <a:off x="2240289" y="1468060"/>
            <a:ext cx="4900635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Социально-педагогическая характеристика УО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946" y="6077156"/>
            <a:ext cx="8311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Дата заполнения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Педагог социальный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подпись                                                фамилия, инициалы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152086" y="5575247"/>
            <a:ext cx="509001" cy="1802039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689226"/>
              </p:ext>
            </p:extLst>
          </p:nvPr>
        </p:nvGraphicFramePr>
        <p:xfrm>
          <a:off x="252413" y="830878"/>
          <a:ext cx="8772526" cy="5091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4326"/>
                <a:gridCol w="920858"/>
                <a:gridCol w="312958"/>
                <a:gridCol w="311293"/>
                <a:gridCol w="314623"/>
                <a:gridCol w="321281"/>
                <a:gridCol w="321281"/>
                <a:gridCol w="311293"/>
                <a:gridCol w="243042"/>
                <a:gridCol w="277999"/>
                <a:gridCol w="277999"/>
                <a:gridCol w="364562"/>
                <a:gridCol w="364562"/>
                <a:gridCol w="208082"/>
                <a:gridCol w="160278"/>
                <a:gridCol w="228600"/>
                <a:gridCol w="365219"/>
                <a:gridCol w="322945"/>
                <a:gridCol w="322945"/>
                <a:gridCol w="304634"/>
                <a:gridCol w="321281"/>
                <a:gridCol w="447795"/>
                <a:gridCol w="305956"/>
                <a:gridCol w="504825"/>
                <a:gridCol w="293385"/>
                <a:gridCol w="330504"/>
              </a:tblGrid>
              <a:tr h="816946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(группа)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Характеристика семей обучающихся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Характеристика обучающихся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Молодежные общественные объединения, самоуправление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Организация внеурочной занятости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Воспитывается в полной семье (имеет обоих родителя)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Воспитывается в полной измененной семье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(повторный брак родителей, мать/мачеха)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неполная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Воспитывается в многодетной семье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(3 и более несовершеннолетних детей)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Воспитывается в семье, имеющий статус беженцев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Воспитываются в опекунской семье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Воспитываются в приемной семье/ДДСТ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Проживают на территории пострадавшей от ЧАЭС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Воспитываются в семье, где родители либо один из родителей </a:t>
                      </a:r>
                      <a:r>
                        <a:rPr lang="ru-RU" sz="900" dirty="0" smtClean="0">
                          <a:effectLst/>
                        </a:rPr>
                        <a:t>имеют </a:t>
                      </a:r>
                      <a:r>
                        <a:rPr lang="ru-RU" sz="900" dirty="0">
                          <a:effectLst/>
                        </a:rPr>
                        <a:t>инвалидность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Одаренный обучающийся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Обучающийся, имеющий инвалидность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Обучающиеся с ОПФР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Иностранные граждане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(вид на жительства, граждане СНГ)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Дети, признанные находящимися в </a:t>
                      </a:r>
                      <a:r>
                        <a:rPr lang="ru-RU" sz="900" dirty="0">
                          <a:effectLst/>
                        </a:rPr>
                        <a:t>социально опасном положении (СОП)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Обучающиеся, с которыми проводится индивидуальная профилактическая работа </a:t>
                      </a:r>
                      <a:r>
                        <a:rPr lang="ru-RU" sz="900" dirty="0" smtClean="0">
                          <a:effectLst/>
                        </a:rPr>
                        <a:t>(ИПР)/из них КР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Обучающийся, с которым проводится профилактическое сопровождение (ВК)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Обучающиеся, признанные нуждающимися в государственной защите (НГЗ)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Обучающиеся, воспитывающиеся в замещающих семьях (попечение, приемные семьи)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Члены ПО «БРПО»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Члены ученического самоуправления (</a:t>
                      </a:r>
                      <a:r>
                        <a:rPr lang="ru-RU" sz="900" dirty="0" err="1">
                          <a:effectLst/>
                        </a:rPr>
                        <a:t>старостат</a:t>
                      </a:r>
                      <a:r>
                        <a:rPr lang="ru-RU" sz="900" dirty="0">
                          <a:effectLst/>
                        </a:rPr>
                        <a:t>, совет общежития)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Обучающиеся, посещают объединения по интересам в УО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Обучающиеся, посещают объединения по интересам в учреждениях дополнительного образования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</a:tr>
              <a:tr h="3238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Воспитывается в семье, где родители в разводе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(не состоят в повторном браке)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Воспитывается в семь, где один из родителей умер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(не состоит в повторном браке)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Воспитывается матерью-одиночкой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(сведения об отце записаны со слов матери)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56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0170" algn="l"/>
                        </a:tabLs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 «А»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</a:tr>
              <a:tr h="9856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2.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</a:tr>
              <a:tr h="9856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</a:tr>
              <a:tr h="9856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9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...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</a:tr>
              <a:tr h="19713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ИТОГО (по каждой категории)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7" marR="40907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6646" y="363566"/>
            <a:ext cx="223362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732795" y="398237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60489" y="310812"/>
            <a:ext cx="6329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социально-педагогическая характеристика учреждения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528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3652" y="2005629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6411" y="478509"/>
            <a:ext cx="2717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паспорт 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учреждения образования.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664" y="2962173"/>
            <a:ext cx="3043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 Социальная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585. </a:t>
            </a:r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Социальный паспорт учреждения образования </a:t>
            </a:r>
          </a:p>
          <a:p>
            <a:pPr algn="ctr"/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хранения: - 5лет 5лет)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151602" y="1949943"/>
            <a:ext cx="449001" cy="4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86199" y="6210301"/>
            <a:ext cx="1451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Дата ____________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3298" y="6452860"/>
            <a:ext cx="3740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Исполнитель       ___________           ______________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9025" y="6434584"/>
            <a:ext cx="1495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№ тел.___________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2526969" y="2273157"/>
            <a:ext cx="275218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" b="1752"/>
          <a:stretch/>
        </p:blipFill>
        <p:spPr bwMode="auto">
          <a:xfrm>
            <a:off x="3886199" y="216515"/>
            <a:ext cx="4391025" cy="597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0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250" y="43846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Учетные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данные о контингенте детей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семей (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СОП,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ИПР, КР,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дети-сироты, дети-инвалиды, ОПФР, многодетные, неполные, замещающие семьи).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13286"/>
            <a:ext cx="431482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43086" y="746403"/>
            <a:ext cx="10858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НПА</a:t>
            </a:r>
            <a:endParaRPr lang="ru-RU" sz="1400" b="1" dirty="0">
              <a:ln w="1905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5263" y="628621"/>
            <a:ext cx="206216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Примерные образцы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889306">
            <a:off x="452438" y="972456"/>
            <a:ext cx="657225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ИПР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85" y="959108"/>
            <a:ext cx="4548187" cy="1443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rot="19889306">
            <a:off x="4634058" y="1070860"/>
            <a:ext cx="657225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2613868" y="795946"/>
            <a:ext cx="300972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52972" y="2402730"/>
            <a:ext cx="29336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ст.106 в </a:t>
            </a:r>
            <a:r>
              <a:rPr lang="ru-RU" sz="13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нов.ред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 в сфере образования</a:t>
            </a:r>
            <a:r>
              <a:rPr lang="ru-RU" sz="13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48" y="2867297"/>
            <a:ext cx="4391025" cy="1094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 rot="19889306">
            <a:off x="4719540" y="3399359"/>
            <a:ext cx="902520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сироты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64" y="4041700"/>
            <a:ext cx="4543247" cy="83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rot="19889306">
            <a:off x="4769274" y="4130963"/>
            <a:ext cx="803051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ОПФР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71" y="4945825"/>
            <a:ext cx="5197301" cy="90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97" y="5972174"/>
            <a:ext cx="4837028" cy="75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1" y="3225535"/>
            <a:ext cx="4447308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19889306">
            <a:off x="162934" y="3229829"/>
            <a:ext cx="658881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СОП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6765" y="2422548"/>
            <a:ext cx="18862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Кодекса об образовании РБ</a:t>
            </a:r>
            <a:endParaRPr lang="ru-RU" sz="1400" b="1" dirty="0">
              <a:ln w="1905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5824776" y="2556202"/>
            <a:ext cx="300972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4" y="511852"/>
            <a:ext cx="2785544" cy="3895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22" y="1168800"/>
            <a:ext cx="3873753" cy="49815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56" y="775871"/>
            <a:ext cx="3383143" cy="43638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9" y="4528507"/>
            <a:ext cx="4230812" cy="21866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9086"/>
            <a:ext cx="8982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организации работы с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подконтрольными категориями обучающихся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8944" y="325146"/>
            <a:ext cx="3648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(дети, признанные находящимися в социально опасном положении – СОП)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93" y="1102404"/>
            <a:ext cx="4070838" cy="57555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6" y="1087464"/>
            <a:ext cx="4306121" cy="580241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715" y="143901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745960" y="405511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6916" y="60753"/>
            <a:ext cx="67770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VI Социальная защита детей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 п.613.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Документы о проведении социального расследования, признания детей находящимися в социально опасном положении, реализация мероприятий по устранению причин и условий, повлекших создание неблагоприятной для детей обстановки (переписка, информация и др.)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хранения: - 5лет 5 лет)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8521" y="564650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3532" y="391646"/>
            <a:ext cx="5310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VI Социальная защита детей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 п.614.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Личные дела обучающихся, признанных находящимися в социально опасном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положении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хранения: - 5лет 5 лет)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541" y="1523125"/>
            <a:ext cx="872445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ПРИМЕРНЫЙ ПЕРЕЧЕНЬ ДОКУМЕНТОВ </a:t>
            </a:r>
          </a:p>
          <a:p>
            <a:pPr algn="ctr"/>
            <a:r>
              <a:rPr lang="ru-RU" sz="12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ЛИЧНОГО ДЕЛА НЕСОВЕРШЕННОЛЕТНЕГО, </a:t>
            </a:r>
            <a:endParaRPr lang="ru-RU" sz="1200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ПРИЗНАННОГО </a:t>
            </a:r>
            <a:r>
              <a:rPr lang="ru-RU" sz="12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НАХОДЯЩИМСЯ В СОЦИАЛЬНО ОПАСНОМ ПОЛОЖЕНИИ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Титульный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(наименование УО, № дела, Ф.И.О несовершеннолетнего, дата рождения, дело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начато–окончено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2. Карта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несовершеннолетнего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(сведения 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несовершеннолетнем, его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семье, родственниках; дата признания (прекращения), критерии и показатели СОП).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социального расследования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(сигнал, приказ, запросы-ответы; акт обследования условий жизни и воспитания ребенка (детей), обобщенная информация),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выписка из решения совета профилактики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предложения о мероприятиях.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КС о признании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ребенка (детей) находящимся в СОП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по реализации мероприятий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устранению причин и условий, повлекших создание неблагоприятной для детей обстановки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(с указанием сроков, ответственных исполнителей).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6. Карта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учета мероприятий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Копия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свидетельства о рождении ребенка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(заверенная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8. Копия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свидетельства о браке родителей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либо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копия решения суда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 расторжении брака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(заверенная).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форме Ф-2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(если отец записан со слов матери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10. Копия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свидетельства об установлении отцовства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(если мать в браке не состояла, а отец установил отцовство).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11. Копии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паспортов родителей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заверенные)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месте жительства и составе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Справки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места работы родителей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 занимаемой должности, характеристика с места работы.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несовершеннолетнего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289922" y="814861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042" y="170163"/>
            <a:ext cx="8030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Актуальные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нормативные правовые акты и локальные документы, регламентирующие деятельность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педагога социального, педагога-психолога УО. 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63" y="890073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НОРМАТИВНО-ПРАВОВАЯ ДОКУМЕНТАЦИЯ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ПРАВОВОЕ</a:t>
            </a:r>
            <a:r>
              <a:rPr lang="ru-RU" sz="1400" dirty="0" smtClean="0"/>
              <a:t> ОБЕСПЕЧЕНИЕ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ДОКУМЕНТАЦИЯ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027" y="1807060"/>
            <a:ext cx="31493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НОРМАТИВНЫЕ ПРАВОВЫЕ АКТЫ, регламентирующие деятельность педагога социального, </a:t>
            </a:r>
          </a:p>
          <a:p>
            <a:pPr algn="ctr"/>
            <a:r>
              <a:rPr lang="ru-RU" sz="13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педагога-психолога УО</a:t>
            </a:r>
            <a:endParaRPr lang="ru-RU" sz="13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24547" y="817464"/>
            <a:ext cx="402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НОРМАТИВКА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ru-RU" sz="1400" dirty="0" smtClean="0"/>
              <a:t> АКТЫ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НОРМАТИВНЫЕ ПРАВОВЫЕ ДОКУМЕНТЫ и </a:t>
            </a:r>
            <a:r>
              <a:rPr lang="ru-RU" sz="1400" dirty="0"/>
              <a:t>т.п.</a:t>
            </a:r>
          </a:p>
        </p:txBody>
      </p:sp>
      <p:sp>
        <p:nvSpPr>
          <p:cNvPr id="13" name="Умножение 12"/>
          <p:cNvSpPr/>
          <p:nvPr/>
        </p:nvSpPr>
        <p:spPr>
          <a:xfrm>
            <a:off x="654458" y="604789"/>
            <a:ext cx="2426677" cy="1202271"/>
          </a:xfrm>
          <a:prstGeom prst="mathMultiply">
            <a:avLst>
              <a:gd name="adj1" fmla="val 2516"/>
            </a:avLst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Умножение 13"/>
          <p:cNvSpPr/>
          <p:nvPr/>
        </p:nvSpPr>
        <p:spPr>
          <a:xfrm>
            <a:off x="4761250" y="585660"/>
            <a:ext cx="2426677" cy="1202271"/>
          </a:xfrm>
          <a:prstGeom prst="mathMultiply">
            <a:avLst>
              <a:gd name="adj1" fmla="val 2516"/>
            </a:avLst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191985" y="2128272"/>
            <a:ext cx="447790" cy="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3814" y="3856296"/>
            <a:ext cx="1802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Областные 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локальные </a:t>
            </a:r>
          </a:p>
          <a:p>
            <a:pPr algn="ctr"/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окументы, НПА</a:t>
            </a:r>
            <a:endParaRPr lang="ru-RU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206668" y="4073373"/>
            <a:ext cx="447790" cy="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838825" y="1782809"/>
            <a:ext cx="3200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Кодекс РБ, Закон РБ, Декрет Президента РБ,  Указ Президента РБ, Постановление Совета Министров РБ, Инструкции, Правила, Регламенты, Положения республиканского масштаба и т.п.</a:t>
            </a:r>
            <a:endParaRPr lang="ru-RU" sz="12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709" y="6307258"/>
            <a:ext cx="822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Рабочая </a:t>
            </a: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документация педагога-психолога, педагога социального </a:t>
            </a: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УО  </a:t>
            </a: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 </a:t>
            </a:r>
            <a:r>
              <a:rPr lang="ru-RU" sz="1400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т.ч</a:t>
            </a: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1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окальные документы УО с определением  функционала и зоны ответственности педагога-психолога и педагога социального)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369919" y="6169237"/>
            <a:ext cx="447790" cy="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466758" y="2141886"/>
            <a:ext cx="22291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Из Закона РБ о нормативных правовых актах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8151" y="3736046"/>
            <a:ext cx="2116749" cy="1785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Иные решения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 - нормативные правовые акты,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принимаемые местными Советами депутатов, исполнительными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распорядительными органами в пределах своей компетенции с целью решения вопросов местного значения и имеющие обязательную силу на соответствующей территории.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85958" y="2936968"/>
            <a:ext cx="17616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Из Закона РБ о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нормативных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правовых актах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5168261" y="2372718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8016913" y="3156574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/>
          <a:stretch/>
        </p:blipFill>
        <p:spPr bwMode="auto">
          <a:xfrm>
            <a:off x="2286000" y="2731700"/>
            <a:ext cx="2697673" cy="3195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38" y="3004934"/>
            <a:ext cx="2486025" cy="334232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0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928" y="76824"/>
            <a:ext cx="807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организации работы совета  учреждения по профилактике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безнадзорности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правонарушений.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57" y="661599"/>
            <a:ext cx="1613510" cy="23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9" y="990507"/>
            <a:ext cx="2876226" cy="396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06" y="990507"/>
            <a:ext cx="2719388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834879"/>
            <a:ext cx="2638425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731" y="138410"/>
            <a:ext cx="6839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организации работы с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подконтрольными категориями обучающихся.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111" y="723185"/>
            <a:ext cx="8438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(несовершеннолетние, с которыми проводится индивидуальная профилактическая работа – ИПР )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28023"/>
              </p:ext>
            </p:extLst>
          </p:nvPr>
        </p:nvGraphicFramePr>
        <p:xfrm>
          <a:off x="543111" y="1321258"/>
          <a:ext cx="8271244" cy="50883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173419"/>
                <a:gridCol w="5097825"/>
              </a:tblGrid>
              <a:tr h="263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Нормативные правовые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акты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областные локальные документы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Накопительные материалы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86" marR="46686" marT="0" marB="0"/>
                </a:tc>
              </a:tr>
              <a:tr h="313499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Закон 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Республики Беларусь «Об основах системы профилактики безнадзорности и правонарушений несовершеннолетних» от 31.05.2013 №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200-З (в ред. от 18.05.2022 №169-З)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Методические рекомендации по организации индивидуальной профилактической работы с обучающимся в учреждении образования» от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20.07.2018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Единые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подходы в организации индивидуальной профилактической работы в учреждениях образования (в ред. 07.09.2022)</a:t>
                      </a:r>
                      <a:endParaRPr lang="ru-RU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 Документ являющийся основанием </a:t>
                      </a:r>
                      <a:r>
                        <a:rPr lang="ru-RU" sz="1200" dirty="0">
                          <a:effectLst/>
                        </a:rPr>
                        <a:t>для начала ИПР (с номером входящей документации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2.Копия приказа об организации </a:t>
                      </a:r>
                      <a:r>
                        <a:rPr lang="ru-RU" sz="1200" dirty="0" smtClean="0">
                          <a:effectLst/>
                        </a:rPr>
                        <a:t>ИПР с несовершеннолетним.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Выписка из протокола совета профилактики о принятии к исполнению программы </a:t>
                      </a:r>
                      <a:r>
                        <a:rPr lang="ru-RU" sz="1200" dirty="0" smtClean="0">
                          <a:effectLst/>
                        </a:rPr>
                        <a:t>ИПР</a:t>
                      </a:r>
                      <a:r>
                        <a:rPr lang="ru-RU" sz="1200" baseline="0" dirty="0" smtClean="0">
                          <a:effectLst/>
                        </a:rPr>
                        <a:t> (</a:t>
                      </a:r>
                      <a:r>
                        <a:rPr lang="ru-RU" sz="1200" dirty="0" smtClean="0">
                          <a:effectLst/>
                        </a:rPr>
                        <a:t>копия </a:t>
                      </a:r>
                      <a:r>
                        <a:rPr lang="ru-RU" sz="1200" dirty="0">
                          <a:effectLst/>
                        </a:rPr>
                        <a:t>приказа об утверждении </a:t>
                      </a:r>
                      <a:r>
                        <a:rPr lang="ru-RU" sz="1200" dirty="0" smtClean="0">
                          <a:effectLst/>
                        </a:rPr>
                        <a:t>протокола совета</a:t>
                      </a:r>
                      <a:r>
                        <a:rPr lang="ru-RU" sz="1200" baseline="0" dirty="0" smtClean="0">
                          <a:effectLst/>
                        </a:rPr>
                        <a:t> профилактики)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Программа ИПР (с ознакомлением законных представителей и подписью всех ответственных за реализацию мероприятий программы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5.Результаты </a:t>
                      </a:r>
                      <a:r>
                        <a:rPr lang="ru-RU" sz="1200" dirty="0" smtClean="0">
                          <a:effectLst/>
                        </a:rPr>
                        <a:t>диагностических исследований, рекомендации.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6.Инфомация о семье </a:t>
                      </a:r>
                      <a:r>
                        <a:rPr lang="ru-RU" sz="1200" dirty="0" smtClean="0">
                          <a:effectLst/>
                        </a:rPr>
                        <a:t>несовершеннолетнего.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7.Характеристика </a:t>
                      </a:r>
                      <a:r>
                        <a:rPr lang="ru-RU" sz="1200" dirty="0" smtClean="0">
                          <a:effectLst/>
                        </a:rPr>
                        <a:t>несовершеннолетнего.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8.Карта социально-психологического </a:t>
                      </a:r>
                      <a:r>
                        <a:rPr lang="ru-RU" sz="1200" dirty="0" smtClean="0">
                          <a:effectLst/>
                        </a:rPr>
                        <a:t>сопровождения.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9.Отчеты ответственных за </a:t>
                      </a:r>
                      <a:r>
                        <a:rPr lang="ru-RU" sz="1200" dirty="0" smtClean="0">
                          <a:effectLst/>
                        </a:rPr>
                        <a:t>реализацию</a:t>
                      </a:r>
                      <a:r>
                        <a:rPr lang="ru-RU" sz="1200" baseline="0" dirty="0" smtClean="0">
                          <a:effectLst/>
                        </a:rPr>
                        <a:t> запланированных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мероприятий программы </a:t>
                      </a:r>
                      <a:r>
                        <a:rPr lang="ru-RU" sz="1200" dirty="0" smtClean="0">
                          <a:effectLst/>
                        </a:rPr>
                        <a:t>ИПР.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 </a:t>
                      </a:r>
                      <a:r>
                        <a:rPr lang="ru-RU" sz="1200" dirty="0" smtClean="0">
                          <a:effectLst/>
                        </a:rPr>
                        <a:t>Информация о промежуточных результатах</a:t>
                      </a:r>
                      <a:r>
                        <a:rPr lang="ru-RU" sz="1200" baseline="0" dirty="0" smtClean="0">
                          <a:effectLst/>
                        </a:rPr>
                        <a:t> реализации</a:t>
                      </a:r>
                      <a:r>
                        <a:rPr lang="ru-RU" sz="1200" dirty="0" smtClean="0">
                          <a:effectLst/>
                        </a:rPr>
                        <a:t> программы ИПР (</a:t>
                      </a:r>
                      <a:r>
                        <a:rPr lang="ru-RU" sz="1200" dirty="0">
                          <a:effectLst/>
                        </a:rPr>
                        <a:t>развернутая информация о </a:t>
                      </a:r>
                      <a:r>
                        <a:rPr lang="ru-RU" sz="1200" dirty="0" smtClean="0">
                          <a:effectLst/>
                        </a:rPr>
                        <a:t>реализации </a:t>
                      </a:r>
                      <a:r>
                        <a:rPr lang="ru-RU" sz="1200" dirty="0">
                          <a:effectLst/>
                        </a:rPr>
                        <a:t>мероприятий за </a:t>
                      </a:r>
                      <a:r>
                        <a:rPr lang="ru-RU" sz="1200" dirty="0" smtClean="0">
                          <a:effectLst/>
                        </a:rPr>
                        <a:t>квартал для рассмотрения на совете профилактики).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 Выписки из советов профилактики и копии приказов об утверждении протоколов (ежеквартально, при необходимости чаще);</a:t>
                      </a: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 Материалы межведомственной переписки (запросы, ответы, информационные письма и др</a:t>
                      </a:r>
                      <a:r>
                        <a:rPr lang="ru-RU" sz="1200" dirty="0" smtClean="0">
                          <a:effectLst/>
                        </a:rPr>
                        <a:t>.).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13. Другая полезная информация (внеурочная занятость, посещаемость, успеваемость и др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 Приказ о прекращении ИПР.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86" marR="466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3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731" y="138410"/>
            <a:ext cx="6839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организации работы с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подконтрольными категориями обучающихся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375" y="723185"/>
            <a:ext cx="864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(несовершеннолетние, в отношении которых реализуются программы комплексной реабилитации – КР)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884002"/>
              </p:ext>
            </p:extLst>
          </p:nvPr>
        </p:nvGraphicFramePr>
        <p:xfrm>
          <a:off x="447675" y="1293908"/>
          <a:ext cx="8382000" cy="443194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601972"/>
                <a:gridCol w="4780028"/>
              </a:tblGrid>
              <a:tr h="310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Нормативные правовые акты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областные локальные документы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Накопительные материалы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86" marR="46686" marT="0" marB="0"/>
                </a:tc>
              </a:tr>
              <a:tr h="404052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Положение о комплексной реабилитации несовершеннолетних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в соответствии с законодательством» утвержденное Постановлением Совета Министров республики Беларусь от 27.06.2017 №487;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Инструктивно-методическое </a:t>
                      </a: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письмо «Об особенностях деятельности учреждения образования по реализации норм Положение о комплексной реабилитации несовершеннолетних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в соответствии с законодательством».</a:t>
                      </a: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1.Копия решения КДН о проведении комплексной реабилитации с </a:t>
                      </a:r>
                      <a:r>
                        <a:rPr lang="ru-RU" sz="1200" dirty="0" smtClean="0">
                          <a:effectLst/>
                        </a:rPr>
                        <a:t>несовершеннолетним.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2.Первичная индивидуальная реабилитационная программа (ПИРП) утвержденная </a:t>
                      </a:r>
                      <a:r>
                        <a:rPr lang="ru-RU" sz="1200" dirty="0" smtClean="0">
                          <a:effectLst/>
                        </a:rPr>
                        <a:t>КДН.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3.Отчеты ответственных об выполнении мероприятий ПИРП (ежемесячно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Информация к совету профилактики (развернутая информация о результатах выполнения мероприятий программы ежемесячно);</a:t>
                      </a: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Выписки из советов профилактики и копии приказов об утверждении протоколов (ежемесячно);</a:t>
                      </a: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6.Информация об эффективности реализации ПИРП (согласно приложению 4 Положения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 Копии решения КДН о рассмотрении выполнения мероприятий ПИРП (ежеквартально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 Изменения и дополнения в ПИРП (в случаи вынесения решения КДН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 Другая полезная </a:t>
                      </a:r>
                      <a:r>
                        <a:rPr lang="ru-RU" sz="1200" dirty="0" smtClean="0">
                          <a:effectLst/>
                        </a:rPr>
                        <a:t>информация.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Копия решения КДН о прекращении проведения комплексной реабилитации с несовершеннолетним.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86" marR="466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3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326" y="298488"/>
            <a:ext cx="8124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Профилактическое сопровождение несовершеннолетних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(ВК – внутренний контроль)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7839"/>
              </p:ext>
            </p:extLst>
          </p:nvPr>
        </p:nvGraphicFramePr>
        <p:xfrm>
          <a:off x="419100" y="1114425"/>
          <a:ext cx="8382000" cy="538162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462117"/>
                <a:gridCol w="4919883"/>
              </a:tblGrid>
              <a:tr h="1223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реестра действующих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локальных документов, 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регламентирующих деятельность субъектов профилактики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Накопительные материалы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8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Докладная педагогического работника на имя руководителя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ГУО.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Уведомление законных представителей несовершеннолетнего о проведении профилактического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сопровождения (в течение 3-х рабочих дней от резолюции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руководителя</a:t>
                      </a:r>
                      <a:r>
                        <a:rPr lang="en-US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диагностики, рекомендации.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изучения семейного воспитания (при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необходимости).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контроля.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об итогах профилактического сопровождения (по истечению 6 месяцев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от даты резолюции).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/>
          <a:stretch/>
        </p:blipFill>
        <p:spPr bwMode="auto">
          <a:xfrm>
            <a:off x="542926" y="3133723"/>
            <a:ext cx="3228974" cy="15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2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708" y="158024"/>
            <a:ext cx="6155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по организации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с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целевыми группами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9777" y="496578"/>
            <a:ext cx="515778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Адаптационный период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9039" y="4605776"/>
            <a:ext cx="5157788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Психосоциальное анкетирование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6199" y="907821"/>
            <a:ext cx="5164943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Предэкзаменационный период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6198" y="1328974"/>
            <a:ext cx="5164944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Межличностное взаимодействие в классе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6198" y="1770963"/>
            <a:ext cx="515778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Социализация детей-сирот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2618" y="2176408"/>
            <a:ext cx="515778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Профессиональное самоопределение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6197" y="2593335"/>
            <a:ext cx="5157787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высоко мотивированными обучающимися 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1883" y="4148126"/>
            <a:ext cx="5164944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Индивидуальная профилактическая работа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1833" y="5032175"/>
            <a:ext cx="5472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Сценарии (разработки) занятий, СПТ, упражнения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Диагностический инструментарий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тематических консультаций, лекториев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Видео-материалы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Раздаточный материал и др.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1883" y="3650151"/>
            <a:ext cx="515420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Профилактика профессионального выгорания педагогов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3354" y="2996743"/>
            <a:ext cx="515778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Профилактика противоправного поведения. Профилактическое сопровождение (ВК). 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7351" y="6382002"/>
            <a:ext cx="196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4316" y="6361716"/>
            <a:ext cx="42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групповых форм работы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071587" y="6332672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388903" y="4605776"/>
            <a:ext cx="308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МЕТОДИЧЕСКАЯ КОПИЛКА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448092" y="2294710"/>
            <a:ext cx="3934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759" y="982836"/>
            <a:ext cx="182551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Согласно ИМП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050854" y="1021481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31201" y="2865321"/>
            <a:ext cx="259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итогам самоанализа и мониторинга деятельности специалистов СППС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(февраль 2022)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08178" y="4693621"/>
            <a:ext cx="67154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23614" r="4758" b="5341"/>
          <a:stretch/>
        </p:blipFill>
        <p:spPr bwMode="auto">
          <a:xfrm>
            <a:off x="66120" y="1706110"/>
            <a:ext cx="3205713" cy="1056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61900" y="1980233"/>
            <a:ext cx="20674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Приложения 5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ИМП 2022/2023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83" y="446359"/>
            <a:ext cx="3060054" cy="770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935924" y="313470"/>
            <a:ext cx="281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системе работы УО</a:t>
            </a:r>
            <a:endParaRPr lang="ru-RU" i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390" y="7232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организации работы по профилактике суицидального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поведения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537966" y="2126422"/>
            <a:ext cx="427101" cy="2229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3744" y="4566070"/>
            <a:ext cx="805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в пределах компетенции педагога-психолога и педагога социального  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550" y="4823129"/>
            <a:ext cx="8837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ГУО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профилактике суицидального поведения на учебный год с определением ответственности всех педагогических работников, с привлечением иных организаций.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ГУО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проведению недели (декады, месячника – согласно требованиям НПА) психологического здоровья (профилактики суицидального поведения) с определением </a:t>
            </a: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ответственности  всех педагогических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работников, с </a:t>
            </a: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привлечением иных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организаций. Отчет по итогам проведения.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тематических консультаций, занятий, СПТ, раздаточный материал, видеоматериалы и др.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Диагностический инструментарий.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по результатам диагностических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исследований, протоколы </a:t>
            </a: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исследований, бланки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ответов, листы наблюдений.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по ознакомлению законных представителей, педагогов с признаками (маркерами) суицидального поведения).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Иные материалы (аналитическая информация, отчеты, справки в пределах компетенции)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r="1928"/>
          <a:stretch/>
        </p:blipFill>
        <p:spPr bwMode="auto">
          <a:xfrm>
            <a:off x="6023490" y="1896143"/>
            <a:ext cx="2552700" cy="62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8533">
            <a:off x="-102551" y="2205704"/>
            <a:ext cx="2269880" cy="133351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57351" y="2427023"/>
            <a:ext cx="7512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учреждении образования должна быть создана система </a:t>
            </a:r>
            <a:r>
              <a:rPr lang="ru-RU" sz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комплексного, скоординированного психолого-педагогического сопровождения образовательного процесса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направленного на профилактику суицидального поведения обучающихся и на недопущение вовлечения детей и подростков в активные деструктивные сообщества и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игры, в </a:t>
            </a:r>
            <a:r>
              <a:rPr lang="ru-RU" sz="12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имеющие суицидальный контент</a:t>
            </a:r>
          </a:p>
          <a:p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Отвечают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создание такой системы, в первую очередь, </a:t>
            </a:r>
            <a:r>
              <a:rPr lang="ru-RU" sz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учреждения образования и его заместитель по воспитательной работе.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Важную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роль в ее формировании и успешном функционировании играют </a:t>
            </a:r>
            <a:r>
              <a:rPr lang="ru-RU" sz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 педагогические работники учреждения образования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в первую очередь, специалисты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СППС,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классные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руководители  (кураторы учебных групп). </a:t>
            </a:r>
          </a:p>
          <a:p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Психодиагностическое исследование с целью выявления факторов высокого риска суицидального поведения обучающихся проводится не реже одного раза в год , рекомендуемый период – начало </a:t>
            </a:r>
            <a:r>
              <a:rPr lang="ru-RU" sz="12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1 декабря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s://unit-st.ru/upload/iblock/350/350cb5d5d167c9a4292b9f63787da7c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34" y="272939"/>
            <a:ext cx="652082" cy="4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77" y="1217848"/>
            <a:ext cx="3528968" cy="678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00" y="682802"/>
            <a:ext cx="2706077" cy="1290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454849">
            <a:off x="3254619" y="1092099"/>
            <a:ext cx="2390775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РЕГЛАМЕНТИРОВАНО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150" y="4034040"/>
            <a:ext cx="108585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ВАЖНО!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650" y="182968"/>
            <a:ext cx="7734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работе с обучающимися, требующими повышенного внимания по результатам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диагностики личностной и поведенческой сферы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9274" y="3412093"/>
            <a:ext cx="605790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Профилактическое сопровождение (ВК)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1" y="748627"/>
            <a:ext cx="603884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Суицидальный риск, изменения психоэмоционального состояния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1" y="1117959"/>
            <a:ext cx="603884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Высокая тревожность (адаптация, экзаменационный период)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8327" y="1460718"/>
            <a:ext cx="603884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2" y="2594728"/>
            <a:ext cx="603884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Нарушения детско-родительских отношений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3" y="1878209"/>
            <a:ext cx="603884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Предрасположенность  к формированию химической зависимости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1" y="2225396"/>
            <a:ext cx="603885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Проблемы в межличностном общении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2821" y="4150622"/>
            <a:ext cx="155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Материалы:</a:t>
            </a:r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8327" y="4519954"/>
            <a:ext cx="6487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 по результатам диагностических исследований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Протоколы </a:t>
            </a: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исследований, бланки ответов.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Индивидуальные программы коррекции и развития(сопровождения)*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Отчеты (информация по итогам).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287" y="5843393"/>
            <a:ext cx="8201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*Индивидуальная работа по устранению выявленных  проблем категории ИПР, КР отражается в программах ИПР и ПИРП</a:t>
            </a:r>
            <a:endParaRPr lang="ru-RU" sz="12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277" y="2999957"/>
            <a:ext cx="605789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ОПФР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536436" y="2549718"/>
            <a:ext cx="3940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7351" y="6228114"/>
            <a:ext cx="196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8617" y="6326775"/>
            <a:ext cx="42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индивидуальных форм работы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214631" y="6228114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9274" y="3914715"/>
            <a:ext cx="605790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Индивидуальная профилактическая работа, проводимая ИДН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1411" y="4083992"/>
            <a:ext cx="9144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3472" y="5791464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1002" y="370762"/>
            <a:ext cx="7703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информации о несовершеннолетних, вовлеченных в активные сообщества и игры, имеющих суицидальный контент.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031" y="2456989"/>
            <a:ext cx="8642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сведений об обучающихся, признанных находящимися в социально опасном положении.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805" y="2776356"/>
            <a:ext cx="86428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информации о детях, оказавшихся в неблагоприятной обстановке, полученной педагогических работников, государственных органов (в том числе отделов образования), государственных и иных организаций, граждан.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638" y="3918311"/>
            <a:ext cx="115583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МР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035088" y="394536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40351" y="5880089"/>
            <a:ext cx="5862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 п.596.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информации о детях, оказавшихся в неблагоприятной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обстановке…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3года 3 года)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002" y="1200184"/>
            <a:ext cx="20674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Приложения 5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ИМП 2022/2023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514475" y="6045397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074215" y="130591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12073" y="891967"/>
            <a:ext cx="56747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«Руководитель </a:t>
            </a:r>
            <a:r>
              <a:rPr lang="ru-RU" sz="13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учреждения образования либо его заместитель по воспитательной работе обеспечивает хранение Журнала в условиях, гарантирующих конфиденциальность и невозможность доступа к нему лиц не имеющих соответствующего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разрешения.»</a:t>
            </a:r>
            <a:endParaRPr lang="ru-RU" sz="13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6286922" y="1458630"/>
            <a:ext cx="120403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7751" y="4670740"/>
            <a:ext cx="452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Назначение приказом руководителя УО</a:t>
            </a:r>
          </a:p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ответственного лица за ведение и хранение журнала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74223" y="3578133"/>
            <a:ext cx="39944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«Учет </a:t>
            </a:r>
            <a:r>
              <a:rPr lang="ru-RU" sz="13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поступающей информации, своевременное ее рассмотрение и информирование о результатах рассмотрения обеспечиваются должностным лицом, назначенным приказом руководителя учреждения образования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3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13" y="3515020"/>
            <a:ext cx="2260599" cy="179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трелка вправо 22"/>
          <p:cNvSpPr/>
          <p:nvPr/>
        </p:nvSpPr>
        <p:spPr>
          <a:xfrm rot="5400000">
            <a:off x="6385645" y="4311112"/>
            <a:ext cx="120403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3735" y="1784519"/>
            <a:ext cx="452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Назначение приказом руководителя УО</a:t>
            </a:r>
          </a:p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ответственного лица за ведение и хранение журнала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40351" y="5449202"/>
            <a:ext cx="6072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 п.595.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сведений об обучающихся, признанных находящимся в социально опасном положении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хранения : -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3года 3 года)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40351" y="6314684"/>
            <a:ext cx="5023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 п.599.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посещения неблагополучных семей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3года 3 года)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6385" y="569274"/>
            <a:ext cx="466680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УСПЕХОВ! </a:t>
            </a:r>
          </a:p>
          <a:p>
            <a:pPr algn="ctr"/>
            <a:r>
              <a:rPr lang="ru-RU" sz="24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ЗДОРОВЬЯ! </a:t>
            </a:r>
          </a:p>
          <a:p>
            <a:pPr algn="ctr"/>
            <a:r>
              <a:rPr lang="ru-RU" sz="24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БЛАГОПОЛУЧИЯ! ВЗАИМОПОНИМАНИЯ!</a:t>
            </a:r>
            <a:endParaRPr lang="ru-RU" sz="2400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654467"/>
            <a:ext cx="7960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 профилактики и комплексной реабилитации 80222 74-32-19</a:t>
            </a:r>
          </a:p>
          <a:p>
            <a:endParaRPr lang="ru-RU" sz="14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 координации деятельности СПЦ и деятельности учреждений образования 80222 74-32-19</a:t>
            </a: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6" y="569274"/>
            <a:ext cx="1014638" cy="10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аши контакты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12" y="2375621"/>
            <a:ext cx="30289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613" y="263003"/>
            <a:ext cx="7641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Организация социально-педагогической поддержки обучающихся </a:t>
            </a:r>
          </a:p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оказания им психологической помощи.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65" y="1306059"/>
            <a:ext cx="264682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Кодекса РБ об образовании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68" y="1029060"/>
            <a:ext cx="2975986" cy="1065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2369159" y="1329943"/>
            <a:ext cx="206985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76144" y="2315423"/>
            <a:ext cx="5893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Ст.88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Социально-педагогическая поддержка обучающихся и оказание им психологической помощи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.2. Социально-педагогическая поддержка обучающихся и оказание им психологической помощи осуществляются 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педагогом-психологом и (или) педагогом социальным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порядке, определяемом Министерством образования</a:t>
            </a:r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1074" y="5169909"/>
            <a:ext cx="7953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Руководство деятельностью специалистов осуществляет</a:t>
            </a:r>
            <a:endParaRPr lang="ru-RU" sz="1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13" y="1565506"/>
            <a:ext cx="3994012" cy="649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80101" y="5739150"/>
            <a:ext cx="2620323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должностных инструкциях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5362" y="5646816"/>
            <a:ext cx="547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УО, </a:t>
            </a:r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заместитель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руководителя, руководитель структурного подразделения</a:t>
            </a:r>
            <a:endParaRPr lang="ru-RU" sz="1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5362" y="6172926"/>
            <a:ext cx="392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Заместитель директора по ВР (УВР)</a:t>
            </a:r>
            <a:endParaRPr lang="ru-RU" sz="1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945050" y="5796977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973568" y="6153148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8731" y="3522166"/>
            <a:ext cx="4095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Инструкция о порядке социально-педагогической поддержки обучающихся и оказания им психологической помощи (далее – </a:t>
            </a:r>
            <a:r>
              <a:rPr lang="ru-RU" sz="1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462" y="3522166"/>
            <a:ext cx="333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Постановление Министерства образования Республики Беларусь от 20 сентября 2022г. №328 «О социально-педагогической поддержке обучающихся и </a:t>
            </a:r>
            <a:r>
              <a:rPr lang="ru-RU" sz="1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казания им психологической помощи»</a:t>
            </a:r>
            <a:endParaRPr lang="ru-RU" sz="1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950918" y="3804664"/>
            <a:ext cx="337813" cy="51222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0" y="211693"/>
            <a:ext cx="748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Должностные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инструкции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педагога-психолога, педагога социального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04" y="5410711"/>
            <a:ext cx="3743326" cy="94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05" y="1616868"/>
            <a:ext cx="3743325" cy="379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2516" y="557501"/>
            <a:ext cx="7543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Выпуска 28 Единого квалификационного справочника должностей и служащих ,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утв. Постановлением Министерства труда и социальной защиты от 29 июля 2020 № 69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6560" y="1094606"/>
            <a:ext cx="27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 социальный</a:t>
            </a:r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8380" y="1080721"/>
            <a:ext cx="209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Педагог-психолог</a:t>
            </a:r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8084558" y="70766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70" y="1388266"/>
            <a:ext cx="3486261" cy="426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94" y="5652657"/>
            <a:ext cx="3536213" cy="11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9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28007" y="267499"/>
            <a:ext cx="108585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ВАЖНО!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92160" y="4878892"/>
            <a:ext cx="36716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26 п.587.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Документация о работе  </a:t>
            </a:r>
            <a:r>
              <a:rPr lang="ru-RU" sz="13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педагогов-психологов, педагогов социальных</a:t>
            </a:r>
            <a:r>
              <a:rPr lang="ru-RU" sz="13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учителей-дефектологов (планы, отчеты, информация, переписка и др.). </a:t>
            </a:r>
          </a:p>
          <a:p>
            <a:r>
              <a:rPr lang="ru-RU" sz="11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- 5 лет 5 лет)</a:t>
            </a:r>
            <a:endParaRPr lang="ru-RU" sz="11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8561" y="3933386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8" y="1510756"/>
            <a:ext cx="4346517" cy="10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721470" y="1510756"/>
            <a:ext cx="44225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Установлены общие требования к документированию деятельности и организации работы с документами и т.д. (номенклатура дел) в соответствии с перечнем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документов</a:t>
            </a:r>
            <a:endParaRPr lang="ru-RU" sz="11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93831" y="694858"/>
            <a:ext cx="4549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номенклатура дел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527" y="787192"/>
            <a:ext cx="223362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149857" y="814241"/>
            <a:ext cx="427101" cy="2229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093287" y="790186"/>
            <a:ext cx="254501" cy="1186638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4827667" y="2323661"/>
            <a:ext cx="254501" cy="387766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53" y="2685629"/>
            <a:ext cx="4191358" cy="108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7" y="2528937"/>
            <a:ext cx="2364166" cy="341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3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704" y="221127"/>
            <a:ext cx="7458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Графики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педагога-психолога, педагога социального.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Графики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проведения индивидуальных консультаций (ИК) с обучающимися, педагогами, родителями (законными представителями).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8496" y="1715959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работы педагога-психолога (педагога социального) 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6434" y="1666520"/>
            <a:ext cx="452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проведения ИК педагога-психолога (педагога социального) с участниками образовательного процесса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4209" y="1085017"/>
            <a:ext cx="69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работы педагога-психолога (педагога социального) с указанием времени ИК участников образовательного процесса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0508" y="3489630"/>
            <a:ext cx="3571875" cy="24160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распределении</a:t>
            </a:r>
            <a:r>
              <a:rPr kumimoji="0" lang="ru-RU" sz="1400" b="1" i="0" u="none" strike="noStrike" normalizeH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рабочего времени учитываются</a:t>
            </a:r>
            <a:r>
              <a:rPr kumimoji="0" lang="ru-RU" sz="1400" i="0" u="none" strike="noStrike" normalizeH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i="0" u="none" strike="noStrike" normalizeH="0" baseline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УО; 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распорядок дня; 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 работы в шестой школьный день (субботу);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собенности работы в каникулярное время;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посещение обучающихся и их законных представителей на дому;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общежитии и др.</a:t>
            </a:r>
            <a:endParaRPr kumimoji="0" lang="ru-RU" sz="1800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5315" y="3608898"/>
            <a:ext cx="4151947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Графики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(графики проведения ИК):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утверждаются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руководителем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УО;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огласовываются с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профсоюзным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комитетом.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6024" y="6070820"/>
            <a:ext cx="81967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может корректироваться в течение учебного года по согласованию с руководством </a:t>
            </a:r>
            <a:r>
              <a:rPr lang="ru-RU" sz="13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УО и </a:t>
            </a:r>
            <a:r>
              <a:rPr lang="ru-RU" sz="13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специалистом</a:t>
            </a:r>
            <a:r>
              <a:rPr lang="ru-RU" sz="13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Методическая работа и работа по саморазвитию </a:t>
            </a:r>
            <a:r>
              <a:rPr lang="ru-RU" sz="130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самообразованию </a:t>
            </a:r>
            <a:r>
              <a:rPr lang="ru-RU" sz="13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входит в рабочее время специалиста. </a:t>
            </a:r>
            <a:endParaRPr lang="ru-RU" sz="13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6241" y="2277460"/>
            <a:ext cx="25553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ст.123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Трудового кодекса РБ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05315" y="4497937"/>
            <a:ext cx="415194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Размещение в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доступном месте для всех участников образовательного </a:t>
            </a:r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процесса: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двери рабочего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кабинета;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тематическом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стенде в фойе учебного корпуса и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общежития;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УО.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4" y="2945157"/>
            <a:ext cx="4591052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3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3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рабочего времени работников разрабатывается исходя из режима работы, применяемого у нанимателя</a:t>
            </a:r>
            <a:r>
              <a:rPr lang="ru-RU" sz="13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60510" y="1115755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61929" y="1798996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В-2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38724" y="2945157"/>
            <a:ext cx="392430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работы </a:t>
            </a:r>
            <a:r>
              <a:rPr lang="ru-RU" sz="14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(сменности) утверждается </a:t>
            </a:r>
            <a:r>
              <a:rPr lang="ru-RU" sz="13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нанимателем</a:t>
            </a:r>
            <a:r>
              <a:rPr lang="ru-RU" sz="14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согласованию с профсоюзом.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5674667" y="250570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176" y="197763"/>
            <a:ext cx="7686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Аналитический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 о работе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педагога-психолога, педагога социального </a:t>
            </a:r>
          </a:p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предыдущий год.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2482" y="936603"/>
            <a:ext cx="49573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отчеты о работе специалистов за год</a:t>
            </a:r>
          </a:p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6023" y="1675267"/>
            <a:ext cx="6713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АНАЛИТИЧЕСКИЙ ОТЧЕТ </a:t>
            </a:r>
          </a:p>
          <a:p>
            <a:pPr algn="ctr"/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работе педагога-психолога, педагога социального за учебный год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12642" y="967381"/>
            <a:ext cx="200673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2482" y="2339257"/>
            <a:ext cx="25672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Примерная структура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898040" y="99443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1583" y="2901434"/>
            <a:ext cx="127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834" y="4174093"/>
            <a:ext cx="144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ОСНОВНАЯ ЧАСТЬ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055" y="5511284"/>
            <a:ext cx="1608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ЗАКЛЮЧЕНИЕ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8802" y="2902922"/>
            <a:ext cx="5754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Обоснование деятельности за отчетный период.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 задачи, стоящие в отчетном периоде.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Проблемы, над которыми работал специалист. Пути решения.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5026" y="3983593"/>
            <a:ext cx="6600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Деятельность по реализации цели и задач</a:t>
            </a:r>
          </a:p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(в соответствии с планом работы и журналами  учета).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Количественно-качественный анализ по направлениям деятельности</a:t>
            </a:r>
          </a:p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(тематические мероприятия, формы проведения, практическая значимость и т.п.)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 достижений, затруднений, выводы о качестве работы.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615" y="5394781"/>
            <a:ext cx="56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Обобщение выявленных трудностей и проблем.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приоритетных направлений и путей реализации.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Обозначение цели и задач на следующий год.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4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449" y="179979"/>
            <a:ext cx="753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 работы педагога-психолога, педагога социального.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670" y="4836670"/>
            <a:ext cx="223682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310" y="909971"/>
            <a:ext cx="22368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Кодекса РБ об образовании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89382" y="786860"/>
            <a:ext cx="58935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Ст.87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Программно-планирующая документация воспитания.</a:t>
            </a:r>
          </a:p>
          <a:p>
            <a:pPr algn="just"/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п.5.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воспитательной работы 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учреждения образования, иной организации… разрабатывается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текущий год 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учреждении образования, иной организации… на основе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программы воспитательной работы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учреждения образования… 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89300" y="4757383"/>
            <a:ext cx="49573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4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ланы работы на полугодие (учебную четверть)</a:t>
            </a:r>
          </a:p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81" y="2003859"/>
            <a:ext cx="5360971" cy="169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трелка вправо 21"/>
          <p:cNvSpPr/>
          <p:nvPr/>
        </p:nvSpPr>
        <p:spPr>
          <a:xfrm rot="5400000">
            <a:off x="4118014" y="5067976"/>
            <a:ext cx="509001" cy="1802039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034651" y="1029353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774707" y="4876937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99020" y="3821255"/>
            <a:ext cx="269036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должностных инструкций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475329" y="3848304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26420" y="3701871"/>
            <a:ext cx="44723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Должностные обязанности: </a:t>
            </a:r>
          </a:p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педагог-психолог (педагог социальный) осуществляет педагогическую деятельность в части реализации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 воспитания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направленных на… </a:t>
            </a:r>
          </a:p>
        </p:txBody>
      </p:sp>
    </p:spTree>
    <p:extLst>
      <p:ext uri="{BB962C8B-B14F-4D97-AF65-F5344CB8AC3E}">
        <p14:creationId xmlns:p14="http://schemas.microsoft.com/office/powerpoint/2010/main" val="32391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449" y="171014"/>
            <a:ext cx="753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 работы педагога-психолога, педагога социального.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25021"/>
              </p:ext>
            </p:extLst>
          </p:nvPr>
        </p:nvGraphicFramePr>
        <p:xfrm>
          <a:off x="1584098" y="2458184"/>
          <a:ext cx="6737835" cy="29653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3575"/>
                <a:gridCol w="2761197"/>
                <a:gridCol w="1251376"/>
                <a:gridCol w="1251376"/>
                <a:gridCol w="990311"/>
              </a:tblGrid>
              <a:tr h="17315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обучающимися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законными представителями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педагогами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</a:tr>
              <a:tr h="259987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vert="vert27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просвещение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259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Диагностическая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259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Коррекционно-развивающая работа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173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259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Здоровьесберегающая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390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по защите прав и законных интересов несовершеннолетних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259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Организационно-методическая работа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5098" y="1731682"/>
            <a:ext cx="3349869" cy="292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Содействие… (цель УО)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098" y="2072787"/>
            <a:ext cx="4778620" cy="292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формировать… - развивать… - способствовать… и т.п.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1239" y="2895736"/>
            <a:ext cx="1469799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учебный год </a:t>
            </a:r>
            <a:r>
              <a:rPr lang="ru-RU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(можно указать </a:t>
            </a:r>
            <a:r>
              <a:rPr lang="en-US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полугодие)</a:t>
            </a:r>
            <a:endParaRPr lang="ru-RU" sz="12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24" y="5911711"/>
            <a:ext cx="21717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месяц </a:t>
            </a:r>
            <a:r>
              <a:rPr lang="ru-RU" sz="1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(на четверть)</a:t>
            </a:r>
          </a:p>
          <a:p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усмотрение специалиста) </a:t>
            </a:r>
            <a:endParaRPr lang="ru-RU" sz="12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6847" y="5996991"/>
            <a:ext cx="155624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ДЕЛАЕМ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4620" y="5996990"/>
            <a:ext cx="99797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6492" y="6013914"/>
            <a:ext cx="111369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343150" y="5697415"/>
            <a:ext cx="1740878" cy="90693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Конкретизируем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7226" y="709177"/>
            <a:ext cx="217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УТВЕРЖДАЮ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УО_____________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 _______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«__»___________ 2022г.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6823" y="5473552"/>
            <a:ext cx="62865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Педагог-психолог (педагог социальный)                        </a:t>
            </a:r>
            <a:r>
              <a:rPr lang="ru-RU" sz="1300" dirty="0" smtClean="0"/>
              <a:t>_____________   _____________      </a:t>
            </a:r>
            <a:endParaRPr lang="ru-RU" sz="1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29074" y="1034849"/>
            <a:ext cx="613554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3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педагога-психолога, педагога социального___________________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УО _______________________________  на (20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__/ 20__ уч. год)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298" y="6450458"/>
            <a:ext cx="1638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свободная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2663824">
            <a:off x="6974923" y="612616"/>
            <a:ext cx="263847" cy="1403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3572</Words>
  <Application>Microsoft Office PowerPoint</Application>
  <PresentationFormat>Экран (4:3)</PresentationFormat>
  <Paragraphs>1044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Актуальные аспекты деятельности педагога социального и педагога-психолога в организации социально-педагогической поддержки обучающихся и оказания им психологической помощи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202</cp:revision>
  <dcterms:created xsi:type="dcterms:W3CDTF">2014-11-21T11:00:06Z</dcterms:created>
  <dcterms:modified xsi:type="dcterms:W3CDTF">2023-01-10T12:29:33Z</dcterms:modified>
</cp:coreProperties>
</file>