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86" r:id="rId4"/>
    <p:sldId id="301" r:id="rId5"/>
    <p:sldId id="284" r:id="rId6"/>
    <p:sldId id="287" r:id="rId7"/>
    <p:sldId id="288" r:id="rId8"/>
    <p:sldId id="289" r:id="rId9"/>
    <p:sldId id="290" r:id="rId10"/>
    <p:sldId id="295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660033"/>
    <a:srgbClr val="FFFFFF"/>
    <a:srgbClr val="FFFFCC"/>
    <a:srgbClr val="FF7C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5" d="100"/>
          <a:sy n="105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4940D3-DC84-4456-B9F5-DD6D5664BAC0}" type="datetimeFigureOut">
              <a:rPr lang="ru-RU" smtClean="0"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0261A17-5C1F-45F1-A5AA-83F4F9F5F6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424936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разработки и реализации индивидуальных реабилитационных программ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7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75944"/>
          <a:stretch/>
        </p:blipFill>
        <p:spPr bwMode="auto">
          <a:xfrm>
            <a:off x="1921433" y="2348880"/>
            <a:ext cx="7174547" cy="526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16365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77" b="56292"/>
          <a:stretch/>
        </p:blipFill>
        <p:spPr bwMode="auto">
          <a:xfrm>
            <a:off x="854822" y="3356992"/>
            <a:ext cx="6517187" cy="72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0"/>
          <a:stretch/>
        </p:blipFill>
        <p:spPr bwMode="auto">
          <a:xfrm>
            <a:off x="899113" y="5445224"/>
            <a:ext cx="6472896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179"/>
          <a:stretch/>
        </p:blipFill>
        <p:spPr bwMode="auto">
          <a:xfrm>
            <a:off x="666037" y="1628800"/>
            <a:ext cx="6894759" cy="469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67386"/>
          <a:stretch/>
        </p:blipFill>
        <p:spPr bwMode="auto">
          <a:xfrm>
            <a:off x="2195736" y="4363080"/>
            <a:ext cx="6265329" cy="85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61203" y="46813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ПИСИХОЛОГИЧЕСКАЯ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ПОМОЩЬ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ИМП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1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95275"/>
              </p:ext>
            </p:extLst>
          </p:nvPr>
        </p:nvGraphicFramePr>
        <p:xfrm>
          <a:off x="762000" y="928878"/>
          <a:ext cx="7543800" cy="48371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502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(критерий или признак, на основании которого проводится измерение)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Индикаторы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(характеристика, особенность проявления, степень выраженности показателя)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4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Диагностика межличностной сферы несовершеннолетнего с целью изучения его статуса в коллективе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Особенности взаимоотношений несовершеннолетнего в коллективе сверстников:</a:t>
                      </a:r>
                    </a:p>
                    <a:p>
                      <a:pPr indent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Занимаемый статус в группе сверстников.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Ориентационная направленность при совместной деятельности. </a:t>
                      </a:r>
                      <a:endParaRPr lang="ru-RU" sz="1200" dirty="0" smtClean="0">
                        <a:effectLst/>
                      </a:endParaRP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 </a:t>
                      </a:r>
                      <a:r>
                        <a:rPr lang="ru-RU" sz="1200" dirty="0">
                          <a:effectLst/>
                        </a:rPr>
                        <a:t>др.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Учитывается динамика развития критерия и сравнительный анализ.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Оценка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статуса несовершеннолетнего в коллективе  (принятие, непринятие, др.).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выраженности качеств личности при взаимодействии и др. (в зависимости от выбора методики).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Изучение взаимоотношений учащегося в группе (классе)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занимаемого статуса в коллективе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50912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(дата) Сохраняется статус «принятых», появился </a:t>
            </a:r>
            <a:r>
              <a:rPr lang="ru-RU" sz="1200" dirty="0" err="1">
                <a:solidFill>
                  <a:srgbClr val="006600"/>
                </a:solidFill>
              </a:rPr>
              <a:t>взаимовыбор</a:t>
            </a:r>
            <a:r>
              <a:rPr lang="ru-RU" sz="1200" dirty="0">
                <a:solidFill>
                  <a:srgbClr val="006600"/>
                </a:solidFill>
              </a:rPr>
              <a:t> с </a:t>
            </a:r>
            <a:r>
              <a:rPr lang="ru-RU" sz="1200" dirty="0" err="1">
                <a:solidFill>
                  <a:srgbClr val="006600"/>
                </a:solidFill>
              </a:rPr>
              <a:t>одногруппником</a:t>
            </a:r>
            <a:r>
              <a:rPr lang="ru-RU" sz="1200" dirty="0">
                <a:solidFill>
                  <a:srgbClr val="006600"/>
                </a:solidFill>
              </a:rPr>
              <a:t>, которому подросток старается соответствовать. Это улучшает его позицию в группе.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29882"/>
              </p:ext>
            </p:extLst>
          </p:nvPr>
        </p:nvGraphicFramePr>
        <p:xfrm>
          <a:off x="971600" y="1124744"/>
          <a:ext cx="7543800" cy="51467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309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2037761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Диагностика </a:t>
                      </a:r>
                      <a:r>
                        <a:rPr lang="ru-RU" sz="1200" dirty="0">
                          <a:effectLst/>
                        </a:rPr>
                        <a:t>личностной сферы (тревожность, самооценка, темперамент, акцентуации характера и др.)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Особенности проявления состояний и свойств личности несовершеннолетнего: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Тревожность.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Самооценка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Темперамент. 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Акцентуации характера.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выраженности показателя изучается как по принципу «здесь и сейчас», так и в динамике развития.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тревожности (высокий, средний, низкий и т.п.).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Тип самооценки (высокая, низкая, адекватная), 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т.ч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. в сравнении.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Влияние особенностей темперамента на поведение учащегося.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Степень выраженности особенностей характера подростка.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др. (в зависимости от выбора методики).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965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1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Диагностика личностной сферы подростка с целью изучения акцентуаций характера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Проявление и степень выраженности особенностей характера </a:t>
                      </a:r>
                      <a:r>
                        <a:rPr lang="ru-RU" sz="1200" dirty="0" smtClean="0">
                          <a:effectLst/>
                        </a:rPr>
                        <a:t>подростка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Диагностика типа акцентуаций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(дата) Дополнительное исследование показало возбудимый тип акцентуаций. Особенности характера выражаются в нетерпимости, импульсивности. Знание педагогами этих особенностей и их антиципация позволяют предупреждать срывы в поведении подростка и регулировать ситуацию.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6290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494433" y="5692354"/>
            <a:ext cx="360040" cy="4122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397477" y="5717476"/>
            <a:ext cx="553953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59000"/>
              </p:ext>
            </p:extLst>
          </p:nvPr>
        </p:nvGraphicFramePr>
        <p:xfrm>
          <a:off x="487291" y="977785"/>
          <a:ext cx="8568952" cy="57442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7884"/>
                <a:gridCol w="2316978"/>
                <a:gridCol w="3784090"/>
              </a:tblGrid>
              <a:tr h="3623629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Диагностика поведенческой и эмоциональной сферы (акцентуации характера, </a:t>
                      </a:r>
                      <a:r>
                        <a:rPr lang="ru-RU" sz="1100" dirty="0" err="1">
                          <a:effectLst/>
                        </a:rPr>
                        <a:t>аддикции</a:t>
                      </a:r>
                      <a:r>
                        <a:rPr lang="ru-RU" sz="1100" dirty="0">
                          <a:effectLst/>
                        </a:rPr>
                        <a:t> (пьянство, курение, токсикомания, наркомания,  компьютерная зависимость, правонарушения, депрессивные состояния и др.), агрессия, конфликтные установки, мотивация и др.)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Наличие проблем в поведении и эмоциональном развитии: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Акцентуации характера.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</a:rPr>
                        <a:t>Аддикции</a:t>
                      </a:r>
                      <a:r>
                        <a:rPr lang="ru-RU" sz="1100" b="0" dirty="0">
                          <a:effectLst/>
                        </a:rPr>
                        <a:t> (пьянство, курение, токсикомания, наркомания,  компьютерная зависимость, правонарушения, депрессивные состояния и др.)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Агрессия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Конфликтные установки.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Мотивация и др.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Изучение личности подростка в динамике при сравнительном анализе каждой изучаемой характеристики.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Динамика 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акцентуаций (сглаживание или компенсация, переход от явных  акцентуаций в скрытые).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Оценка причин </a:t>
                      </a:r>
                      <a:r>
                        <a:rPr lang="ru-RU" sz="1100" b="0" dirty="0" err="1">
                          <a:effectLst/>
                        </a:rPr>
                        <a:t>аддиктивного</a:t>
                      </a:r>
                      <a:r>
                        <a:rPr lang="ru-RU" sz="1100" b="0" dirty="0">
                          <a:effectLst/>
                        </a:rPr>
                        <a:t> поведения (неприятности, конфликты, переживания, стресс, компания и т.д.);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- динамика развития факторов </a:t>
                      </a:r>
                      <a:r>
                        <a:rPr lang="ru-RU" sz="1100" b="0" dirty="0" err="1">
                          <a:effectLst/>
                        </a:rPr>
                        <a:t>аддиктивного</a:t>
                      </a:r>
                      <a:r>
                        <a:rPr lang="ru-RU" sz="1100" b="0" dirty="0">
                          <a:effectLst/>
                        </a:rPr>
                        <a:t> поведения (сформировано (или наблюдается) желание избавиться от привычки или зависимости);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- степень выраженности склонности к отклоняющемуся поведению.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Уровень агрессивности и враждебности (высокая, средняя, низкая; снижение или повышение критериев);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Степень проявления конфликтности (склонен, не склонен, провоцирует, избегает и др.).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Степень выраженности типов мотивации (преобладающий тип мотивации) и др. (в зависимости от выбора методики).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</a:tr>
              <a:tr h="1811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Примерное оформление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100" dirty="0">
                          <a:effectLst/>
                        </a:rPr>
                        <a:t>эффективности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100" b="1" dirty="0" smtClean="0">
                          <a:effectLst/>
                        </a:rPr>
                        <a:t>мероприятий</a:t>
                      </a:r>
                      <a:r>
                        <a:rPr lang="ru-RU" sz="1100" b="1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(в </a:t>
                      </a:r>
                      <a:r>
                        <a:rPr lang="ru-RU" sz="1100" dirty="0">
                          <a:effectLst/>
                        </a:rPr>
                        <a:t>Приложение 4)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5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особенностей </a:t>
                      </a:r>
                      <a:r>
                        <a:rPr lang="ru-RU" sz="1100" dirty="0" err="1">
                          <a:effectLst/>
                        </a:rPr>
                        <a:t>аддиктивного</a:t>
                      </a:r>
                      <a:r>
                        <a:rPr lang="ru-RU" sz="1100" dirty="0">
                          <a:effectLst/>
                        </a:rPr>
                        <a:t> поведения подростка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проблем в поведении и эмоциональном развитии: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причины и характер употребления подростком спиртных напитков.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(дата или период) Причиной частого употребления является времяпрепровождение в компании старших друзей по месту проживания. Наблюдается желание избавиться от данной привычки. Реже уезжает домой, больше внимания уделяет компании </a:t>
                      </a:r>
                      <a:r>
                        <a:rPr lang="ru-RU" sz="1100" dirty="0" err="1" smtClean="0">
                          <a:effectLst/>
                        </a:rPr>
                        <a:t>одногруппников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особенностей поведения подростка межличностном общении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(дата) Появились защитные тенденции на провокацию конфликта, подросток мягче реагирует на спорную ситуацию, критику в свой адрес.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39" marR="3503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9847"/>
              </p:ext>
            </p:extLst>
          </p:nvPr>
        </p:nvGraphicFramePr>
        <p:xfrm>
          <a:off x="467544" y="685800"/>
          <a:ext cx="8676456" cy="308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2"/>
                <a:gridCol w="2304256"/>
                <a:gridCol w="3923928"/>
              </a:tblGrid>
              <a:tr h="308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332656"/>
            <a:ext cx="896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индивидуальных коррекционных программ 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9202" y="6096892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6600"/>
                </a:solidFill>
              </a:rPr>
              <a:t>Проявление конфликтности в  поведении и общении.</a:t>
            </a:r>
            <a:endParaRPr lang="ru-RU" sz="11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1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65123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97952"/>
              </p:ext>
            </p:extLst>
          </p:nvPr>
        </p:nvGraphicFramePr>
        <p:xfrm>
          <a:off x="1043608" y="1412776"/>
          <a:ext cx="7543800" cy="409722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52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199851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*Диагностика </a:t>
                      </a:r>
                      <a:r>
                        <a:rPr lang="ru-RU" sz="1200" dirty="0">
                          <a:effectLst/>
                        </a:rPr>
                        <a:t>внутрисемейных отношений (стиль воспитания, сплоченность, ориентация  семьи, детско-родительские взаимоотношения, др.)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Микроклимат семьи: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Стиль воспитания.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Сплоченность</a:t>
                      </a:r>
                      <a:r>
                        <a:rPr lang="ru-RU" sz="1200" b="0" dirty="0">
                          <a:effectLst/>
                        </a:rPr>
                        <a:t>, ориентация  семьи.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Детско-родительские взаимоотношения, др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Зависит от выбора метода исследования.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Влияние стиля воспитания на поведение подростка.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Уровень сплоченности семьи (низкий, средний, высокий, направленность семьи</a:t>
                      </a:r>
                      <a:r>
                        <a:rPr lang="ru-RU" sz="1200" b="0" dirty="0" smtClean="0">
                          <a:effectLst/>
                        </a:rPr>
                        <a:t>).</a:t>
                      </a:r>
                      <a:endParaRPr lang="ru-RU" sz="1200" b="0" dirty="0">
                        <a:effectLst/>
                      </a:endParaRPr>
                    </a:p>
                  </a:txBody>
                  <a:tcPr marL="51778" marR="51778" marT="0" marB="0"/>
                </a:tc>
              </a:tr>
              <a:tr h="162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0941"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Изучение внутрисемейных отношений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Выраженность показателей семейного воспитания в детско-родительских </a:t>
                      </a:r>
                      <a:r>
                        <a:rPr lang="ru-RU" sz="1200" dirty="0" smtClean="0">
                          <a:effectLst/>
                        </a:rPr>
                        <a:t>взаимоотношениях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4371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(дата) Средний уровень по фактору </a:t>
            </a:r>
            <a:r>
              <a:rPr lang="ru-RU" sz="1200" dirty="0" err="1">
                <a:solidFill>
                  <a:srgbClr val="006600"/>
                </a:solidFill>
              </a:rPr>
              <a:t>доминантности</a:t>
            </a:r>
            <a:r>
              <a:rPr lang="ru-RU" sz="1200" dirty="0">
                <a:solidFill>
                  <a:srgbClr val="006600"/>
                </a:solidFill>
              </a:rPr>
              <a:t>  родителей в семье. Повысилась значимость мнения отца при анализе подростком своих поступков.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1" y="297437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Степень выраженности показателей семейного воспитания (благополучный, удовлетворительный, неблагополучный фон).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97174"/>
              </p:ext>
            </p:extLst>
          </p:nvPr>
        </p:nvGraphicFramePr>
        <p:xfrm>
          <a:off x="899592" y="1515778"/>
          <a:ext cx="7543800" cy="42078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63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536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*Индивидуальное </a:t>
                      </a:r>
                      <a:r>
                        <a:rPr lang="ru-RU" sz="1200" dirty="0">
                          <a:effectLst/>
                        </a:rPr>
                        <a:t>консультирование учащихся и родителей (с учетом тематики)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Готовность к сотрудничеству, актуальность темы: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ИК по запросу.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ИК по результатам диагностических исследований.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ИК по инициативе специалиста.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рассматривается как по принципу «здесь и сейчас», так и в динамике развития.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Наличие стремления обращаться к специалистам (часто, никогда, иногда, др.)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осознания проблемы (сформировано (или наблюдается) желание к устранению проблемных моментов).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Способность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 желание к сотрудничеству (не готов, игнорирует, агрессивная реакция, др.)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610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индивидуальной консультации учащегося «Как бросить курить»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Актуальность темы отказа от курения для подростка. Готовность к сотрудничеству.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ИК состоялась (дата). Желание бросить курить не наблюдается. Уходит от разговора по данной проблеме, но другие темы обсуждать готов.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</p:spTree>
    <p:extLst>
      <p:ext uri="{BB962C8B-B14F-4D97-AF65-F5344CB8AC3E}">
        <p14:creationId xmlns:p14="http://schemas.microsoft.com/office/powerpoint/2010/main" val="9815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93431"/>
              </p:ext>
            </p:extLst>
          </p:nvPr>
        </p:nvGraphicFramePr>
        <p:xfrm>
          <a:off x="899592" y="1484784"/>
          <a:ext cx="7543800" cy="46850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68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165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Коррекция эмоционально-волевой сферы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Привитие навыков самоконтроля и </a:t>
                      </a:r>
                      <a:r>
                        <a:rPr lang="ru-RU" sz="1200" dirty="0" err="1">
                          <a:effectLst/>
                        </a:rPr>
                        <a:t>саморегуляции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Ориентация на направление, которое требует корректировки.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готовности к изменениям в формировании установок,  в проявлении и восприятии ситуационных импульсов и др. (участвует в работе целевой группы; в определенной ситуации проявляет сдержанность, подавляет гнев,  др.).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57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1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Цикл занятий по коррекции эмоционально-волевой сферы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Развитие </a:t>
                      </a:r>
                      <a:r>
                        <a:rPr lang="ru-RU" sz="1200" dirty="0">
                          <a:effectLst/>
                        </a:rPr>
                        <a:t>навыков самоконтроля и </a:t>
                      </a:r>
                      <a:r>
                        <a:rPr lang="ru-RU" sz="1200" dirty="0" err="1">
                          <a:effectLst/>
                        </a:rPr>
                        <a:t>саморегуляции</a:t>
                      </a:r>
                      <a:r>
                        <a:rPr lang="ru-RU" sz="1200" dirty="0">
                          <a:effectLst/>
                        </a:rPr>
                        <a:t>. Особенности проявления агрессивных реакций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Стимулирование позитивного поведения и т.д.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(дата, периодичность) Участвует в групповых занятиях </a:t>
                      </a:r>
                      <a:r>
                        <a:rPr lang="ru-RU" sz="1200" dirty="0" smtClean="0">
                          <a:effectLst/>
                        </a:rPr>
                        <a:t>СПТ </a:t>
                      </a:r>
                      <a:r>
                        <a:rPr lang="ru-RU" sz="1200" dirty="0">
                          <a:effectLst/>
                        </a:rPr>
                        <a:t>«Контроль гнева». Не всегда готов находить альтернативу агрессивным реакциям.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481767" y="5595844"/>
            <a:ext cx="506727" cy="4762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491880" y="5637234"/>
            <a:ext cx="553953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79928"/>
              </p:ext>
            </p:extLst>
          </p:nvPr>
        </p:nvGraphicFramePr>
        <p:xfrm>
          <a:off x="1043608" y="1268760"/>
          <a:ext cx="7543800" cy="47765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2637"/>
                <a:gridCol w="2039785"/>
                <a:gridCol w="333137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844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Коррекция </a:t>
                      </a:r>
                      <a:r>
                        <a:rPr lang="ru-RU" sz="1200" dirty="0" err="1">
                          <a:effectLst/>
                        </a:rPr>
                        <a:t>аддиктивного</a:t>
                      </a:r>
                      <a:r>
                        <a:rPr lang="ru-RU" sz="1200" dirty="0">
                          <a:effectLst/>
                        </a:rPr>
                        <a:t> поведения (курение, употребление спиртных напитков, потребление </a:t>
                      </a:r>
                      <a:r>
                        <a:rPr lang="ru-RU" sz="1200" dirty="0" err="1">
                          <a:effectLst/>
                        </a:rPr>
                        <a:t>токсикоманических</a:t>
                      </a:r>
                      <a:r>
                        <a:rPr lang="ru-RU" sz="1200" dirty="0">
                          <a:effectLst/>
                        </a:rPr>
                        <a:t> веществ, компьютерная зависимость и др.)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Преодоление неадекватных форм поведения: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Курение.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Употребление спиртных напитков.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Употребление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токсикоманических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веществ.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Компьютерная зависимость и др.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готовности к изменению своих привычек и зависимостей (сформировано (или наблюдается) желание избавиться от привычки или зависимости, изменить свое поведение и т.д.)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восприятия подростком окружающей действительности (осознает ли влияние компании, готовность сменить круг общения и др.), видение путей своего развития (участвует в работе целевой группы, появилось полезное хобби, помирился с девушкой и др.), изменения в потребности </a:t>
                      </a:r>
                      <a:r>
                        <a:rPr lang="ru-RU" sz="1200" dirty="0" err="1">
                          <a:effectLst/>
                        </a:rPr>
                        <a:t>аддиктивных</a:t>
                      </a:r>
                      <a:r>
                        <a:rPr lang="ru-RU" sz="1200" dirty="0">
                          <a:effectLst/>
                        </a:rPr>
                        <a:t> состояний  (реже, чаще, без изменений, употребляет, не употребляет и др.)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447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Цикл занятий по коррекции </a:t>
                      </a:r>
                      <a:r>
                        <a:rPr lang="ru-RU" sz="1200" dirty="0" err="1">
                          <a:effectLst/>
                        </a:rPr>
                        <a:t>аддиктивного</a:t>
                      </a:r>
                      <a:r>
                        <a:rPr lang="ru-RU" sz="1200" dirty="0">
                          <a:effectLst/>
                        </a:rPr>
                        <a:t> поведения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Преодоление неадекватных форм поведения: употребление спиртных напитков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556875" y="3005149"/>
            <a:ext cx="378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 smtClean="0"/>
              <a:t>II</a:t>
            </a:r>
            <a:r>
              <a:rPr lang="ru-RU" sz="1400" dirty="0" smtClean="0"/>
              <a:t> ПСИХОЛОГИЧЕСКАЯ </a:t>
            </a:r>
            <a:r>
              <a:rPr lang="ru-RU" sz="1400" dirty="0"/>
              <a:t>ПОМОЩЬ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5049315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(дата, периодичность) Охотнее идет на контакт с </a:t>
            </a:r>
            <a:r>
              <a:rPr lang="ru-RU" sz="1200" dirty="0" smtClean="0">
                <a:solidFill>
                  <a:srgbClr val="006600"/>
                </a:solidFill>
              </a:rPr>
              <a:t>врачом-психиатром. Реже </a:t>
            </a:r>
            <a:r>
              <a:rPr lang="ru-RU" sz="1200" dirty="0">
                <a:solidFill>
                  <a:srgbClr val="006600"/>
                </a:solidFill>
              </a:rPr>
              <a:t>общается со «старыми знакомыми</a:t>
            </a:r>
            <a:r>
              <a:rPr lang="ru-RU" sz="1200" dirty="0" smtClean="0">
                <a:solidFill>
                  <a:srgbClr val="006600"/>
                </a:solidFill>
              </a:rPr>
              <a:t>», чтобы  по словам подростка, исключить употребление с/а напитков (пиво, тоник).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0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855876"/>
            <a:ext cx="3076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 </a:t>
            </a:r>
            <a:r>
              <a:rPr lang="en-US" sz="1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</a:t>
            </a:r>
            <a:r>
              <a:rPr lang="ru-RU" sz="1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ИНЫЕ МЕРОПРИЯТИЯ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119675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РАБОТА С СЕМЬЕЙ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50958"/>
              </p:ext>
            </p:extLst>
          </p:nvPr>
        </p:nvGraphicFramePr>
        <p:xfrm>
          <a:off x="827584" y="1772816"/>
          <a:ext cx="7992888" cy="401620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01976"/>
                <a:gridCol w="2161215"/>
                <a:gridCol w="3529697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1296757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Осуществление контроля поведения несовершеннолетнего со стороны родителей (законных представителей)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Особенности организации контроля поведения несовершеннолетнего со стороны родителей (законных представителей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мероприятий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 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004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Осуществление контроля поведения несовершеннолетнего со стороны родителей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постоянных обязанностей по дому. Контроль их выполнения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580526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–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см. слайды выше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080" y="234888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Характеристика и степень применения родительского контроля (неадекватный уровень контроля (отсутствие контроля либо </a:t>
            </a:r>
            <a:r>
              <a:rPr lang="ru-RU" sz="1200" dirty="0" err="1">
                <a:solidFill>
                  <a:srgbClr val="0070C0"/>
                </a:solidFill>
              </a:rPr>
              <a:t>гиперопека</a:t>
            </a:r>
            <a:r>
              <a:rPr lang="ru-RU" sz="1200" dirty="0">
                <a:solidFill>
                  <a:srgbClr val="0070C0"/>
                </a:solidFill>
              </a:rPr>
              <a:t>); трудности в осуществлении контроля (не подчиняется указаниям, реагирует на них агрессивно и др.); эффективный контроль (непротиворечивость, последовательность) и др</a:t>
            </a:r>
            <a:r>
              <a:rPr lang="ru-RU" sz="1200" dirty="0" smtClean="0">
                <a:solidFill>
                  <a:srgbClr val="0070C0"/>
                </a:solidFill>
              </a:rPr>
              <a:t>.)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5080" y="4789601"/>
            <a:ext cx="338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В семье определены постоянные обязанности по дому.   При этом родители испытывают трудности в осуществлении контроля их выполнения. Может агрессивно реагировать на поручения, уйти из дома</a:t>
            </a:r>
            <a:r>
              <a:rPr lang="ru-RU" sz="1200" dirty="0" smtClean="0">
                <a:solidFill>
                  <a:srgbClr val="006600"/>
                </a:solidFill>
              </a:rPr>
              <a:t>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П-5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 по разработке индивидуальных реабилитационных программ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309" y="2379106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</a:t>
            </a:r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бесед, консультаций, коррекционно-развивающих занятий предполагает указание тематики, направления при составлении и реализации индивидуальной реабилитационной программы</a:t>
            </a:r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sz="1400" b="1" i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Социально-педагогическая и психологическая помощь </a:t>
            </a:r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особенности: диагностические исследования и коррекционно-развивающая работа) предполагает проявление индикатора эффективности как на момент реализации мероприятия, так и в динамике развития личности подростка, в сравнительном анализе</a:t>
            </a:r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sz="1400" b="1" i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Проведенные мероприятия должны отражаться в журналах учета проведенной работы в пределах компетенции ответственного специалиста</a:t>
            </a:r>
            <a:r>
              <a:rPr lang="ru-RU" sz="14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sz="1400" b="1" i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анализе выполнения мероприятий Программы (Приложение 4) целесообразно указывать дату либо интервал времени в зависимости от особенностей реализации конкретного мероприятия.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286" y="91801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целью оказания качественной помощи несовершеннолетнему мероприятия программы должны носить преимущественно реабилитационный характер, позволяя увидеть изменения в поведении, развитии и окружении подростка и провести анализ собственной деятельности, определяя качество и результативность проведенной реабилитационной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6557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84" y="536373"/>
            <a:ext cx="5400600" cy="212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598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ИМП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308" y="2780928"/>
            <a:ext cx="27363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Показатель</a:t>
            </a:r>
            <a:r>
              <a:rPr lang="ru-RU" sz="1400" dirty="0"/>
              <a:t> – критерий или признак, на основании которого производится измерение и оценка того или иного процесса.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780928"/>
            <a:ext cx="532859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Индикатор</a:t>
            </a:r>
            <a:r>
              <a:rPr lang="ru-RU" sz="1400" dirty="0"/>
              <a:t> – характеристика, которая измеряется и которая количественно характеризует какое-либо качественное состояние, выражаемое через показатель (например, степень выраженности показателя: в баллах, в процентах, наличие/отсутствие признака).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3" y="4017232"/>
            <a:ext cx="5908208" cy="258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 rot="2475737">
            <a:off x="4595303" y="4973977"/>
            <a:ext cx="111348" cy="411232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 flipH="1">
            <a:off x="1802320" y="1401516"/>
            <a:ext cx="124827" cy="416465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682739" cy="161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 rot="2475737">
            <a:off x="8233719" y="873333"/>
            <a:ext cx="121158" cy="627077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6" y="3117097"/>
            <a:ext cx="6586393" cy="287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 rot="2475737">
            <a:off x="7257195" y="3970748"/>
            <a:ext cx="138577" cy="552288"/>
          </a:xfrm>
          <a:prstGeom prst="down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28084" y="52699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Приложения 1, 3 к Положению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22959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276193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4 к Положению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75916"/>
          <a:stretch/>
        </p:blipFill>
        <p:spPr bwMode="auto">
          <a:xfrm>
            <a:off x="3437441" y="4077072"/>
            <a:ext cx="5497878" cy="461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56927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СОЦИАЛЬНО-ПЕДАГОГИЧЕСКАЯ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ПОМОЩЬ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56" b="57257"/>
          <a:stretch/>
        </p:blipFill>
        <p:spPr bwMode="auto">
          <a:xfrm>
            <a:off x="467544" y="1556792"/>
            <a:ext cx="5406559" cy="609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72" b="38069"/>
          <a:stretch/>
        </p:blipFill>
        <p:spPr bwMode="auto">
          <a:xfrm>
            <a:off x="1979712" y="2509156"/>
            <a:ext cx="5879386" cy="658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0" b="16610"/>
          <a:stretch/>
        </p:blipFill>
        <p:spPr bwMode="auto">
          <a:xfrm>
            <a:off x="680481" y="3350391"/>
            <a:ext cx="5551628" cy="570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14" b="32483"/>
          <a:stretch/>
        </p:blipFill>
        <p:spPr bwMode="auto">
          <a:xfrm>
            <a:off x="827584" y="4723304"/>
            <a:ext cx="5663361" cy="1244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ИМП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3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индивидуальных коррекционных программ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06421"/>
              </p:ext>
            </p:extLst>
          </p:nvPr>
        </p:nvGraphicFramePr>
        <p:xfrm>
          <a:off x="467544" y="1196752"/>
          <a:ext cx="8280920" cy="47957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4930"/>
                <a:gridCol w="2239096"/>
                <a:gridCol w="3656894"/>
              </a:tblGrid>
              <a:tr h="65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(критерий или признак, на основании которого проводится измерение)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(характеристика, особенность проявления, степень выраженности показателя)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2491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Вовлечение учащегося в волонтерскую деятельность, привлечение к участию в культурно-массовых мероприятиях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(выступление) в составе спортивной команды, группы, бригады волонтеров 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Выполнение постоянных обязанностей (пример: следить за готовностью спортивного инвентаря), эпизодических поручений.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51778" marR="51778" marT="0" marB="0"/>
                </a:tc>
              </a:tr>
              <a:tr h="2409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6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Привлечение к участию в культурно-массовых мероприятиях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(выступление) в составе команды КВН в конкурсе между группами.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6600"/>
                          </a:solidFill>
                          <a:effectLst/>
                        </a:rPr>
                        <a:t>Привлечь подростка в состав команды не удалось. Проявлял активность на репетициях и выступлении в составе группы поддержки.</a:t>
                      </a:r>
                      <a:endParaRPr lang="ru-RU" sz="1200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48064" y="2024815"/>
            <a:ext cx="35821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Включенность в деятельность (активен либо пассивен), проявление командного духа: (переживает или равнодушен).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852936"/>
            <a:ext cx="345638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err="1"/>
              <a:t>Сформированность</a:t>
            </a:r>
            <a:r>
              <a:rPr lang="ru-RU" sz="1200" dirty="0"/>
              <a:t> (сформировано либо наблюдается) желания брать ответственность на себя; проявление исполнительности, инициативности (редко, часто, не стремиться проявлять).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11989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50294"/>
              </p:ext>
            </p:extLst>
          </p:nvPr>
        </p:nvGraphicFramePr>
        <p:xfrm>
          <a:off x="539553" y="1124744"/>
          <a:ext cx="8280920" cy="3920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4685"/>
                <a:gridCol w="2039785"/>
                <a:gridCol w="3636450"/>
              </a:tblGrid>
              <a:tr h="55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(критерий или признак, на основании которого проводится измерение)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(характеристика, особенность проявления, степень выраженности показателя)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555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организации досуговой внеурочной деятельности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Занятость в объединениях по интересам.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74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посещаемости учебных занятий и объединений по </a:t>
                      </a:r>
                      <a:r>
                        <a:rPr lang="ru-RU" sz="1200" b="1" dirty="0" smtClean="0">
                          <a:effectLst/>
                        </a:rPr>
                        <a:t>интересам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Посещение занятий без опозданий, пропусков.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5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организации досуговой и внеурочной деятельности</a:t>
                      </a:r>
                      <a:r>
                        <a:rPr lang="ru-RU" sz="1200" b="1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Посещение спортивных секций в колледже.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1988840"/>
            <a:ext cx="345638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Что конкретно посещает, наличие личных интересов, хобби (достижения, успехи, др.)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2524198"/>
            <a:ext cx="36004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Наличие опозданий, пропусков без уважительной причины (отсутствие или наличие: количество пропусков в неделю, месяц, причины опозданий, по каким предметам и др.)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221088"/>
            <a:ext cx="36004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6600"/>
                </a:solidFill>
              </a:rPr>
              <a:t>Охотно посещает секцию по настольному теннису. Зачислен в команду колледжа для участия в районных соревнованиях.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8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31356"/>
              </p:ext>
            </p:extLst>
          </p:nvPr>
        </p:nvGraphicFramePr>
        <p:xfrm>
          <a:off x="899592" y="1916832"/>
          <a:ext cx="7920880" cy="36739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/>
                <a:gridCol w="1800200"/>
                <a:gridCol w="4104456"/>
              </a:tblGrid>
              <a:tr h="308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74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Оказание образовательной, посреднической, педагогической и психологической помощи и поддержки учащемуся и семье.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стремления обращаться за помощью (часто, никогда, иногда, др.), способность и желание к сотрудничеству по инициативе педагога (не готов, игнорирует, агрессивная реакция, др.)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Оказание образовательной, посреднической, педагогической и психологической помощи и поддержки учащемуся и семье</a:t>
                      </a:r>
                      <a:r>
                        <a:rPr lang="ru-RU" sz="1200" b="1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Готовность посещения дополнительных занятий с целью повышения </a:t>
                      </a:r>
                      <a:r>
                        <a:rPr lang="ru-RU" sz="1200" dirty="0" smtClean="0">
                          <a:effectLst/>
                        </a:rPr>
                        <a:t>успеваемости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551" y="2420888"/>
            <a:ext cx="150444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Готовность идти на контакт.</a:t>
            </a:r>
            <a:endParaRPr lang="ru-RU" sz="1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028" y="4221088"/>
            <a:ext cx="363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Посещает поддерживающие занятия по химии, не проявляя стремления к учебе. Требования педагога игнорирует. 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958945" y="49411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Посещает дополнительные занятия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62017" y="5052085"/>
            <a:ext cx="473879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142584" y="5052085"/>
            <a:ext cx="553953" cy="361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629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13208"/>
              </p:ext>
            </p:extLst>
          </p:nvPr>
        </p:nvGraphicFramePr>
        <p:xfrm>
          <a:off x="755576" y="908720"/>
          <a:ext cx="8208911" cy="54438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5692"/>
                <a:gridCol w="1860463"/>
                <a:gridCol w="3862756"/>
              </a:tblGrid>
              <a:tr h="39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2196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*Беседы </a:t>
                      </a:r>
                      <a:r>
                        <a:rPr lang="ru-RU" sz="1200" b="1" dirty="0">
                          <a:effectLst/>
                        </a:rPr>
                        <a:t>с родителями (законными представителями), направленные на формирование ответственной родительской позиции, с целью урегулирования отношения с сыном (дочерью); информирование родителей о ходе реализации Программы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Готовность родителей к сотрудничеству.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родителей в организации жизнедеятельности и реабилитационных мероприятий сына (дочери).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Формирование родительских установок.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Осознание и принятие существующей проблемы (принимается, принимается одним из родителей, игнорируется и т.п.)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Включенность в процесс взаимодействия (активное участие, готовы, но не знают как, желание наладить ситуацию формально или отсутствует, др.)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стремления обращаться к специалистам (часто, никогда, иногда, др.), посещение родительских встреч со специалистами (не посещает, игнорирует, посещает иногда, др.)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Сформированность</a:t>
                      </a:r>
                      <a:r>
                        <a:rPr lang="ru-RU" sz="1200" dirty="0">
                          <a:effectLst/>
                        </a:rPr>
                        <a:t> отношения к родительским функциям.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Наличие доверительных отношений в семье.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/>
                </a:tc>
              </a:tr>
              <a:tr h="1689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2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Беседа с родителями об усилении контроля с их стороны в вечернее время в период каникул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Беседа с матерью проведена (дата) накануне осенних каникул.  Она высказывала опасения по поводу игнорирования ее требований сыном и употребления им спиртных напитков в компании. При этом во время каникул осуществлялся контроль </a:t>
                      </a:r>
                      <a:r>
                        <a:rPr lang="ru-RU" sz="1200" dirty="0" smtClean="0">
                          <a:effectLst/>
                        </a:rPr>
                        <a:t>нахождения </a:t>
                      </a:r>
                      <a:r>
                        <a:rPr lang="ru-RU" sz="1200" dirty="0">
                          <a:effectLst/>
                        </a:rPr>
                        <a:t>сына дома после 22:00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6" marR="4722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251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Участие родителей </a:t>
            </a:r>
            <a:r>
              <a:rPr lang="ru-RU" sz="1200" dirty="0" smtClean="0">
                <a:solidFill>
                  <a:srgbClr val="006600"/>
                </a:solidFill>
              </a:rPr>
              <a:t>в организации </a:t>
            </a:r>
            <a:r>
              <a:rPr lang="ru-RU" sz="1200" dirty="0">
                <a:solidFill>
                  <a:srgbClr val="006600"/>
                </a:solidFill>
              </a:rPr>
              <a:t>жизнедеятельности сына. Понимание ответственности за поведение сына</a:t>
            </a:r>
            <a:r>
              <a:rPr lang="ru-RU" sz="1200" dirty="0" smtClean="0">
                <a:solidFill>
                  <a:srgbClr val="006600"/>
                </a:solidFill>
              </a:rPr>
              <a:t>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860" y="590863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Проведение беседы о …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04976" y="5985418"/>
            <a:ext cx="406984" cy="1809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804976" y="5985418"/>
            <a:ext cx="334976" cy="1809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97336"/>
              </p:ext>
            </p:extLst>
          </p:nvPr>
        </p:nvGraphicFramePr>
        <p:xfrm>
          <a:off x="827584" y="1268760"/>
          <a:ext cx="7543800" cy="54646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72637"/>
                <a:gridCol w="2039785"/>
                <a:gridCol w="3331378"/>
              </a:tblGrid>
              <a:tr h="443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Индикаторы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1778" marR="51778" marT="0" marB="0"/>
                </a:tc>
              </a:tr>
              <a:tr h="2077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употребления наркотиков, алкоголя, иных </a:t>
                      </a:r>
                      <a:r>
                        <a:rPr lang="ru-RU" sz="1200" b="1" dirty="0" err="1">
                          <a:effectLst/>
                        </a:rPr>
                        <a:t>психоактивных</a:t>
                      </a:r>
                      <a:r>
                        <a:rPr lang="ru-RU" sz="1200" b="1" dirty="0">
                          <a:effectLst/>
                        </a:rPr>
                        <a:t> веществ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 употребления наркотиков, алкоголя, иных </a:t>
                      </a:r>
                      <a:r>
                        <a:rPr lang="ru-RU" sz="1200" dirty="0" err="1">
                          <a:effectLst/>
                        </a:rPr>
                        <a:t>психоактивных</a:t>
                      </a:r>
                      <a:r>
                        <a:rPr lang="ru-RU" sz="1200" dirty="0">
                          <a:effectLst/>
                        </a:rPr>
                        <a:t> веществ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/>
                </a:tc>
              </a:tr>
              <a:tr h="185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Примерное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Индикатор и показатель </a:t>
                      </a:r>
                      <a:r>
                        <a:rPr lang="ru-RU" sz="1200" dirty="0">
                          <a:effectLst/>
                        </a:rPr>
                        <a:t>эффективности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Итоги выполнения или невыполнения </a:t>
                      </a:r>
                      <a:r>
                        <a:rPr lang="ru-RU" sz="1200" b="1" dirty="0" smtClean="0">
                          <a:effectLst/>
                        </a:rPr>
                        <a:t>мероприятий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(в </a:t>
                      </a:r>
                      <a:r>
                        <a:rPr lang="ru-RU" sz="1200" dirty="0">
                          <a:effectLst/>
                        </a:rPr>
                        <a:t>Приложение 4)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Контроль употребления несовершеннолетним алкогольных напитков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либо отсутствие случаев употребления спиртных напитков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фактов употребления спиртных напитков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8" marR="5177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6200000">
            <a:off x="-2151370" y="3418766"/>
            <a:ext cx="4825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 </a:t>
            </a:r>
            <a:r>
              <a:rPr lang="en-US" sz="1400" b="1" dirty="0"/>
              <a:t>I</a:t>
            </a:r>
            <a:r>
              <a:rPr lang="ru-RU" sz="1400" dirty="0"/>
              <a:t> СОЦИАЛЬНО-ПЕДАГОГИЧЕСКАЯ ПОМОЩЬ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Согласованность показателей и индикаторов эффективности выполнения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индивидуальных коррекционных программ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700808"/>
            <a:ext cx="3168352" cy="218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Периодичность употребления наркотиков или </a:t>
            </a:r>
            <a:r>
              <a:rPr lang="ru-RU" sz="1200" dirty="0" err="1">
                <a:solidFill>
                  <a:srgbClr val="0070C0"/>
                </a:solidFill>
              </a:rPr>
              <a:t>ингалянтов</a:t>
            </a:r>
            <a:r>
              <a:rPr lang="ru-RU" sz="1200" dirty="0">
                <a:solidFill>
                  <a:srgbClr val="0070C0"/>
                </a:solidFill>
              </a:rPr>
              <a:t>, алкоголя (не употребляет, редкое либо систематическое употребление);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</a:rPr>
              <a:t>Последствия употребления наркотиков или </a:t>
            </a:r>
            <a:r>
              <a:rPr lang="ru-RU" sz="1200" dirty="0" err="1">
                <a:solidFill>
                  <a:srgbClr val="0070C0"/>
                </a:solidFill>
              </a:rPr>
              <a:t>ингалянтов</a:t>
            </a:r>
            <a:r>
              <a:rPr lang="ru-RU" sz="1200" dirty="0">
                <a:solidFill>
                  <a:srgbClr val="0070C0"/>
                </a:solidFill>
              </a:rPr>
              <a:t>, алкоголя (употребление препятствует нормальной деятельности, ограничивает физические и социальные возможности; в результате употребления случались правонарушения и др.)</a:t>
            </a: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018" y="443711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6600"/>
                </a:solidFill>
              </a:rPr>
              <a:t>Ведение журнала выходов учащегося  из общежития в вечернее время и выходные дни (время выхода, прихода, визуальная оценка состояния на предмет опьянения, особенности поведения). По возвращении из дома (дата) подросток пытался пронести пиво, грубил. При взаимодействии с дежурным инспектором ИДН конфликт  урегулирован, напиток изъят.</a:t>
            </a:r>
            <a:endParaRPr lang="ru-RU" sz="1200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endParaRPr lang="ru-RU" sz="1200" dirty="0">
              <a:solidFill>
                <a:srgbClr val="0066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654919" y="5554378"/>
            <a:ext cx="629049" cy="431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649627" y="5554378"/>
            <a:ext cx="634341" cy="4310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629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1404</TotalTime>
  <Words>2431</Words>
  <Application>Microsoft Office PowerPoint</Application>
  <PresentationFormat>Экран (4:3)</PresentationFormat>
  <Paragraphs>353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Особенности разработки и реализации индивидуальных реабилитационных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формирования профессионального самоопределения</dc:title>
  <dc:creator>User</dc:creator>
  <cp:lastModifiedBy>User</cp:lastModifiedBy>
  <cp:revision>86</cp:revision>
  <dcterms:created xsi:type="dcterms:W3CDTF">2020-09-08T09:39:26Z</dcterms:created>
  <dcterms:modified xsi:type="dcterms:W3CDTF">2022-12-09T08:08:59Z</dcterms:modified>
</cp:coreProperties>
</file>