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290F89-6288-49B3-B90C-4DEE6428157C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48CE62-BC7E-4481-A223-750B946B3E9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sus\Desktop\1390564529_pd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9144000" cy="150017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учителей, родителей и несовершеннолетних по наиболее распространенным правонарушениям и преступлениям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/>
              <a:t>Помимо этого статья 162 ч.1 </a:t>
            </a:r>
            <a:r>
              <a:rPr lang="ru-RU" dirty="0" err="1" smtClean="0"/>
              <a:t>КоАП</a:t>
            </a:r>
            <a:r>
              <a:rPr lang="ru-RU" dirty="0" smtClean="0"/>
              <a:t> РБ предусматривает</a:t>
            </a:r>
            <a:r>
              <a:rPr lang="ru-RU" dirty="0" smtClean="0">
                <a:solidFill>
                  <a:srgbClr val="FFC000"/>
                </a:solidFill>
              </a:rPr>
              <a:t> привлечение родителей к административной </a:t>
            </a:r>
            <a:r>
              <a:rPr lang="ru-RU" dirty="0" smtClean="0"/>
              <a:t>ответственности за злостное невыполнение ими обязанностей по воспитанию и обучению детей, а также за все правонарушения детей, предусмотренные </a:t>
            </a:r>
            <a:r>
              <a:rPr lang="ru-RU" dirty="0" err="1" smtClean="0"/>
              <a:t>КоАП</a:t>
            </a:r>
            <a:r>
              <a:rPr lang="ru-RU" dirty="0" smtClean="0"/>
              <a:t> РБ, кроме мелкого хулиганства от 14 до 16 лет (ст.162 ч.2) и появления в пьяном виде или распитие спиртного в возрасте до 16 лет (ст. 159 ч.4, </a:t>
            </a:r>
            <a:r>
              <a:rPr lang="ru-RU" dirty="0" smtClean="0">
                <a:solidFill>
                  <a:srgbClr val="FFC000"/>
                </a:solidFill>
              </a:rPr>
              <a:t>за нарушение </a:t>
            </a:r>
            <a:r>
              <a:rPr lang="ru-RU" dirty="0" smtClean="0">
                <a:solidFill>
                  <a:srgbClr val="FFC000"/>
                </a:solidFill>
              </a:rPr>
              <a:t>которых </a:t>
            </a:r>
            <a:r>
              <a:rPr lang="ru-RU" dirty="0" smtClean="0">
                <a:solidFill>
                  <a:srgbClr val="FFC000"/>
                </a:solidFill>
              </a:rPr>
              <a:t>на родителей накладывается штраф в размере 2-х базовых величин).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27146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Распитие спиртных напитков </a:t>
            </a:r>
            <a:r>
              <a:rPr lang="ru-RU" dirty="0" smtClean="0"/>
              <a:t>в общественных местах или </a:t>
            </a:r>
            <a:r>
              <a:rPr lang="ru-RU" dirty="0" smtClean="0">
                <a:solidFill>
                  <a:srgbClr val="FFC000"/>
                </a:solidFill>
              </a:rPr>
              <a:t>появление в общественных местах в пьяном виде </a:t>
            </a:r>
            <a:r>
              <a:rPr lang="ru-RU" dirty="0" smtClean="0"/>
              <a:t>лицам 16 лет и старше (ст.159 </a:t>
            </a:r>
            <a:r>
              <a:rPr lang="ru-RU" dirty="0" err="1" smtClean="0"/>
              <a:t>КоАП</a:t>
            </a:r>
            <a:r>
              <a:rPr lang="ru-RU" dirty="0" smtClean="0"/>
              <a:t> РБ), также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наказуемо.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Asus\Desktop\0127f6913af901b6f29dd632b9d08a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5286412" cy="3953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50085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/>
              <a:t>За это правонарушение Законом </a:t>
            </a:r>
            <a:r>
              <a:rPr lang="ru-RU" dirty="0" smtClean="0"/>
              <a:t>предусмотрено:</a:t>
            </a:r>
          </a:p>
          <a:p>
            <a:pPr marL="578358" lvl="0" indent="-514350" algn="ctr">
              <a:buAutoNum type="arabicParenR"/>
            </a:pPr>
            <a:r>
              <a:rPr lang="ru-RU" dirty="0" smtClean="0"/>
              <a:t>административное </a:t>
            </a:r>
            <a:r>
              <a:rPr lang="ru-RU" dirty="0" smtClean="0"/>
              <a:t>взыскание в </a:t>
            </a:r>
            <a:r>
              <a:rPr lang="ru-RU" dirty="0" smtClean="0">
                <a:solidFill>
                  <a:srgbClr val="FFC000"/>
                </a:solidFill>
              </a:rPr>
              <a:t>виде штрафа до 3 базовых величин. </a:t>
            </a:r>
            <a:endParaRPr lang="ru-RU" dirty="0" smtClean="0">
              <a:solidFill>
                <a:srgbClr val="FFC000"/>
              </a:solidFill>
            </a:endParaRPr>
          </a:p>
          <a:p>
            <a:pPr marL="578358" lvl="0" indent="-514350" algn="ctr">
              <a:buAutoNum type="arabicParenR"/>
            </a:pPr>
            <a:r>
              <a:rPr lang="ru-RU" dirty="0" smtClean="0"/>
              <a:t>В </a:t>
            </a:r>
            <a:r>
              <a:rPr lang="ru-RU" dirty="0" smtClean="0"/>
              <a:t>отношении каждого подростка за совершение подобного правонарушения направляется </a:t>
            </a:r>
            <a:r>
              <a:rPr lang="ru-RU" dirty="0" smtClean="0">
                <a:solidFill>
                  <a:srgbClr val="FFC000"/>
                </a:solidFill>
              </a:rPr>
              <a:t>информация по месту учебы или работы, по месту работы его родителей, </a:t>
            </a:r>
            <a:r>
              <a:rPr lang="ru-RU" dirty="0" smtClean="0">
                <a:solidFill>
                  <a:srgbClr val="FFC000"/>
                </a:solidFill>
              </a:rPr>
              <a:t>врачу-наркологу. </a:t>
            </a:r>
          </a:p>
          <a:p>
            <a:pPr marL="578358" lvl="0" indent="-514350" algn="ctr">
              <a:buAutoNum type="arabicParenR"/>
            </a:pPr>
            <a:r>
              <a:rPr lang="ru-RU" dirty="0" smtClean="0"/>
              <a:t>А</a:t>
            </a:r>
            <a:r>
              <a:rPr lang="ru-RU" dirty="0" smtClean="0"/>
              <a:t> </a:t>
            </a:r>
            <a:r>
              <a:rPr lang="ru-RU" dirty="0" smtClean="0"/>
              <a:t>в отношении мужской половины при достижении 17 – летнего возраста направляется </a:t>
            </a:r>
            <a:r>
              <a:rPr lang="ru-RU" dirty="0" smtClean="0">
                <a:solidFill>
                  <a:srgbClr val="FFC000"/>
                </a:solidFill>
              </a:rPr>
              <a:t>сообщение в военный комиссариат.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4929222"/>
          </a:xfrm>
        </p:spPr>
        <p:txBody>
          <a:bodyPr>
            <a:norm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dirty="0" smtClean="0"/>
              <a:t>Кроме этого лица, задержанные за административные правонарушения, подлежат </a:t>
            </a:r>
            <a:r>
              <a:rPr lang="ru-RU" dirty="0" err="1" smtClean="0">
                <a:solidFill>
                  <a:srgbClr val="FFC000"/>
                </a:solidFill>
              </a:rPr>
              <a:t>дактилоскопированию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  <a:r>
              <a:rPr lang="ru-RU" dirty="0" smtClean="0"/>
              <a:t> </a:t>
            </a:r>
            <a:endParaRPr lang="ru-RU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dirty="0" smtClean="0"/>
              <a:t>а </a:t>
            </a:r>
            <a:r>
              <a:rPr lang="ru-RU" dirty="0" smtClean="0"/>
              <a:t>в дальнейшем при приеме на работу в государственные органы, сдаче </a:t>
            </a:r>
            <a:r>
              <a:rPr lang="ru-RU" dirty="0" smtClean="0">
                <a:solidFill>
                  <a:srgbClr val="FFC000"/>
                </a:solidFill>
              </a:rPr>
              <a:t>экзаменов</a:t>
            </a:r>
            <a:r>
              <a:rPr lang="ru-RU" dirty="0" smtClean="0"/>
              <a:t> на право управления транспортным средством, </a:t>
            </a:r>
            <a:endParaRPr lang="ru-RU" dirty="0" smtClean="0"/>
          </a:p>
          <a:p>
            <a:pPr lvl="0" algn="ctr">
              <a:buFont typeface="Wingdings" pitchFamily="2" charset="2"/>
              <a:buChar char="ü"/>
            </a:pPr>
            <a:r>
              <a:rPr lang="ru-RU" dirty="0" smtClean="0"/>
              <a:t>осуществляется </a:t>
            </a:r>
            <a:r>
              <a:rPr lang="ru-RU" dirty="0" smtClean="0">
                <a:solidFill>
                  <a:srgbClr val="FFC000"/>
                </a:solidFill>
              </a:rPr>
              <a:t>проверка ОВД на наличие компрометирующих материалов.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Сотрудники милиции </a:t>
            </a:r>
            <a:r>
              <a:rPr lang="ru-RU" sz="3200" dirty="0" smtClean="0">
                <a:solidFill>
                  <a:srgbClr val="FFC000"/>
                </a:solidFill>
              </a:rPr>
              <a:t>выявляют взрослых лиц, вовлекающих подростков в пьянство </a:t>
            </a:r>
            <a:r>
              <a:rPr lang="ru-RU" sz="3200" dirty="0" smtClean="0"/>
              <a:t>(ст. 160 </a:t>
            </a:r>
            <a:r>
              <a:rPr lang="ru-RU" sz="3200" dirty="0" err="1" smtClean="0"/>
              <a:t>КоАП</a:t>
            </a:r>
            <a:r>
              <a:rPr lang="ru-RU" sz="3200" dirty="0" smtClean="0"/>
              <a:t> РБ). За допущенные правонарушения они подвергаются штрафу в размере </a:t>
            </a:r>
            <a:r>
              <a:rPr lang="ru-RU" sz="3200" dirty="0" smtClean="0">
                <a:solidFill>
                  <a:srgbClr val="FFC000"/>
                </a:solidFill>
              </a:rPr>
              <a:t>от 5 до 10 базовых величин.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482" name="Picture 2" descr="C:\Users\Asus\Desktop\0004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3862"/>
            <a:ext cx="5643602" cy="36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Самым распространенным видом преступлений среди несовершеннолетних является </a:t>
            </a:r>
            <a:r>
              <a:rPr lang="ru-RU" sz="2800" b="1" dirty="0" smtClean="0"/>
              <a:t>кража, или тайное похищение имущества </a:t>
            </a:r>
            <a:r>
              <a:rPr lang="ru-RU" sz="2800" dirty="0" smtClean="0"/>
              <a:t>(ст.205 УК РБ)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Наказывается </a:t>
            </a:r>
            <a:r>
              <a:rPr lang="ru-RU" dirty="0" smtClean="0"/>
              <a:t>штрафом, 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исправительными </a:t>
            </a:r>
            <a:r>
              <a:rPr lang="ru-RU" dirty="0" smtClean="0"/>
              <a:t>работами до 2-х лет, 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арестом </a:t>
            </a:r>
            <a:r>
              <a:rPr lang="ru-RU" dirty="0" smtClean="0"/>
              <a:t>до 6 месяцев</a:t>
            </a:r>
            <a:r>
              <a:rPr lang="ru-RU" dirty="0" smtClean="0"/>
              <a:t>,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ограничением свободы до 5 лет или лишением свободы на срок до 15 лет с конфискацией имущества или без. </a:t>
            </a:r>
            <a:endParaRPr lang="ru-RU" dirty="0" smtClean="0"/>
          </a:p>
          <a:p>
            <a:pPr lvl="0" algn="ctr">
              <a:buNone/>
            </a:pPr>
            <a:r>
              <a:rPr lang="ru-RU" i="1" u="sng" dirty="0" smtClean="0"/>
              <a:t>Обращаем </a:t>
            </a:r>
            <a:r>
              <a:rPr lang="ru-RU" i="1" u="sng" dirty="0" smtClean="0"/>
              <a:t>внимание, что несовершеннолетние, достигшие ко времени совершения преступления 16 летнего возраста, в полной мере могут нести уголовную ответственность по всем статьям уголовного кодекса.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Сотрудниками милиции проводится работа по выявлению несовершеннолетних, занимающихся </a:t>
            </a:r>
            <a:r>
              <a:rPr lang="ru-RU" sz="3000" b="1" dirty="0" smtClean="0"/>
              <a:t>проституцией</a:t>
            </a:r>
            <a:r>
              <a:rPr lang="ru-RU" sz="3000" dirty="0" smtClean="0"/>
              <a:t> (ст.162 прим.1 </a:t>
            </a:r>
            <a:r>
              <a:rPr lang="ru-RU" sz="3000" dirty="0" err="1" smtClean="0"/>
              <a:t>КоАП</a:t>
            </a:r>
            <a:r>
              <a:rPr lang="ru-RU" sz="3000" dirty="0" smtClean="0"/>
              <a:t> РБ).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/>
              <a:t>За указанное правонарушение предусмотрен штраф в размере </a:t>
            </a:r>
            <a:r>
              <a:rPr lang="ru-RU" sz="2600" dirty="0" smtClean="0">
                <a:solidFill>
                  <a:srgbClr val="FFC000"/>
                </a:solidFill>
              </a:rPr>
              <a:t>10 базовых величин</a:t>
            </a:r>
            <a:r>
              <a:rPr lang="ru-RU" sz="2600" dirty="0" smtClean="0"/>
              <a:t>, </a:t>
            </a:r>
            <a:endParaRPr lang="ru-RU" sz="2600" dirty="0" smtClean="0"/>
          </a:p>
          <a:p>
            <a:pPr lvl="0"/>
            <a:r>
              <a:rPr lang="ru-RU" sz="2600" dirty="0" smtClean="0"/>
              <a:t>помимо </a:t>
            </a:r>
            <a:r>
              <a:rPr lang="ru-RU" sz="2600" dirty="0" smtClean="0"/>
              <a:t>этого они помещаются на обследование в кожно-венерологические диспансеры. В случае установления фактов умышленного заражения других лиц венерическими болезнями, привлекаются к уголовной ответственности по ст. 158 УК РБ, которой предусмотрено </a:t>
            </a:r>
            <a:r>
              <a:rPr lang="ru-RU" sz="2600" dirty="0" smtClean="0">
                <a:solidFill>
                  <a:srgbClr val="FFC000"/>
                </a:solidFill>
              </a:rPr>
              <a:t>наказание в виде штрафа, ареста, ограничения свободы либо ее лишения сроком до 4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esktop\get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500330" cy="250033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57166"/>
            <a:ext cx="6357950" cy="607223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dirty="0" smtClean="0"/>
              <a:t>За </a:t>
            </a:r>
            <a:r>
              <a:rPr lang="ru-RU" dirty="0" smtClean="0">
                <a:solidFill>
                  <a:srgbClr val="FFC000"/>
                </a:solidFill>
              </a:rPr>
              <a:t>нахождение детей и подростков в возрасте до 16 лет без сопровождения родителей или лиц, их заменяющих, </a:t>
            </a:r>
            <a:r>
              <a:rPr lang="ru-RU" dirty="0" smtClean="0"/>
              <a:t>в ночное время на улицах города, во дворах, подъездах домов и других общественных местах </a:t>
            </a:r>
            <a:r>
              <a:rPr lang="ru-RU" dirty="0" smtClean="0">
                <a:solidFill>
                  <a:srgbClr val="FF0000"/>
                </a:solidFill>
              </a:rPr>
              <a:t>с 23.00 до 6.00 </a:t>
            </a:r>
            <a:r>
              <a:rPr lang="ru-RU" dirty="0" smtClean="0">
                <a:solidFill>
                  <a:srgbClr val="FF0000"/>
                </a:solidFill>
              </a:rPr>
              <a:t>часов </a:t>
            </a:r>
            <a:r>
              <a:rPr lang="ru-RU" dirty="0" smtClean="0"/>
              <a:t>предусматривается наложение </a:t>
            </a:r>
            <a:r>
              <a:rPr lang="ru-RU" dirty="0" smtClean="0">
                <a:solidFill>
                  <a:srgbClr val="FFC000"/>
                </a:solidFill>
              </a:rPr>
              <a:t>штрафа на родителей или лиц, их заменяющих, в размере трех минимальных заработных плат.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7" name="Picture 3" descr="C:\Users\Asus\Desktop\gallery_809525d8387376184e5ea3fbab960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496"/>
            <a:ext cx="2552261" cy="1871658"/>
          </a:xfrm>
          <a:prstGeom prst="rect">
            <a:avLst/>
          </a:prstGeom>
          <a:noFill/>
        </p:spPr>
      </p:pic>
      <p:pic>
        <p:nvPicPr>
          <p:cNvPr id="21508" name="Picture 4" descr="C:\Users\Asus\Desktop\v-nikopole-detyam-do-16-obyavili-komendantskiy-chas_500.9905ebf7c397c72bc94c6cc6e56afc9d110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929198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Статья 328 Уголовного кодекса Республики Беларусь</a:t>
            </a:r>
            <a:r>
              <a:rPr lang="ru-RU" sz="3000" dirty="0" smtClean="0"/>
              <a:t> – наиболее часто встречающееся основание для привлечения к ответственности за оборот </a:t>
            </a:r>
            <a:r>
              <a:rPr lang="ru-RU" sz="3000" dirty="0" smtClean="0"/>
              <a:t>наркотиков: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414338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2800" dirty="0" smtClean="0"/>
              <a:t>Незаконные </a:t>
            </a:r>
            <a:r>
              <a:rPr lang="ru-RU" sz="2800" u="sng" dirty="0" smtClean="0"/>
              <a:t>без цели сбыта </a:t>
            </a:r>
            <a:r>
              <a:rPr lang="ru-RU" sz="2800" dirty="0" smtClean="0">
                <a:solidFill>
                  <a:srgbClr val="FFC000"/>
                </a:solidFill>
              </a:rPr>
              <a:t>изготовление, переработка, приобретение, хранение, перевозка или пересылка наркотических средств, психотропных веществ либо их </a:t>
            </a:r>
            <a:r>
              <a:rPr lang="ru-RU" sz="2800" dirty="0" err="1" smtClean="0">
                <a:solidFill>
                  <a:srgbClr val="FFC000"/>
                </a:solidFill>
              </a:rPr>
              <a:t>прекурсоров</a:t>
            </a:r>
            <a:r>
              <a:rPr lang="ru-RU" sz="2800" dirty="0" smtClean="0">
                <a:solidFill>
                  <a:srgbClr val="FFC000"/>
                </a:solidFill>
              </a:rPr>
              <a:t> или аналогов</a:t>
            </a:r>
            <a:r>
              <a:rPr lang="ru-RU" sz="2800" dirty="0" smtClean="0"/>
              <a:t>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наказывается </a:t>
            </a:r>
            <a:r>
              <a:rPr lang="ru-RU" sz="2800" dirty="0" smtClean="0">
                <a:solidFill>
                  <a:srgbClr val="FF0000"/>
                </a:solidFill>
              </a:rPr>
              <a:t>ограничением свободы на срок до пяти лет или лишением свободы на срок от двух до пяти лет.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290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 Незаконные </a:t>
            </a:r>
            <a:r>
              <a:rPr lang="ru-RU" u="sng" dirty="0" smtClean="0"/>
              <a:t>с целью сбыта </a:t>
            </a:r>
            <a:r>
              <a:rPr lang="ru-RU" dirty="0" smtClean="0">
                <a:solidFill>
                  <a:srgbClr val="FFC000"/>
                </a:solidFill>
              </a:rPr>
              <a:t>изготовление, переработка, приобретение, хранение, перевозка или пересылка либо незаконный сбыт наркотических средств, психотропных веществ либо их </a:t>
            </a:r>
            <a:r>
              <a:rPr lang="ru-RU" dirty="0" err="1" smtClean="0">
                <a:solidFill>
                  <a:srgbClr val="FFC000"/>
                </a:solidFill>
              </a:rPr>
              <a:t>прекурсоров</a:t>
            </a:r>
            <a:r>
              <a:rPr lang="ru-RU" dirty="0" smtClean="0">
                <a:solidFill>
                  <a:srgbClr val="FFC000"/>
                </a:solidFill>
              </a:rPr>
              <a:t> или аналогов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наказывается </a:t>
            </a:r>
            <a:r>
              <a:rPr lang="ru-RU" dirty="0" smtClean="0">
                <a:solidFill>
                  <a:srgbClr val="FF0000"/>
                </a:solidFill>
              </a:rPr>
              <a:t>лишением свободы на срок от пяти до восьми лет с конфискацией имущества или без конфискации.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  <p:pic>
        <p:nvPicPr>
          <p:cNvPr id="22530" name="Picture 2" descr="C:\Users\Asus\Desktop\drug-dealer1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4214842" cy="2807102"/>
          </a:xfrm>
          <a:prstGeom prst="rect">
            <a:avLst/>
          </a:prstGeom>
          <a:noFill/>
        </p:spPr>
      </p:pic>
      <p:pic>
        <p:nvPicPr>
          <p:cNvPr id="22531" name="Picture 3" descr="C:\Users\Asus\Desktop\10044_big_a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743724" cy="2811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026204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Несовершеннолетним</a:t>
            </a:r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считается лицо, которое не достигло возраста 18 лет. Первым днем совершеннолетия считается следующий за днем рождения, а именно с полуночи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buNone/>
            </a:pPr>
            <a:endParaRPr lang="ru-RU" sz="3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малолетним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понимается лицо, которое не достигло 14 лет.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285752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Разбой, т.е. насилие либо угроза насилия</a:t>
            </a:r>
            <a:r>
              <a:rPr lang="ru-RU" dirty="0" smtClean="0"/>
              <a:t>, с целью непосредственного завладения имуществом (ст.207 УК РБ), наказывается </a:t>
            </a:r>
            <a:r>
              <a:rPr lang="ru-RU" dirty="0" smtClean="0">
                <a:solidFill>
                  <a:srgbClr val="FF0000"/>
                </a:solidFill>
              </a:rPr>
              <a:t>лишением свободы от 3-х до 15 лет с конфискацией имущества или без.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C:\Users\Asus\Desktop\razb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357586" cy="3357586"/>
          </a:xfrm>
          <a:prstGeom prst="rect">
            <a:avLst/>
          </a:prstGeom>
          <a:noFill/>
        </p:spPr>
      </p:pic>
      <p:pic>
        <p:nvPicPr>
          <p:cNvPr id="23555" name="Picture 3" descr="C:\Users\Asus\Desktop\1467369_544673198956997_96657001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500594" cy="3375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342902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Изготовление, хранение либо сбыт поддельных денег или ценных бумаг </a:t>
            </a:r>
            <a:r>
              <a:rPr lang="ru-RU" dirty="0" smtClean="0"/>
              <a:t>(ст.221 УК РБ), наказывается в виде </a:t>
            </a:r>
            <a:r>
              <a:rPr lang="ru-RU" dirty="0" smtClean="0">
                <a:solidFill>
                  <a:srgbClr val="FF0000"/>
                </a:solidFill>
              </a:rPr>
              <a:t>ограничения свободы от 2 до 5 лет или лишением свободы от 2-х до 15 лет с конфискацией имущества или без.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Asus\Desktop\1431112614_69b6d724667352c59cf6df41c9b5aa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286412" cy="3460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2571768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C000"/>
                </a:solidFill>
              </a:rPr>
              <a:t>Угон автодорожного транспортного средства </a:t>
            </a:r>
            <a:r>
              <a:rPr lang="ru-RU" dirty="0" smtClean="0"/>
              <a:t>(ст.214 УК РБ) наказывается </a:t>
            </a:r>
            <a:r>
              <a:rPr lang="ru-RU" dirty="0" smtClean="0">
                <a:solidFill>
                  <a:srgbClr val="FF0000"/>
                </a:solidFill>
              </a:rPr>
              <a:t>лишением свободы сроком от 5 до 15 лет.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C:\Users\Asus\Desktop\477aaa9bf24cabf8eb3221c5b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500858" cy="4342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929322" cy="657227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C000"/>
                </a:solidFill>
              </a:rPr>
              <a:t>Хулиганство или умышленные действия, грубо нарушающие общественный порядок, выражающие явное неуважение к обществу </a:t>
            </a:r>
            <a:r>
              <a:rPr lang="ru-RU" dirty="0" smtClean="0"/>
              <a:t>(ст. 339 УК РБ) наказывается </a:t>
            </a:r>
            <a:r>
              <a:rPr lang="ru-RU" dirty="0" smtClean="0">
                <a:solidFill>
                  <a:srgbClr val="FF0000"/>
                </a:solidFill>
              </a:rPr>
              <a:t>штрафом, или арестом, или ограничением свободы до 5 лет, или лишением свободы от 1 до 7 лет. </a:t>
            </a:r>
          </a:p>
          <a:p>
            <a:endParaRPr lang="ru-RU" dirty="0"/>
          </a:p>
        </p:txBody>
      </p:sp>
      <p:pic>
        <p:nvPicPr>
          <p:cNvPr id="26626" name="Picture 2" descr="C:\Users\Asus\Desktop\0000015158-huli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71480"/>
            <a:ext cx="3098805" cy="571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7194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Заведомо </a:t>
            </a:r>
            <a:r>
              <a:rPr lang="ru-RU" dirty="0" smtClean="0">
                <a:solidFill>
                  <a:srgbClr val="FFC000"/>
                </a:solidFill>
              </a:rPr>
              <a:t>ложное сообщение </a:t>
            </a:r>
            <a:r>
              <a:rPr lang="ru-RU" dirty="0" smtClean="0"/>
              <a:t>об опасности, т.е. о готовящемся взрыве, поджоге или иных действиях, создающих опасность для жизни и здоровья людей, либо причинение большого ущерба и других тяжких последствий (ст.340 УК РБ) влечет наказание в виде </a:t>
            </a:r>
            <a:r>
              <a:rPr lang="ru-RU" dirty="0" smtClean="0">
                <a:solidFill>
                  <a:srgbClr val="FF0000"/>
                </a:solidFill>
              </a:rPr>
              <a:t>штрафа, ареста до 6 месяцев, ограничения свободы до 3-х лет или лишения свободы до 7 лет.</a:t>
            </a:r>
          </a:p>
          <a:p>
            <a:endParaRPr lang="ru-RU" dirty="0"/>
          </a:p>
        </p:txBody>
      </p:sp>
      <p:pic>
        <p:nvPicPr>
          <p:cNvPr id="27650" name="Picture 2" descr="C:\Users\Asus\Desktop\news_main_44169_2805563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3429024" cy="2571768"/>
          </a:xfrm>
          <a:prstGeom prst="rect">
            <a:avLst/>
          </a:prstGeom>
          <a:noFill/>
        </p:spPr>
      </p:pic>
      <p:pic>
        <p:nvPicPr>
          <p:cNvPr id="27651" name="Picture 3" descr="C:\Users\Asus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3381521" cy="2532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786842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Умышленное </a:t>
            </a:r>
            <a:r>
              <a:rPr lang="ru-RU" dirty="0" smtClean="0">
                <a:solidFill>
                  <a:srgbClr val="FFC000"/>
                </a:solidFill>
              </a:rPr>
              <a:t>нанесение телесных повреждений </a:t>
            </a:r>
            <a:r>
              <a:rPr lang="ru-RU" dirty="0" smtClean="0"/>
              <a:t>(ст.ст.147-154 УК РБ) в зависимости от тяжести влечет наказание в виде </a:t>
            </a:r>
            <a:r>
              <a:rPr lang="ru-RU" dirty="0" smtClean="0">
                <a:solidFill>
                  <a:srgbClr val="FF0000"/>
                </a:solidFill>
              </a:rPr>
              <a:t>штрафа, исправительных работ, ареста, ограничения свободы или лишения свободы сроком до 15 лет.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Users\Asus\Desktop\dr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14686"/>
            <a:ext cx="3429024" cy="3429024"/>
          </a:xfrm>
          <a:prstGeom prst="rect">
            <a:avLst/>
          </a:prstGeom>
          <a:noFill/>
        </p:spPr>
      </p:pic>
      <p:pic>
        <p:nvPicPr>
          <p:cNvPr id="28675" name="Picture 3" descr="C:\Users\Asus\Desktop\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4355886" cy="339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86874" cy="3643338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C000"/>
                </a:solidFill>
              </a:rPr>
              <a:t>Изнасилование </a:t>
            </a:r>
            <a:r>
              <a:rPr lang="ru-RU" dirty="0" smtClean="0"/>
              <a:t>(ст.166 УК РБ) влечет наказание в виде </a:t>
            </a:r>
            <a:r>
              <a:rPr lang="ru-RU" dirty="0" smtClean="0">
                <a:solidFill>
                  <a:srgbClr val="FF0000"/>
                </a:solidFill>
              </a:rPr>
              <a:t>ограничения свободы до 4 лет или лишение свободы от 3-х до 15 лет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C:\Users\Asus\Desktop\наручн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5625355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Отягчающие вину обстоятельства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lvl="0"/>
            <a:r>
              <a:rPr lang="ru-RU" dirty="0" smtClean="0"/>
              <a:t>совершение лицом, ранее совершавшим преступления;</a:t>
            </a:r>
          </a:p>
          <a:p>
            <a:pPr lvl="0"/>
            <a:r>
              <a:rPr lang="ru-RU" dirty="0" smtClean="0"/>
              <a:t>совершение </a:t>
            </a:r>
            <a:r>
              <a:rPr lang="ru-RU" dirty="0" smtClean="0"/>
              <a:t>преступления в отношении малолетнего, престарелого или лица, находящегося в беспомощном состоянии;</a:t>
            </a:r>
          </a:p>
          <a:p>
            <a:pPr lvl="0"/>
            <a:r>
              <a:rPr lang="ru-RU" dirty="0" smtClean="0"/>
              <a:t>совершение </a:t>
            </a:r>
            <a:r>
              <a:rPr lang="ru-RU" dirty="0" smtClean="0"/>
              <a:t>в отношении заведомо для виновного беременной женщины;</a:t>
            </a:r>
          </a:p>
          <a:p>
            <a:pPr lvl="0"/>
            <a:r>
              <a:rPr lang="ru-RU" dirty="0" smtClean="0"/>
              <a:t>совершение </a:t>
            </a:r>
            <a:r>
              <a:rPr lang="ru-RU" dirty="0" smtClean="0"/>
              <a:t>преступления с особой жестокостью и издевательством;</a:t>
            </a:r>
          </a:p>
          <a:p>
            <a:pPr lvl="0"/>
            <a:r>
              <a:rPr lang="ru-RU" dirty="0" smtClean="0"/>
              <a:t>совершение </a:t>
            </a:r>
            <a:r>
              <a:rPr lang="ru-RU" dirty="0" smtClean="0"/>
              <a:t>преступления из корыстных или иных низменных побуждений;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Отягчающие вину обстоятельства: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 lvl="0"/>
            <a:r>
              <a:rPr lang="ru-RU" dirty="0" smtClean="0"/>
              <a:t>совершение преступления группой лиц по предварительному сговору, организованной группой или преступной организацией;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совершение преступления, повлекшее тяжкие последствия;</a:t>
            </a:r>
          </a:p>
          <a:p>
            <a:pPr lvl="0"/>
            <a:r>
              <a:rPr lang="ru-RU" dirty="0" smtClean="0"/>
              <a:t>совершение </a:t>
            </a:r>
            <a:r>
              <a:rPr lang="ru-RU" dirty="0" smtClean="0"/>
              <a:t>преступления в состоянии алкогольного опьянения, вследствие наркотического, психотропного, токсического или др. одурманивания.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3334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solidFill>
                  <a:srgbClr val="FFFF00"/>
                </a:solidFill>
              </a:rPr>
              <a:t>Законопослушание необходимо воспитывать в сознании каждого человека при этом, каждый должен осознавать и реально оценивать совершаемые поступки и ответственность, которая может наступить в случае противоправного поведения и в конечном итоге привести на скамью подсудимых.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14 летнего возраста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 подлежат уголовной ответственности за совершение следующих преступлений: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умышленное убийство (ст.139 УК РБ), </a:t>
            </a:r>
            <a:endParaRPr lang="ru-RU" dirty="0" smtClean="0"/>
          </a:p>
          <a:p>
            <a:r>
              <a:rPr lang="ru-RU" dirty="0" smtClean="0"/>
              <a:t>причинение </a:t>
            </a:r>
            <a:r>
              <a:rPr lang="ru-RU" dirty="0" smtClean="0"/>
              <a:t>смерти по неосторожности (ст.144 УК РБ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умышленное причинение тяжкого телесного повреждения (ст.147 УК РБ), </a:t>
            </a:r>
            <a:endParaRPr lang="ru-RU" dirty="0" smtClean="0"/>
          </a:p>
          <a:p>
            <a:r>
              <a:rPr lang="ru-RU" dirty="0" smtClean="0"/>
              <a:t>умышленное </a:t>
            </a:r>
            <a:r>
              <a:rPr lang="ru-RU" dirty="0" smtClean="0"/>
              <a:t>причинение менее тяжкого телесного повреждения (ст.149 УК РБ), </a:t>
            </a:r>
            <a:endParaRPr lang="ru-RU" dirty="0" smtClean="0"/>
          </a:p>
          <a:p>
            <a:r>
              <a:rPr lang="ru-RU" dirty="0" smtClean="0"/>
              <a:t>изнасилование </a:t>
            </a:r>
            <a:r>
              <a:rPr lang="ru-RU" dirty="0" smtClean="0"/>
              <a:t>(ст. 166 УК РБ), </a:t>
            </a:r>
            <a:endParaRPr lang="ru-RU" dirty="0" smtClean="0"/>
          </a:p>
          <a:p>
            <a:r>
              <a:rPr lang="ru-RU" dirty="0" smtClean="0"/>
              <a:t>действия сексуального характера (ст. 167 УК РБ),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86874" cy="1399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14 летнего возраста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 подлежат уголовной ответственности за совершение следующих преступлений: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882808"/>
            <a:ext cx="8715436" cy="49751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похищение человека (ст.182 УК РБ), </a:t>
            </a:r>
            <a:endParaRPr lang="ru-RU" dirty="0" smtClean="0"/>
          </a:p>
          <a:p>
            <a:r>
              <a:rPr lang="ru-RU" dirty="0" smtClean="0"/>
              <a:t>кража </a:t>
            </a:r>
            <a:r>
              <a:rPr lang="ru-RU" dirty="0" smtClean="0"/>
              <a:t>(ст.205 УК РБ), </a:t>
            </a:r>
            <a:endParaRPr lang="ru-RU" dirty="0" smtClean="0"/>
          </a:p>
          <a:p>
            <a:r>
              <a:rPr lang="ru-RU" dirty="0" smtClean="0"/>
              <a:t>грабеж </a:t>
            </a:r>
            <a:r>
              <a:rPr lang="ru-RU" dirty="0" smtClean="0"/>
              <a:t>(ст.206 УК РБ), </a:t>
            </a:r>
            <a:endParaRPr lang="ru-RU" dirty="0" smtClean="0"/>
          </a:p>
          <a:p>
            <a:r>
              <a:rPr lang="ru-RU" dirty="0" smtClean="0"/>
              <a:t>разбой </a:t>
            </a:r>
            <a:r>
              <a:rPr lang="ru-RU" dirty="0" smtClean="0"/>
              <a:t>(ст.207 УК РБ), </a:t>
            </a:r>
            <a:endParaRPr lang="ru-RU" dirty="0" smtClean="0"/>
          </a:p>
          <a:p>
            <a:r>
              <a:rPr lang="ru-RU" dirty="0" smtClean="0"/>
              <a:t>вымогательство </a:t>
            </a:r>
            <a:r>
              <a:rPr lang="ru-RU" dirty="0" smtClean="0"/>
              <a:t>(ст. 208 УК РБ), </a:t>
            </a:r>
            <a:endParaRPr lang="ru-RU" dirty="0" smtClean="0"/>
          </a:p>
          <a:p>
            <a:r>
              <a:rPr lang="ru-RU" dirty="0" smtClean="0"/>
              <a:t>угон </a:t>
            </a:r>
            <a:r>
              <a:rPr lang="ru-RU" dirty="0" smtClean="0"/>
              <a:t>(214 УК РБ), </a:t>
            </a:r>
            <a:endParaRPr lang="ru-RU" dirty="0" smtClean="0"/>
          </a:p>
          <a:p>
            <a:r>
              <a:rPr lang="ru-RU" dirty="0" smtClean="0"/>
              <a:t>умышленное </a:t>
            </a:r>
            <a:r>
              <a:rPr lang="ru-RU" dirty="0" smtClean="0"/>
              <a:t>уничтожение либо повреждение имущества (ч.2 и ч.3 ст. 218 УК РБ), </a:t>
            </a:r>
            <a:endParaRPr lang="ru-RU" dirty="0" smtClean="0"/>
          </a:p>
          <a:p>
            <a:r>
              <a:rPr lang="ru-RU" dirty="0" smtClean="0"/>
              <a:t>захват </a:t>
            </a:r>
            <a:r>
              <a:rPr lang="ru-RU" dirty="0" smtClean="0"/>
              <a:t>заложника (ст. 291 УК РБ),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6665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14 летнего возраста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 подлежат уголовной ответственности за совершение следующих преступлений: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882808"/>
            <a:ext cx="8715436" cy="49751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хищение огнестрельного оружия, боеприпасов или взрывчатых веществ (ст.294 УК РБ), </a:t>
            </a:r>
            <a:endParaRPr lang="ru-RU" dirty="0" smtClean="0"/>
          </a:p>
          <a:p>
            <a:pPr lvl="0"/>
            <a:r>
              <a:rPr lang="ru-RU" dirty="0" smtClean="0"/>
              <a:t>умышленное </a:t>
            </a:r>
            <a:r>
              <a:rPr lang="ru-RU" dirty="0" smtClean="0"/>
              <a:t>приведение в негодность транспортного средства или путей сообщения (ст.309 УК РБ), </a:t>
            </a:r>
            <a:endParaRPr lang="ru-RU" dirty="0" smtClean="0"/>
          </a:p>
          <a:p>
            <a:pPr lvl="0"/>
            <a:r>
              <a:rPr lang="ru-RU" dirty="0" smtClean="0"/>
              <a:t>хищение </a:t>
            </a:r>
            <a:r>
              <a:rPr lang="ru-RU" dirty="0" smtClean="0"/>
              <a:t>наркотических средств и психотропных веществ (ст.327 УК РБ), </a:t>
            </a:r>
            <a:endParaRPr lang="ru-RU" dirty="0" smtClean="0"/>
          </a:p>
          <a:p>
            <a:pPr lvl="0"/>
            <a:r>
              <a:rPr lang="ru-RU" dirty="0" smtClean="0"/>
              <a:t>хулиганство </a:t>
            </a:r>
            <a:r>
              <a:rPr lang="ru-RU" dirty="0" smtClean="0"/>
              <a:t>(ст. 339 УК РБ), </a:t>
            </a:r>
            <a:endParaRPr lang="ru-RU" dirty="0" smtClean="0"/>
          </a:p>
          <a:p>
            <a:pPr lvl="0"/>
            <a:r>
              <a:rPr lang="ru-RU" dirty="0" smtClean="0"/>
              <a:t>заведомо </a:t>
            </a:r>
            <a:r>
              <a:rPr lang="ru-RU" dirty="0" smtClean="0"/>
              <a:t>ложное сообщение об опасности (ст. 340 УК РБ 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2786082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C000"/>
                </a:solidFill>
              </a:rPr>
              <a:t>Необходимо отметить, что каждое третье преступление совершается подростками </a:t>
            </a:r>
            <a:r>
              <a:rPr lang="ru-RU" b="1" i="1" dirty="0" smtClean="0">
                <a:solidFill>
                  <a:srgbClr val="FFC000"/>
                </a:solidFill>
              </a:rPr>
              <a:t>в состоянии алкогольного опьянения.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 descr="http://www.colady.ru/wp-content/uploads/2013/05/podrostok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sus\Desktop\pod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учет в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ИДН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ставятся несовершеннолетние: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r>
              <a:rPr lang="ru-RU" dirty="0" smtClean="0"/>
              <a:t>совершившие преступления и обвиняемые в их совершении, </a:t>
            </a:r>
            <a:endParaRPr lang="ru-RU" dirty="0" smtClean="0"/>
          </a:p>
          <a:p>
            <a:r>
              <a:rPr lang="ru-RU" dirty="0" smtClean="0"/>
              <a:t>привлеченные </a:t>
            </a:r>
            <a:r>
              <a:rPr lang="ru-RU" dirty="0" smtClean="0"/>
              <a:t>к ответственности за административные правонарушения, </a:t>
            </a:r>
            <a:endParaRPr lang="ru-RU" dirty="0" smtClean="0"/>
          </a:p>
          <a:p>
            <a:r>
              <a:rPr lang="ru-RU" dirty="0" smtClean="0"/>
              <a:t>вернувшиеся </a:t>
            </a:r>
            <a:r>
              <a:rPr lang="ru-RU" dirty="0" smtClean="0"/>
              <a:t>из мест лишения свободы, </a:t>
            </a:r>
            <a:endParaRPr lang="ru-RU" dirty="0" smtClean="0"/>
          </a:p>
          <a:p>
            <a:r>
              <a:rPr lang="ru-RU" dirty="0" smtClean="0"/>
              <a:t>употребляющие </a:t>
            </a:r>
            <a:r>
              <a:rPr lang="ru-RU" dirty="0" smtClean="0"/>
              <a:t>спиртные напитки, наркотические и иные вещества, влекущие одурманивание, </a:t>
            </a:r>
            <a:endParaRPr lang="ru-RU" dirty="0" smtClean="0"/>
          </a:p>
          <a:p>
            <a:r>
              <a:rPr lang="ru-RU" dirty="0" smtClean="0"/>
              <a:t>самовольно </a:t>
            </a:r>
            <a:r>
              <a:rPr lang="ru-RU" dirty="0" smtClean="0"/>
              <a:t>уходящие из семьи и ведущие иной антиобщественный образ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5716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Самым распространенным правонарушением среди молодежи является </a:t>
            </a:r>
            <a:r>
              <a:rPr lang="ru-RU" sz="2800" b="1" dirty="0" smtClean="0"/>
              <a:t>мелкое хулиганство </a:t>
            </a:r>
            <a:r>
              <a:rPr lang="ru-RU" sz="2800" dirty="0" smtClean="0"/>
              <a:t>(ст. 156 </a:t>
            </a:r>
            <a:r>
              <a:rPr lang="ru-RU" sz="2800" dirty="0" err="1" smtClean="0"/>
              <a:t>КоАП</a:t>
            </a:r>
            <a:r>
              <a:rPr lang="ru-RU" sz="2800" dirty="0" smtClean="0"/>
              <a:t> РБ</a:t>
            </a:r>
            <a:r>
              <a:rPr lang="ru-RU" sz="2800" dirty="0" smtClean="0"/>
              <a:t>):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929198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 нецензурная </a:t>
            </a:r>
            <a:r>
              <a:rPr lang="ru-RU" dirty="0" smtClean="0"/>
              <a:t>брань в общественных местах, </a:t>
            </a:r>
            <a:endParaRPr lang="ru-RU" dirty="0" smtClean="0"/>
          </a:p>
          <a:p>
            <a:pPr marL="0" indent="0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smtClean="0"/>
              <a:t>оскорбительное </a:t>
            </a:r>
            <a:r>
              <a:rPr lang="ru-RU" dirty="0" smtClean="0"/>
              <a:t>приставание к гражданам и другие подобные действия, нарушающие общественный порядок и спокойствие граждан </a:t>
            </a:r>
            <a:r>
              <a:rPr lang="ru-RU" u="sng" dirty="0" smtClean="0">
                <a:solidFill>
                  <a:srgbClr val="FFC000"/>
                </a:solidFill>
              </a:rPr>
              <a:t>(влечет наложение штрафа до 2 базовых величин или исправительные работы от 1 до 2 месяцев) </a:t>
            </a:r>
            <a:r>
              <a:rPr lang="ru-RU" dirty="0" smtClean="0"/>
              <a:t>с последующей постановкой на учет в ИДН и вытекающими отсюда последствиями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664371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 При </a:t>
            </a:r>
            <a:r>
              <a:rPr lang="ru-RU" dirty="0" smtClean="0"/>
              <a:t>совершении подобных действий в возрасте </a:t>
            </a:r>
            <a:r>
              <a:rPr lang="ru-RU" dirty="0" smtClean="0">
                <a:solidFill>
                  <a:srgbClr val="FFC000"/>
                </a:solidFill>
              </a:rPr>
              <a:t>от 14 до 16 лет </a:t>
            </a:r>
            <a:r>
              <a:rPr lang="ru-RU" dirty="0" smtClean="0"/>
              <a:t>к ответственности привлекаются их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r>
              <a:rPr lang="ru-RU" dirty="0" smtClean="0"/>
              <a:t> по ст.162 ч.2 </a:t>
            </a:r>
            <a:r>
              <a:rPr lang="ru-RU" dirty="0" err="1" smtClean="0"/>
              <a:t>КоАП</a:t>
            </a:r>
            <a:r>
              <a:rPr lang="ru-RU" dirty="0" smtClean="0"/>
              <a:t> РБ </a:t>
            </a:r>
            <a:r>
              <a:rPr lang="ru-RU" u="sng" dirty="0" smtClean="0"/>
              <a:t>(штраф от 3 до 5 базовых величин</a:t>
            </a:r>
            <a:r>
              <a:rPr lang="ru-RU" u="sng" dirty="0" smtClean="0"/>
              <a:t>),</a:t>
            </a:r>
          </a:p>
          <a:p>
            <a:pPr marL="0" indent="0">
              <a:spcBef>
                <a:spcPts val="0"/>
              </a:spcBef>
              <a:buNone/>
            </a:pPr>
            <a:endParaRPr lang="ru-RU" u="sng" dirty="0" smtClean="0"/>
          </a:p>
          <a:p>
            <a:pPr marL="0" indent="0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 smtClean="0"/>
              <a:t>при совершении </a:t>
            </a:r>
            <a:r>
              <a:rPr lang="ru-RU" dirty="0" smtClean="0">
                <a:solidFill>
                  <a:srgbClr val="FFC000"/>
                </a:solidFill>
              </a:rPr>
              <a:t>до 14 лет </a:t>
            </a:r>
            <a:r>
              <a:rPr lang="ru-RU" dirty="0" smtClean="0"/>
              <a:t>также привлекаются </a:t>
            </a:r>
            <a:r>
              <a:rPr lang="ru-RU" dirty="0" smtClean="0">
                <a:solidFill>
                  <a:srgbClr val="FFC000"/>
                </a:solidFill>
              </a:rPr>
              <a:t>родители</a:t>
            </a:r>
            <a:r>
              <a:rPr lang="ru-RU" dirty="0" smtClean="0"/>
              <a:t> по ст.162 ч.1 КОАП РБ </a:t>
            </a:r>
            <a:r>
              <a:rPr lang="ru-RU" u="sng" dirty="0" smtClean="0"/>
              <a:t>(штраф до 5 базовых величин). </a:t>
            </a:r>
            <a:endParaRPr lang="ru-RU" u="sng" dirty="0" smtClean="0"/>
          </a:p>
          <a:p>
            <a:pPr marL="0" indent="0">
              <a:spcBef>
                <a:spcPts val="0"/>
              </a:spcBef>
            </a:pPr>
            <a:endParaRPr lang="ru-RU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Кроме этого… 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ru-RU" dirty="0" smtClean="0"/>
              <a:t>несовершеннолетних </a:t>
            </a:r>
            <a:r>
              <a:rPr lang="ru-RU" dirty="0" smtClean="0"/>
              <a:t>ставят на учет в </a:t>
            </a:r>
            <a:r>
              <a:rPr lang="ru-RU" dirty="0" smtClean="0"/>
              <a:t>ИДН,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ru-RU" dirty="0" smtClean="0"/>
              <a:t>их </a:t>
            </a:r>
            <a:r>
              <a:rPr lang="ru-RU" dirty="0" smtClean="0"/>
              <a:t>с родителями заслушивают на комиссии по делам несовершеннолетних, </a:t>
            </a:r>
          </a:p>
          <a:p>
            <a:pPr marL="514350" indent="-514350">
              <a:spcBef>
                <a:spcPts val="0"/>
              </a:spcBef>
              <a:buAutoNum type="arabicParenR"/>
            </a:pPr>
            <a:r>
              <a:rPr lang="ru-RU" dirty="0" smtClean="0"/>
              <a:t>о </a:t>
            </a:r>
            <a:r>
              <a:rPr lang="ru-RU" dirty="0" smtClean="0"/>
              <a:t>проступке им сообщается по месту учебы, а родителям по месту  работы.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197</TotalTime>
  <Words>1417</Words>
  <Application>Microsoft Office PowerPoint</Application>
  <PresentationFormat>Экран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 </vt:lpstr>
      <vt:lpstr>Слайд 2</vt:lpstr>
      <vt:lpstr>С 14 летнего возраста лица подлежат уголовной ответственности за совершение следующих преступлений: </vt:lpstr>
      <vt:lpstr>С 14 летнего возраста лица подлежат уголовной ответственности за совершение следующих преступлений: </vt:lpstr>
      <vt:lpstr>С 14 летнего возраста лица подлежат уголовной ответственности за совершение следующих преступлений:</vt:lpstr>
      <vt:lpstr>Слайд 6</vt:lpstr>
      <vt:lpstr>На учет в ИДН ставятся несовершеннолетние:</vt:lpstr>
      <vt:lpstr>Самым распространенным правонарушением среди молодежи является мелкое хулиганство (ст. 156 КоАП РБ):</vt:lpstr>
      <vt:lpstr>Слайд 9</vt:lpstr>
      <vt:lpstr>Слайд 10</vt:lpstr>
      <vt:lpstr>Слайд 11</vt:lpstr>
      <vt:lpstr>Слайд 12</vt:lpstr>
      <vt:lpstr>Слайд 13</vt:lpstr>
      <vt:lpstr>Слайд 14</vt:lpstr>
      <vt:lpstr>Самым распространенным видом преступлений среди несовершеннолетних является кража, или тайное похищение имущества (ст.205 УК РБ)</vt:lpstr>
      <vt:lpstr>Сотрудниками милиции проводится работа по выявлению несовершеннолетних, занимающихся проституцией (ст.162 прим.1 КоАП РБ).</vt:lpstr>
      <vt:lpstr>Слайд 17</vt:lpstr>
      <vt:lpstr>Статья 328 Уголовного кодекса Республики Беларусь – наиболее часто встречающееся основание для привлечения к ответственности за оборот наркотиков: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Отягчающие вину обстоятельства: </vt:lpstr>
      <vt:lpstr>Отягчающие вину обстоятельства: </vt:lpstr>
      <vt:lpstr>Законопослушание необходимо воспитывать в сознании каждого человека при этом, каждый должен осознавать и реально оценивать совершаемые поступки и ответственность, которая может наступить в случае противоправного поведения и в конечном итоге привести на скамью подсудимых.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Asus</dc:creator>
  <cp:lastModifiedBy>Asus</cp:lastModifiedBy>
  <cp:revision>20</cp:revision>
  <dcterms:created xsi:type="dcterms:W3CDTF">2015-12-20T09:40:47Z</dcterms:created>
  <dcterms:modified xsi:type="dcterms:W3CDTF">2015-12-20T12:58:05Z</dcterms:modified>
</cp:coreProperties>
</file>