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5" r:id="rId1"/>
  </p:sldMasterIdLst>
  <p:notesMasterIdLst>
    <p:notesMasterId r:id="rId37"/>
  </p:notesMasterIdLst>
  <p:sldIdLst>
    <p:sldId id="271" r:id="rId2"/>
    <p:sldId id="285" r:id="rId3"/>
    <p:sldId id="308" r:id="rId4"/>
    <p:sldId id="314" r:id="rId5"/>
    <p:sldId id="306" r:id="rId6"/>
    <p:sldId id="304" r:id="rId7"/>
    <p:sldId id="309" r:id="rId8"/>
    <p:sldId id="292" r:id="rId9"/>
    <p:sldId id="295" r:id="rId10"/>
    <p:sldId id="294" r:id="rId11"/>
    <p:sldId id="268" r:id="rId12"/>
    <p:sldId id="272" r:id="rId13"/>
    <p:sldId id="273" r:id="rId14"/>
    <p:sldId id="269" r:id="rId15"/>
    <p:sldId id="275" r:id="rId16"/>
    <p:sldId id="276" r:id="rId17"/>
    <p:sldId id="281" r:id="rId18"/>
    <p:sldId id="286" r:id="rId19"/>
    <p:sldId id="312" r:id="rId20"/>
    <p:sldId id="298" r:id="rId21"/>
    <p:sldId id="297" r:id="rId22"/>
    <p:sldId id="277" r:id="rId23"/>
    <p:sldId id="278" r:id="rId24"/>
    <p:sldId id="311" r:id="rId25"/>
    <p:sldId id="289" r:id="rId26"/>
    <p:sldId id="288" r:id="rId27"/>
    <p:sldId id="280" r:id="rId28"/>
    <p:sldId id="279" r:id="rId29"/>
    <p:sldId id="305" r:id="rId30"/>
    <p:sldId id="282" r:id="rId31"/>
    <p:sldId id="303" r:id="rId32"/>
    <p:sldId id="293" r:id="rId33"/>
    <p:sldId id="290" r:id="rId34"/>
    <p:sldId id="299" r:id="rId35"/>
    <p:sldId id="313" r:id="rId36"/>
  </p:sldIdLst>
  <p:sldSz cx="9144000" cy="6858000" type="screen4x3"/>
  <p:notesSz cx="678180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600"/>
    <a:srgbClr val="D0E0EC"/>
    <a:srgbClr val="27A72D"/>
    <a:srgbClr val="D6E6FE"/>
    <a:srgbClr val="D3EFFD"/>
    <a:srgbClr val="F7FBFF"/>
    <a:srgbClr val="D9F0FF"/>
    <a:srgbClr val="C6F8C4"/>
    <a:srgbClr val="CBFDEC"/>
    <a:srgbClr val="FFE4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719" autoAdjust="0"/>
  </p:normalViewPr>
  <p:slideViewPr>
    <p:cSldViewPr snapToGrid="0">
      <p:cViewPr varScale="1">
        <p:scale>
          <a:sx n="97" d="100"/>
          <a:sy n="97" d="100"/>
        </p:scale>
        <p:origin x="-114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2A04A8-BE06-4E83-BA15-424350331DC0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8B5AF5-0B15-43C9-8BDF-374B8207BD0A}">
      <dgm:prSet phldrT="[Текст]" custT="1"/>
      <dgm:spPr>
        <a:solidFill>
          <a:srgbClr val="D6E6FE"/>
        </a:solidFill>
      </dgm:spPr>
      <dgm:t>
        <a:bodyPr/>
        <a:lstStyle/>
        <a:p>
          <a:r>
            <a:rPr lang="ru-RU" sz="1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Центральная комиссия является постоянно действующим государственным органом, организующими в пределах своих полномочий подготовку и проведение выборов </a:t>
          </a:r>
          <a:br>
            <a:rPr lang="ru-RU" sz="1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</a:br>
          <a:r>
            <a:rPr lang="ru-RU" sz="1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и республиканских референдумов</a:t>
          </a:r>
          <a:endParaRPr lang="ru-RU" sz="1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267B05A-2456-4C2B-BF5F-F7FB0CA42748}" type="parTrans" cxnId="{CC376B37-2D71-4C85-93C5-9070AC508591}">
      <dgm:prSet/>
      <dgm:spPr/>
      <dgm:t>
        <a:bodyPr/>
        <a:lstStyle/>
        <a:p>
          <a:endParaRPr lang="ru-RU"/>
        </a:p>
      </dgm:t>
    </dgm:pt>
    <dgm:pt modelId="{9F6945CE-0A9C-41E3-ADDF-FF3FB2B443F6}" type="sibTrans" cxnId="{CC376B37-2D71-4C85-93C5-9070AC508591}">
      <dgm:prSet/>
      <dgm:spPr/>
      <dgm:t>
        <a:bodyPr/>
        <a:lstStyle/>
        <a:p>
          <a:endParaRPr lang="ru-RU"/>
        </a:p>
      </dgm:t>
    </dgm:pt>
    <dgm:pt modelId="{A71353F6-5380-4916-AF5B-40350563A7FC}">
      <dgm:prSet phldrT="[Текст]" custT="1"/>
      <dgm:spPr>
        <a:solidFill>
          <a:srgbClr val="D6E6FE"/>
        </a:solidFill>
      </dgm:spPr>
      <dgm:t>
        <a:bodyPr/>
        <a:lstStyle/>
        <a:p>
          <a:pPr algn="just"/>
          <a:r>
            <a:rPr lang="ru-RU" sz="1600" dirty="0" smtClean="0">
              <a:sym typeface="Symbol"/>
            </a:rPr>
            <a:t></a:t>
          </a:r>
          <a:r>
            <a:rPr lang="ru-RU" sz="1600" dirty="0" smtClean="0"/>
            <a:t>осуществляет руководство деятельностью избирательных комиссий</a:t>
          </a:r>
          <a:endParaRPr lang="ru-RU" sz="1600" dirty="0"/>
        </a:p>
      </dgm:t>
    </dgm:pt>
    <dgm:pt modelId="{B6C84411-2DE3-484C-AA9D-F9245F3E6BEC}" type="parTrans" cxnId="{34B3EAAD-BB09-4337-BA53-78C618BC82DC}">
      <dgm:prSet/>
      <dgm:spPr/>
      <dgm:t>
        <a:bodyPr/>
        <a:lstStyle/>
        <a:p>
          <a:endParaRPr lang="ru-RU"/>
        </a:p>
      </dgm:t>
    </dgm:pt>
    <dgm:pt modelId="{47CAF548-957C-49C6-B845-499A51AF76B6}" type="sibTrans" cxnId="{34B3EAAD-BB09-4337-BA53-78C618BC82DC}">
      <dgm:prSet/>
      <dgm:spPr/>
      <dgm:t>
        <a:bodyPr/>
        <a:lstStyle/>
        <a:p>
          <a:endParaRPr lang="ru-RU"/>
        </a:p>
      </dgm:t>
    </dgm:pt>
    <dgm:pt modelId="{C406B883-DEDF-458F-93B8-9CDCE492A095}">
      <dgm:prSet phldrT="[Текст]" custT="1"/>
      <dgm:spPr>
        <a:solidFill>
          <a:srgbClr val="D6E6FE"/>
        </a:solidFill>
      </dgm:spPr>
      <dgm:t>
        <a:bodyPr/>
        <a:lstStyle/>
        <a:p>
          <a:pPr algn="l"/>
          <a:r>
            <a:rPr lang="ru-RU" sz="1600" dirty="0" smtClean="0">
              <a:sym typeface="Symbol"/>
            </a:rPr>
            <a:t> </a:t>
          </a:r>
          <a:r>
            <a:rPr lang="ru-RU" sz="1600" dirty="0" smtClean="0"/>
            <a:t>дает разъяснения законодательства Республики Беларусь </a:t>
          </a:r>
          <a:br>
            <a:rPr lang="ru-RU" sz="1600" dirty="0" smtClean="0"/>
          </a:br>
          <a:r>
            <a:rPr lang="ru-RU" sz="1600" dirty="0" smtClean="0"/>
            <a:t>в целях его единообразного применения </a:t>
          </a:r>
          <a:endParaRPr lang="ru-RU" sz="1600" dirty="0"/>
        </a:p>
      </dgm:t>
    </dgm:pt>
    <dgm:pt modelId="{A3827093-9B1A-47CC-BE30-829114FA3BC6}" type="parTrans" cxnId="{AB3D3AFF-3A5A-4BFE-ABBA-8B0D066EF8AB}">
      <dgm:prSet/>
      <dgm:spPr/>
      <dgm:t>
        <a:bodyPr/>
        <a:lstStyle/>
        <a:p>
          <a:endParaRPr lang="ru-RU"/>
        </a:p>
      </dgm:t>
    </dgm:pt>
    <dgm:pt modelId="{6F80243E-DC79-4DA6-8663-B7ACF54EE561}" type="sibTrans" cxnId="{AB3D3AFF-3A5A-4BFE-ABBA-8B0D066EF8AB}">
      <dgm:prSet/>
      <dgm:spPr/>
      <dgm:t>
        <a:bodyPr/>
        <a:lstStyle/>
        <a:p>
          <a:endParaRPr lang="ru-RU"/>
        </a:p>
      </dgm:t>
    </dgm:pt>
    <dgm:pt modelId="{D2E3FAE0-6D70-4F13-A298-9C3C8C7BFBE6}">
      <dgm:prSet phldrT="[Текст]" custT="1"/>
      <dgm:spPr>
        <a:solidFill>
          <a:srgbClr val="D6E6FE"/>
        </a:solidFill>
      </dgm:spPr>
      <dgm:t>
        <a:bodyPr/>
        <a:lstStyle/>
        <a:p>
          <a:pPr algn="l">
            <a:spcAft>
              <a:spcPts val="300"/>
            </a:spcAft>
          </a:pPr>
          <a:r>
            <a:rPr lang="ru-RU" sz="1600" dirty="0" smtClean="0">
              <a:sym typeface="Symbol"/>
            </a:rPr>
            <a:t> </a:t>
          </a:r>
          <a:r>
            <a:rPr lang="ru-RU" sz="1600" dirty="0" smtClean="0"/>
            <a:t>образует избирательные округа; </a:t>
          </a:r>
        </a:p>
        <a:p>
          <a:pPr algn="l">
            <a:spcAft>
              <a:spcPts val="300"/>
            </a:spcAft>
          </a:pPr>
          <a:r>
            <a:rPr lang="ru-RU" sz="1600" dirty="0" smtClean="0">
              <a:sym typeface="Symbol"/>
            </a:rPr>
            <a:t> </a:t>
          </a:r>
          <a:r>
            <a:rPr lang="ru-RU" sz="1600" dirty="0" smtClean="0"/>
            <a:t>решает вопросы о порядке участия граждан, находящихся за пределами государства, </a:t>
          </a:r>
          <a:br>
            <a:rPr lang="ru-RU" sz="1600" dirty="0" smtClean="0"/>
          </a:br>
          <a:r>
            <a:rPr lang="ru-RU" sz="1600" dirty="0" smtClean="0"/>
            <a:t>в выборах;</a:t>
          </a:r>
        </a:p>
        <a:p>
          <a:pPr algn="l">
            <a:spcAft>
              <a:spcPts val="300"/>
            </a:spcAft>
          </a:pPr>
          <a:r>
            <a:rPr lang="ru-RU" sz="1600" dirty="0" smtClean="0">
              <a:sym typeface="Symbol"/>
            </a:rPr>
            <a:t> </a:t>
          </a:r>
          <a:r>
            <a:rPr lang="ru-RU" sz="1600" dirty="0" smtClean="0"/>
            <a:t>определяет порядок использования средств массовой информации;</a:t>
          </a:r>
        </a:p>
        <a:p>
          <a:pPr algn="l">
            <a:spcAft>
              <a:spcPts val="300"/>
            </a:spcAft>
          </a:pPr>
          <a:r>
            <a:rPr lang="ru-RU" sz="1600" dirty="0" smtClean="0">
              <a:sym typeface="Symbol"/>
            </a:rPr>
            <a:t> </a:t>
          </a:r>
          <a:r>
            <a:rPr lang="ru-RU" sz="1600" dirty="0" smtClean="0"/>
            <a:t>устанавливает формы документов по выборам; </a:t>
          </a:r>
        </a:p>
        <a:p>
          <a:pPr algn="l">
            <a:spcAft>
              <a:spcPts val="300"/>
            </a:spcAft>
          </a:pPr>
          <a:r>
            <a:rPr lang="ru-RU" sz="1600" dirty="0" smtClean="0">
              <a:sym typeface="Symbol"/>
            </a:rPr>
            <a:t> </a:t>
          </a:r>
          <a:r>
            <a:rPr lang="ru-RU" sz="1600" dirty="0" smtClean="0"/>
            <a:t>подводит итоги выборов; </a:t>
          </a:r>
        </a:p>
        <a:p>
          <a:pPr algn="l">
            <a:spcAft>
              <a:spcPts val="300"/>
            </a:spcAft>
          </a:pPr>
          <a:r>
            <a:rPr lang="ru-RU" sz="1600" dirty="0" smtClean="0">
              <a:sym typeface="Symbol"/>
            </a:rPr>
            <a:t> </a:t>
          </a:r>
          <a:r>
            <a:rPr lang="ru-RU" sz="1600" dirty="0" smtClean="0"/>
            <a:t>регистрирует  избранных депутатов, созывает первую после выборов сессию Палаты представителей;</a:t>
          </a:r>
        </a:p>
        <a:p>
          <a:pPr algn="l">
            <a:spcAft>
              <a:spcPts val="300"/>
            </a:spcAft>
          </a:pPr>
          <a:r>
            <a:rPr lang="ru-RU" sz="1600" dirty="0" smtClean="0">
              <a:sym typeface="Symbol"/>
            </a:rPr>
            <a:t> </a:t>
          </a:r>
          <a:r>
            <a:rPr lang="ru-RU" sz="1600" dirty="0" smtClean="0"/>
            <a:t>осуществляет иные полномочия в соответствии </a:t>
          </a:r>
          <a:br>
            <a:rPr lang="ru-RU" sz="1600" dirty="0" smtClean="0"/>
          </a:br>
          <a:r>
            <a:rPr lang="ru-RU" sz="1600" dirty="0" smtClean="0"/>
            <a:t>с законодательством </a:t>
          </a:r>
          <a:endParaRPr lang="ru-RU" sz="1600" dirty="0"/>
        </a:p>
      </dgm:t>
    </dgm:pt>
    <dgm:pt modelId="{20EAD509-839B-4DF4-9533-A75B3304DE7F}" type="parTrans" cxnId="{0C3F8AD3-A7D1-4AF0-92F2-6469A45D8E14}">
      <dgm:prSet/>
      <dgm:spPr/>
      <dgm:t>
        <a:bodyPr/>
        <a:lstStyle/>
        <a:p>
          <a:endParaRPr lang="ru-RU"/>
        </a:p>
      </dgm:t>
    </dgm:pt>
    <dgm:pt modelId="{3A840A21-7DF7-4F77-AF03-136D54D8D79C}" type="sibTrans" cxnId="{0C3F8AD3-A7D1-4AF0-92F2-6469A45D8E14}">
      <dgm:prSet/>
      <dgm:spPr/>
      <dgm:t>
        <a:bodyPr/>
        <a:lstStyle/>
        <a:p>
          <a:endParaRPr lang="ru-RU"/>
        </a:p>
      </dgm:t>
    </dgm:pt>
    <dgm:pt modelId="{07BA566E-E6E3-41C7-82F0-A49CBF8DC405}">
      <dgm:prSet/>
      <dgm:spPr>
        <a:solidFill>
          <a:srgbClr val="D6E6FE"/>
        </a:solidFill>
      </dgm:spPr>
      <dgm:t>
        <a:bodyPr/>
        <a:lstStyle/>
        <a:p>
          <a:pPr algn="l">
            <a:spcAft>
              <a:spcPct val="15000"/>
            </a:spcAft>
          </a:pPr>
          <a:endParaRPr lang="ru-RU" sz="3600" dirty="0"/>
        </a:p>
      </dgm:t>
    </dgm:pt>
    <dgm:pt modelId="{C760FC39-5C61-4659-A823-B0C34B73C081}" type="parTrans" cxnId="{234994DC-DB32-4201-AB95-3B4EBD0A414D}">
      <dgm:prSet/>
      <dgm:spPr/>
      <dgm:t>
        <a:bodyPr/>
        <a:lstStyle/>
        <a:p>
          <a:endParaRPr lang="ru-RU"/>
        </a:p>
      </dgm:t>
    </dgm:pt>
    <dgm:pt modelId="{6A3BCC5A-9D1D-4D3B-AB9E-140402685884}" type="sibTrans" cxnId="{234994DC-DB32-4201-AB95-3B4EBD0A414D}">
      <dgm:prSet/>
      <dgm:spPr/>
      <dgm:t>
        <a:bodyPr/>
        <a:lstStyle/>
        <a:p>
          <a:endParaRPr lang="ru-RU"/>
        </a:p>
      </dgm:t>
    </dgm:pt>
    <dgm:pt modelId="{1DC7DB2F-D1F0-459C-9EA1-182461FD4BB2}" type="pres">
      <dgm:prSet presAssocID="{822A04A8-BE06-4E83-BA15-424350331DC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3BAFFB-05CC-49A9-B084-DEC1D55ADA66}" type="pres">
      <dgm:prSet presAssocID="{FB8B5AF5-0B15-43C9-8BDF-374B8207BD0A}" presName="roof" presStyleLbl="dkBgShp" presStyleIdx="0" presStyleCnt="2" custScaleX="99765" custScaleY="81156" custLinFactNeighborX="7" custLinFactNeighborY="-3305"/>
      <dgm:spPr/>
      <dgm:t>
        <a:bodyPr/>
        <a:lstStyle/>
        <a:p>
          <a:endParaRPr lang="ru-RU"/>
        </a:p>
      </dgm:t>
    </dgm:pt>
    <dgm:pt modelId="{A980CF45-F165-4584-A874-1B7C28149021}" type="pres">
      <dgm:prSet presAssocID="{FB8B5AF5-0B15-43C9-8BDF-374B8207BD0A}" presName="pillars" presStyleCnt="0"/>
      <dgm:spPr/>
    </dgm:pt>
    <dgm:pt modelId="{564FD763-FAD8-493D-B167-29047BDEFFC8}" type="pres">
      <dgm:prSet presAssocID="{FB8B5AF5-0B15-43C9-8BDF-374B8207BD0A}" presName="pillar1" presStyleLbl="node1" presStyleIdx="0" presStyleCnt="3" custScaleX="50777" custScaleY="56415" custLinFactNeighborX="-311" custLinFactNeighborY="-25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CACB8-BC4B-475A-8B29-CE4D63B39516}" type="pres">
      <dgm:prSet presAssocID="{C406B883-DEDF-458F-93B8-9CDCE492A095}" presName="pillarX" presStyleLbl="node1" presStyleIdx="1" presStyleCnt="3" custScaleX="52817" custScaleY="67461" custLinFactNeighborX="-1729" custLinFactNeighborY="-170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45A9E-6218-4D55-A7FA-A2E777F42B0D}" type="pres">
      <dgm:prSet presAssocID="{D2E3FAE0-6D70-4F13-A298-9C3C8C7BFBE6}" presName="pillarX" presStyleLbl="node1" presStyleIdx="2" presStyleCnt="3" custScaleX="138176" custScaleY="111932" custLinFactNeighborX="-3197" custLinFactNeighborY="11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CFD9A4-C66C-48AF-AF41-24CD533AF227}" type="pres">
      <dgm:prSet presAssocID="{FB8B5AF5-0B15-43C9-8BDF-374B8207BD0A}" presName="base" presStyleLbl="dkBgShp" presStyleIdx="1" presStyleCnt="2" custLinFactY="22231" custLinFactNeighborX="1438" custLinFactNeighborY="100000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dgm:style>
      </dgm:prSet>
      <dgm:spPr>
        <a:noFill/>
        <a:ln w="9525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endParaRPr lang="ru-RU"/>
        </a:p>
      </dgm:t>
    </dgm:pt>
  </dgm:ptLst>
  <dgm:cxnLst>
    <dgm:cxn modelId="{14D1FFC5-D30E-474B-A97A-7603E417F7A8}" type="presOf" srcId="{822A04A8-BE06-4E83-BA15-424350331DC0}" destId="{1DC7DB2F-D1F0-459C-9EA1-182461FD4BB2}" srcOrd="0" destOrd="0" presId="urn:microsoft.com/office/officeart/2005/8/layout/hList3"/>
    <dgm:cxn modelId="{34B3EAAD-BB09-4337-BA53-78C618BC82DC}" srcId="{FB8B5AF5-0B15-43C9-8BDF-374B8207BD0A}" destId="{A71353F6-5380-4916-AF5B-40350563A7FC}" srcOrd="0" destOrd="0" parTransId="{B6C84411-2DE3-484C-AA9D-F9245F3E6BEC}" sibTransId="{47CAF548-957C-49C6-B845-499A51AF76B6}"/>
    <dgm:cxn modelId="{AB3D3AFF-3A5A-4BFE-ABBA-8B0D066EF8AB}" srcId="{FB8B5AF5-0B15-43C9-8BDF-374B8207BD0A}" destId="{C406B883-DEDF-458F-93B8-9CDCE492A095}" srcOrd="1" destOrd="0" parTransId="{A3827093-9B1A-47CC-BE30-829114FA3BC6}" sibTransId="{6F80243E-DC79-4DA6-8663-B7ACF54EE561}"/>
    <dgm:cxn modelId="{CC376B37-2D71-4C85-93C5-9070AC508591}" srcId="{822A04A8-BE06-4E83-BA15-424350331DC0}" destId="{FB8B5AF5-0B15-43C9-8BDF-374B8207BD0A}" srcOrd="0" destOrd="0" parTransId="{E267B05A-2456-4C2B-BF5F-F7FB0CA42748}" sibTransId="{9F6945CE-0A9C-41E3-ADDF-FF3FB2B443F6}"/>
    <dgm:cxn modelId="{6B7966A4-07FA-4E39-9D97-665AE41BFB00}" type="presOf" srcId="{FB8B5AF5-0B15-43C9-8BDF-374B8207BD0A}" destId="{223BAFFB-05CC-49A9-B084-DEC1D55ADA66}" srcOrd="0" destOrd="0" presId="urn:microsoft.com/office/officeart/2005/8/layout/hList3"/>
    <dgm:cxn modelId="{BD391916-2CF6-4698-81B7-F040EDB61CB4}" type="presOf" srcId="{07BA566E-E6E3-41C7-82F0-A49CBF8DC405}" destId="{2F045A9E-6218-4D55-A7FA-A2E777F42B0D}" srcOrd="0" destOrd="1" presId="urn:microsoft.com/office/officeart/2005/8/layout/hList3"/>
    <dgm:cxn modelId="{E2E9D51A-0134-47BF-8BB3-D2C94A244775}" type="presOf" srcId="{D2E3FAE0-6D70-4F13-A298-9C3C8C7BFBE6}" destId="{2F045A9E-6218-4D55-A7FA-A2E777F42B0D}" srcOrd="0" destOrd="0" presId="urn:microsoft.com/office/officeart/2005/8/layout/hList3"/>
    <dgm:cxn modelId="{A1D44DF1-E1D9-4914-8ED1-264B499289D4}" type="presOf" srcId="{C406B883-DEDF-458F-93B8-9CDCE492A095}" destId="{AE3CACB8-BC4B-475A-8B29-CE4D63B39516}" srcOrd="0" destOrd="0" presId="urn:microsoft.com/office/officeart/2005/8/layout/hList3"/>
    <dgm:cxn modelId="{234994DC-DB32-4201-AB95-3B4EBD0A414D}" srcId="{D2E3FAE0-6D70-4F13-A298-9C3C8C7BFBE6}" destId="{07BA566E-E6E3-41C7-82F0-A49CBF8DC405}" srcOrd="0" destOrd="0" parTransId="{C760FC39-5C61-4659-A823-B0C34B73C081}" sibTransId="{6A3BCC5A-9D1D-4D3B-AB9E-140402685884}"/>
    <dgm:cxn modelId="{29725197-83D9-4A0B-B1FE-94953B8447CB}" type="presOf" srcId="{A71353F6-5380-4916-AF5B-40350563A7FC}" destId="{564FD763-FAD8-493D-B167-29047BDEFFC8}" srcOrd="0" destOrd="0" presId="urn:microsoft.com/office/officeart/2005/8/layout/hList3"/>
    <dgm:cxn modelId="{0C3F8AD3-A7D1-4AF0-92F2-6469A45D8E14}" srcId="{FB8B5AF5-0B15-43C9-8BDF-374B8207BD0A}" destId="{D2E3FAE0-6D70-4F13-A298-9C3C8C7BFBE6}" srcOrd="2" destOrd="0" parTransId="{20EAD509-839B-4DF4-9533-A75B3304DE7F}" sibTransId="{3A840A21-7DF7-4F77-AF03-136D54D8D79C}"/>
    <dgm:cxn modelId="{CD052BC2-96BF-4E3C-8A13-09C5DEBAB745}" type="presParOf" srcId="{1DC7DB2F-D1F0-459C-9EA1-182461FD4BB2}" destId="{223BAFFB-05CC-49A9-B084-DEC1D55ADA66}" srcOrd="0" destOrd="0" presId="urn:microsoft.com/office/officeart/2005/8/layout/hList3"/>
    <dgm:cxn modelId="{5390AC34-6DD6-4A2F-9B92-A8D7B318F3C3}" type="presParOf" srcId="{1DC7DB2F-D1F0-459C-9EA1-182461FD4BB2}" destId="{A980CF45-F165-4584-A874-1B7C28149021}" srcOrd="1" destOrd="0" presId="urn:microsoft.com/office/officeart/2005/8/layout/hList3"/>
    <dgm:cxn modelId="{B577251D-7600-4C67-9B35-10E844E5A810}" type="presParOf" srcId="{A980CF45-F165-4584-A874-1B7C28149021}" destId="{564FD763-FAD8-493D-B167-29047BDEFFC8}" srcOrd="0" destOrd="0" presId="urn:microsoft.com/office/officeart/2005/8/layout/hList3"/>
    <dgm:cxn modelId="{34C7F46A-B311-4D00-A839-15242B01028A}" type="presParOf" srcId="{A980CF45-F165-4584-A874-1B7C28149021}" destId="{AE3CACB8-BC4B-475A-8B29-CE4D63B39516}" srcOrd="1" destOrd="0" presId="urn:microsoft.com/office/officeart/2005/8/layout/hList3"/>
    <dgm:cxn modelId="{D590B4EF-7F2D-4754-8DAB-3B19FBD96272}" type="presParOf" srcId="{A980CF45-F165-4584-A874-1B7C28149021}" destId="{2F045A9E-6218-4D55-A7FA-A2E777F42B0D}" srcOrd="2" destOrd="0" presId="urn:microsoft.com/office/officeart/2005/8/layout/hList3"/>
    <dgm:cxn modelId="{D13FF40F-64BE-4E94-B257-5E09193C0CFF}" type="presParOf" srcId="{1DC7DB2F-D1F0-459C-9EA1-182461FD4BB2}" destId="{41CFD9A4-C66C-48AF-AF41-24CD533AF22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B1C89E-11E6-4908-80B2-B2ADE51B8CE4}" type="doc">
      <dgm:prSet loTypeId="urn:microsoft.com/office/officeart/2005/8/layout/target3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2420DADF-63DF-4DC8-A43C-B9224DB1926B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областные</a:t>
          </a:r>
        </a:p>
        <a:p>
          <a:r>
            <a:rPr lang="ru-RU" dirty="0" smtClean="0">
              <a:solidFill>
                <a:schemeClr val="tx1"/>
              </a:solidFill>
            </a:rPr>
            <a:t>Минская городская</a:t>
          </a:r>
          <a:endParaRPr lang="ru-RU" dirty="0">
            <a:solidFill>
              <a:schemeClr val="tx1"/>
            </a:solidFill>
          </a:endParaRPr>
        </a:p>
      </dgm:t>
    </dgm:pt>
    <dgm:pt modelId="{F6D42692-6105-411F-BB6F-631E141845B4}" type="parTrans" cxnId="{7698FB66-5985-4E40-950A-9BCA50A9057E}">
      <dgm:prSet/>
      <dgm:spPr/>
      <dgm:t>
        <a:bodyPr/>
        <a:lstStyle/>
        <a:p>
          <a:endParaRPr lang="ru-RU"/>
        </a:p>
      </dgm:t>
    </dgm:pt>
    <dgm:pt modelId="{602C2A1B-1A5E-47B1-8B3D-F47FF05337E0}" type="sibTrans" cxnId="{7698FB66-5985-4E40-950A-9BCA50A9057E}">
      <dgm:prSet/>
      <dgm:spPr/>
      <dgm:t>
        <a:bodyPr/>
        <a:lstStyle/>
        <a:p>
          <a:endParaRPr lang="ru-RU"/>
        </a:p>
      </dgm:t>
    </dgm:pt>
    <dgm:pt modelId="{6675B48F-1D08-499F-9D29-B0B487283CDC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президиум областного Совета депутатов + областной исполнительный комитет</a:t>
          </a:r>
          <a:endParaRPr lang="ru-RU" sz="1400" dirty="0">
            <a:solidFill>
              <a:schemeClr val="tx1"/>
            </a:solidFill>
          </a:endParaRPr>
        </a:p>
      </dgm:t>
    </dgm:pt>
    <dgm:pt modelId="{48F87177-C9CA-430E-A198-F2A3A8620DA4}" type="parTrans" cxnId="{39F658F7-3EA1-4A3E-B5F0-336BDC092D86}">
      <dgm:prSet/>
      <dgm:spPr/>
      <dgm:t>
        <a:bodyPr/>
        <a:lstStyle/>
        <a:p>
          <a:endParaRPr lang="ru-RU"/>
        </a:p>
      </dgm:t>
    </dgm:pt>
    <dgm:pt modelId="{7C51542E-7793-4D2D-AC1E-A3CEE9E5D170}" type="sibTrans" cxnId="{39F658F7-3EA1-4A3E-B5F0-336BDC092D86}">
      <dgm:prSet/>
      <dgm:spPr/>
      <dgm:t>
        <a:bodyPr/>
        <a:lstStyle/>
        <a:p>
          <a:endParaRPr lang="ru-RU"/>
        </a:p>
      </dgm:t>
    </dgm:pt>
    <dgm:pt modelId="{C1EFB032-4D0B-4DEE-B226-E8DABB82D32D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Президиум Минского городского Совета депутатов + Минский городской исполнительный комитет</a:t>
          </a:r>
          <a:endParaRPr lang="ru-RU" sz="1400" dirty="0">
            <a:solidFill>
              <a:schemeClr val="tx1"/>
            </a:solidFill>
          </a:endParaRPr>
        </a:p>
      </dgm:t>
    </dgm:pt>
    <dgm:pt modelId="{250183DB-26A4-46F5-BB57-E25A515F2C75}" type="parTrans" cxnId="{4EDEC92C-49D6-456D-9F7A-5A475E78557F}">
      <dgm:prSet/>
      <dgm:spPr/>
      <dgm:t>
        <a:bodyPr/>
        <a:lstStyle/>
        <a:p>
          <a:endParaRPr lang="ru-RU"/>
        </a:p>
      </dgm:t>
    </dgm:pt>
    <dgm:pt modelId="{486F78BB-CD53-422B-A270-8F5643BE3EAB}" type="sibTrans" cxnId="{4EDEC92C-49D6-456D-9F7A-5A475E78557F}">
      <dgm:prSet/>
      <dgm:spPr/>
      <dgm:t>
        <a:bodyPr/>
        <a:lstStyle/>
        <a:p>
          <a:endParaRPr lang="ru-RU"/>
        </a:p>
      </dgm:t>
    </dgm:pt>
    <dgm:pt modelId="{9809646A-0A25-478C-A00B-3FC08DE3E07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окружные</a:t>
          </a:r>
          <a:endParaRPr lang="ru-RU" dirty="0">
            <a:solidFill>
              <a:schemeClr val="tx1"/>
            </a:solidFill>
          </a:endParaRPr>
        </a:p>
      </dgm:t>
    </dgm:pt>
    <dgm:pt modelId="{A8E85DE5-1B6C-4ABC-A522-6EE1C2893634}" type="parTrans" cxnId="{B7001854-D80F-442C-B682-54FA26377868}">
      <dgm:prSet/>
      <dgm:spPr/>
      <dgm:t>
        <a:bodyPr/>
        <a:lstStyle/>
        <a:p>
          <a:endParaRPr lang="ru-RU"/>
        </a:p>
      </dgm:t>
    </dgm:pt>
    <dgm:pt modelId="{02DE287E-F2BF-48A7-A4E3-EE5155A1AB25}" type="sibTrans" cxnId="{B7001854-D80F-442C-B682-54FA26377868}">
      <dgm:prSet/>
      <dgm:spPr/>
      <dgm:t>
        <a:bodyPr/>
        <a:lstStyle/>
        <a:p>
          <a:endParaRPr lang="ru-RU"/>
        </a:p>
      </dgm:t>
    </dgm:pt>
    <dgm:pt modelId="{F666DEF0-42B7-41B6-86DB-5CDACB4DB0DC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формируются теми же органами, которые образуют областные, Минскую городскую комиссию </a:t>
          </a:r>
          <a:endParaRPr lang="ru-RU" sz="1400" dirty="0">
            <a:solidFill>
              <a:schemeClr val="tx1"/>
            </a:solidFill>
          </a:endParaRPr>
        </a:p>
      </dgm:t>
    </dgm:pt>
    <dgm:pt modelId="{8F2EC715-556E-4427-96B3-FFC2A80048EE}" type="parTrans" cxnId="{A8E201E4-FD43-40A2-BAF5-ED879CA8D324}">
      <dgm:prSet/>
      <dgm:spPr/>
      <dgm:t>
        <a:bodyPr/>
        <a:lstStyle/>
        <a:p>
          <a:endParaRPr lang="ru-RU"/>
        </a:p>
      </dgm:t>
    </dgm:pt>
    <dgm:pt modelId="{BC694DAC-B015-42EA-BEF7-8934A0942BB8}" type="sibTrans" cxnId="{A8E201E4-FD43-40A2-BAF5-ED879CA8D324}">
      <dgm:prSet/>
      <dgm:spPr/>
      <dgm:t>
        <a:bodyPr/>
        <a:lstStyle/>
        <a:p>
          <a:endParaRPr lang="ru-RU"/>
        </a:p>
      </dgm:t>
    </dgm:pt>
    <dgm:pt modelId="{A0D5449B-2B97-4551-B5DA-91965717814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участковые</a:t>
          </a:r>
          <a:endParaRPr lang="ru-RU" dirty="0">
            <a:solidFill>
              <a:schemeClr val="tx1"/>
            </a:solidFill>
          </a:endParaRPr>
        </a:p>
      </dgm:t>
    </dgm:pt>
    <dgm:pt modelId="{288D4105-0424-41F8-A2F4-F3F14CF2817E}" type="parTrans" cxnId="{D5165F13-8184-4752-AD75-425696D50A25}">
      <dgm:prSet/>
      <dgm:spPr/>
      <dgm:t>
        <a:bodyPr/>
        <a:lstStyle/>
        <a:p>
          <a:endParaRPr lang="ru-RU"/>
        </a:p>
      </dgm:t>
    </dgm:pt>
    <dgm:pt modelId="{CA2EF2AE-BBDC-4B4F-86FA-D6253C6B2B52}" type="sibTrans" cxnId="{D5165F13-8184-4752-AD75-425696D50A25}">
      <dgm:prSet/>
      <dgm:spPr/>
      <dgm:t>
        <a:bodyPr/>
        <a:lstStyle/>
        <a:p>
          <a:endParaRPr lang="ru-RU"/>
        </a:p>
      </dgm:t>
    </dgm:pt>
    <dgm:pt modelId="{F53596B9-307F-44FF-A1A0-1AD0635C952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районные, городские (в городах областного подчинения) исполнительные комитеты, в городах с районным делением – местные администрации</a:t>
          </a:r>
          <a:endParaRPr lang="ru-RU" dirty="0">
            <a:solidFill>
              <a:schemeClr val="tx1"/>
            </a:solidFill>
          </a:endParaRPr>
        </a:p>
      </dgm:t>
    </dgm:pt>
    <dgm:pt modelId="{BE045A8F-2D8B-44A7-B21A-460E0CB48A88}" type="parTrans" cxnId="{9918CCE8-40A5-45EF-91CD-39F0F1EF289B}">
      <dgm:prSet/>
      <dgm:spPr/>
      <dgm:t>
        <a:bodyPr/>
        <a:lstStyle/>
        <a:p>
          <a:endParaRPr lang="ru-RU"/>
        </a:p>
      </dgm:t>
    </dgm:pt>
    <dgm:pt modelId="{6BA052F8-3074-4661-AFCA-25D5EF455517}" type="sibTrans" cxnId="{9918CCE8-40A5-45EF-91CD-39F0F1EF289B}">
      <dgm:prSet/>
      <dgm:spPr/>
      <dgm:t>
        <a:bodyPr/>
        <a:lstStyle/>
        <a:p>
          <a:endParaRPr lang="ru-RU"/>
        </a:p>
      </dgm:t>
    </dgm:pt>
    <dgm:pt modelId="{69EBF14F-1945-4082-A7BB-3EE644C4CAED}" type="pres">
      <dgm:prSet presAssocID="{38B1C89E-11E6-4908-80B2-B2ADE51B8CE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48868C-C143-4E09-B157-625A7CF3D00C}" type="pres">
      <dgm:prSet presAssocID="{2420DADF-63DF-4DC8-A43C-B9224DB1926B}" presName="circle1" presStyleLbl="node1" presStyleIdx="0" presStyleCnt="3" custLinFactNeighborX="1947" custLinFactNeighborY="-1385"/>
      <dgm:spPr/>
    </dgm:pt>
    <dgm:pt modelId="{F870D7CF-6D01-4BCC-BEB9-C0D34F59C7EC}" type="pres">
      <dgm:prSet presAssocID="{2420DADF-63DF-4DC8-A43C-B9224DB1926B}" presName="space" presStyleCnt="0"/>
      <dgm:spPr/>
    </dgm:pt>
    <dgm:pt modelId="{BD577C92-18E1-42BE-846A-677837AA1275}" type="pres">
      <dgm:prSet presAssocID="{2420DADF-63DF-4DC8-A43C-B9224DB1926B}" presName="rect1" presStyleLbl="alignAcc1" presStyleIdx="0" presStyleCnt="3" custScaleX="136868" custLinFactNeighborX="-3043" custLinFactNeighborY="692"/>
      <dgm:spPr/>
      <dgm:t>
        <a:bodyPr/>
        <a:lstStyle/>
        <a:p>
          <a:endParaRPr lang="ru-RU"/>
        </a:p>
      </dgm:t>
    </dgm:pt>
    <dgm:pt modelId="{5BF91DCB-F9F8-4DD0-9FFA-130FCA47BE21}" type="pres">
      <dgm:prSet presAssocID="{9809646A-0A25-478C-A00B-3FC08DE3E071}" presName="vertSpace2" presStyleLbl="node1" presStyleIdx="0" presStyleCnt="3"/>
      <dgm:spPr/>
    </dgm:pt>
    <dgm:pt modelId="{2A908A5D-1EC9-428B-A821-C7EAAFCABE6F}" type="pres">
      <dgm:prSet presAssocID="{9809646A-0A25-478C-A00B-3FC08DE3E071}" presName="circle2" presStyleLbl="node1" presStyleIdx="1" presStyleCnt="3" custScaleX="4731" custScaleY="87087"/>
      <dgm:spPr/>
    </dgm:pt>
    <dgm:pt modelId="{C66FDAFB-2773-4AA2-AC01-EA00D66F4C1D}" type="pres">
      <dgm:prSet presAssocID="{9809646A-0A25-478C-A00B-3FC08DE3E071}" presName="rect2" presStyleLbl="alignAcc1" presStyleIdx="1" presStyleCnt="3" custScaleX="139955" custScaleY="91240" custLinFactNeighborX="-1660" custLinFactNeighborY="-533"/>
      <dgm:spPr/>
      <dgm:t>
        <a:bodyPr/>
        <a:lstStyle/>
        <a:p>
          <a:endParaRPr lang="ru-RU"/>
        </a:p>
      </dgm:t>
    </dgm:pt>
    <dgm:pt modelId="{22A49BED-1ABA-4456-9DB4-25F1FA261569}" type="pres">
      <dgm:prSet presAssocID="{A0D5449B-2B97-4551-B5DA-91965717814D}" presName="vertSpace3" presStyleLbl="node1" presStyleIdx="1" presStyleCnt="3"/>
      <dgm:spPr/>
    </dgm:pt>
    <dgm:pt modelId="{5ECB66E1-C694-4B99-B1F0-FDCAC3C02BFF}" type="pres">
      <dgm:prSet presAssocID="{A0D5449B-2B97-4551-B5DA-91965717814D}" presName="circle3" presStyleLbl="node1" presStyleIdx="2" presStyleCnt="3"/>
      <dgm:spPr/>
    </dgm:pt>
    <dgm:pt modelId="{E7D0479B-4BE8-4330-9B37-E6E829CD0609}" type="pres">
      <dgm:prSet presAssocID="{A0D5449B-2B97-4551-B5DA-91965717814D}" presName="rect3" presStyleLbl="alignAcc1" presStyleIdx="2" presStyleCnt="3" custScaleX="139955" custScaleY="95482" custLinFactNeighborX="-1414" custLinFactNeighborY="6924"/>
      <dgm:spPr/>
      <dgm:t>
        <a:bodyPr/>
        <a:lstStyle/>
        <a:p>
          <a:endParaRPr lang="ru-RU"/>
        </a:p>
      </dgm:t>
    </dgm:pt>
    <dgm:pt modelId="{AD750FFE-C1B1-41CF-8A25-3B5A5C34208A}" type="pres">
      <dgm:prSet presAssocID="{2420DADF-63DF-4DC8-A43C-B9224DB1926B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56522-6C54-4134-9F8B-FD5463A3295D}" type="pres">
      <dgm:prSet presAssocID="{2420DADF-63DF-4DC8-A43C-B9224DB1926B}" presName="rect1ChTx" presStyleLbl="alignAcc1" presStyleIdx="2" presStyleCnt="3" custScaleX="138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C09C50-FF9E-4C2F-B811-69714FACADF2}" type="pres">
      <dgm:prSet presAssocID="{9809646A-0A25-478C-A00B-3FC08DE3E071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556A2-2D2A-4DE2-9334-E723BC92B5AF}" type="pres">
      <dgm:prSet presAssocID="{9809646A-0A25-478C-A00B-3FC08DE3E071}" presName="rect2ChTx" presStyleLbl="alignAcc1" presStyleIdx="2" presStyleCnt="3" custScaleX="124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0B266-DF69-48DC-832C-0D218A04C0DA}" type="pres">
      <dgm:prSet presAssocID="{A0D5449B-2B97-4551-B5DA-91965717814D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50B1B8-58C9-422E-B971-CE9F56027A58}" type="pres">
      <dgm:prSet presAssocID="{A0D5449B-2B97-4551-B5DA-91965717814D}" presName="rect3ChTx" presStyleLbl="alignAcc1" presStyleIdx="2" presStyleCnt="3" custScaleX="121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DEC92C-49D6-456D-9F7A-5A475E78557F}" srcId="{2420DADF-63DF-4DC8-A43C-B9224DB1926B}" destId="{C1EFB032-4D0B-4DEE-B226-E8DABB82D32D}" srcOrd="1" destOrd="0" parTransId="{250183DB-26A4-46F5-BB57-E25A515F2C75}" sibTransId="{486F78BB-CD53-422B-A270-8F5643BE3EAB}"/>
    <dgm:cxn modelId="{ED28245B-3F2B-4ACB-ABD6-5DC6AC2A858D}" type="presOf" srcId="{C1EFB032-4D0B-4DEE-B226-E8DABB82D32D}" destId="{14E56522-6C54-4134-9F8B-FD5463A3295D}" srcOrd="0" destOrd="1" presId="urn:microsoft.com/office/officeart/2005/8/layout/target3"/>
    <dgm:cxn modelId="{670089B6-17F0-4230-9EF3-C869864C63ED}" type="presOf" srcId="{9809646A-0A25-478C-A00B-3FC08DE3E071}" destId="{93C09C50-FF9E-4C2F-B811-69714FACADF2}" srcOrd="1" destOrd="0" presId="urn:microsoft.com/office/officeart/2005/8/layout/target3"/>
    <dgm:cxn modelId="{D6D02E30-BA9B-4CBD-973A-0F95910E426D}" type="presOf" srcId="{6675B48F-1D08-499F-9D29-B0B487283CDC}" destId="{14E56522-6C54-4134-9F8B-FD5463A3295D}" srcOrd="0" destOrd="0" presId="urn:microsoft.com/office/officeart/2005/8/layout/target3"/>
    <dgm:cxn modelId="{A2B782CE-8ACF-4921-9D15-A5ADABF70321}" type="presOf" srcId="{A0D5449B-2B97-4551-B5DA-91965717814D}" destId="{B090B266-DF69-48DC-832C-0D218A04C0DA}" srcOrd="1" destOrd="0" presId="urn:microsoft.com/office/officeart/2005/8/layout/target3"/>
    <dgm:cxn modelId="{2DED4F8C-1818-4C70-B100-3B65DD723B98}" type="presOf" srcId="{38B1C89E-11E6-4908-80B2-B2ADE51B8CE4}" destId="{69EBF14F-1945-4082-A7BB-3EE644C4CAED}" srcOrd="0" destOrd="0" presId="urn:microsoft.com/office/officeart/2005/8/layout/target3"/>
    <dgm:cxn modelId="{B7001854-D80F-442C-B682-54FA26377868}" srcId="{38B1C89E-11E6-4908-80B2-B2ADE51B8CE4}" destId="{9809646A-0A25-478C-A00B-3FC08DE3E071}" srcOrd="1" destOrd="0" parTransId="{A8E85DE5-1B6C-4ABC-A522-6EE1C2893634}" sibTransId="{02DE287E-F2BF-48A7-A4E3-EE5155A1AB25}"/>
    <dgm:cxn modelId="{3C18BB75-CE5B-4B79-A679-BDF8A4C750D6}" type="presOf" srcId="{9809646A-0A25-478C-A00B-3FC08DE3E071}" destId="{C66FDAFB-2773-4AA2-AC01-EA00D66F4C1D}" srcOrd="0" destOrd="0" presId="urn:microsoft.com/office/officeart/2005/8/layout/target3"/>
    <dgm:cxn modelId="{D5165F13-8184-4752-AD75-425696D50A25}" srcId="{38B1C89E-11E6-4908-80B2-B2ADE51B8CE4}" destId="{A0D5449B-2B97-4551-B5DA-91965717814D}" srcOrd="2" destOrd="0" parTransId="{288D4105-0424-41F8-A2F4-F3F14CF2817E}" sibTransId="{CA2EF2AE-BBDC-4B4F-86FA-D6253C6B2B52}"/>
    <dgm:cxn modelId="{7698FB66-5985-4E40-950A-9BCA50A9057E}" srcId="{38B1C89E-11E6-4908-80B2-B2ADE51B8CE4}" destId="{2420DADF-63DF-4DC8-A43C-B9224DB1926B}" srcOrd="0" destOrd="0" parTransId="{F6D42692-6105-411F-BB6F-631E141845B4}" sibTransId="{602C2A1B-1A5E-47B1-8B3D-F47FF05337E0}"/>
    <dgm:cxn modelId="{3ECF8A4A-1EC8-408B-82ED-BC4AECB02E6B}" type="presOf" srcId="{F666DEF0-42B7-41B6-86DB-5CDACB4DB0DC}" destId="{762556A2-2D2A-4DE2-9334-E723BC92B5AF}" srcOrd="0" destOrd="0" presId="urn:microsoft.com/office/officeart/2005/8/layout/target3"/>
    <dgm:cxn modelId="{A8E201E4-FD43-40A2-BAF5-ED879CA8D324}" srcId="{9809646A-0A25-478C-A00B-3FC08DE3E071}" destId="{F666DEF0-42B7-41B6-86DB-5CDACB4DB0DC}" srcOrd="0" destOrd="0" parTransId="{8F2EC715-556E-4427-96B3-FFC2A80048EE}" sibTransId="{BC694DAC-B015-42EA-BEF7-8934A0942BB8}"/>
    <dgm:cxn modelId="{D4203175-C76A-4A55-8E77-E3C8BBAE460B}" type="presOf" srcId="{F53596B9-307F-44FF-A1A0-1AD0635C9529}" destId="{EE50B1B8-58C9-422E-B971-CE9F56027A58}" srcOrd="0" destOrd="0" presId="urn:microsoft.com/office/officeart/2005/8/layout/target3"/>
    <dgm:cxn modelId="{6E2B9F2A-1675-4375-83A0-515FD8866908}" type="presOf" srcId="{A0D5449B-2B97-4551-B5DA-91965717814D}" destId="{E7D0479B-4BE8-4330-9B37-E6E829CD0609}" srcOrd="0" destOrd="0" presId="urn:microsoft.com/office/officeart/2005/8/layout/target3"/>
    <dgm:cxn modelId="{9918CCE8-40A5-45EF-91CD-39F0F1EF289B}" srcId="{A0D5449B-2B97-4551-B5DA-91965717814D}" destId="{F53596B9-307F-44FF-A1A0-1AD0635C9529}" srcOrd="0" destOrd="0" parTransId="{BE045A8F-2D8B-44A7-B21A-460E0CB48A88}" sibTransId="{6BA052F8-3074-4661-AFCA-25D5EF455517}"/>
    <dgm:cxn modelId="{39F658F7-3EA1-4A3E-B5F0-336BDC092D86}" srcId="{2420DADF-63DF-4DC8-A43C-B9224DB1926B}" destId="{6675B48F-1D08-499F-9D29-B0B487283CDC}" srcOrd="0" destOrd="0" parTransId="{48F87177-C9CA-430E-A198-F2A3A8620DA4}" sibTransId="{7C51542E-7793-4D2D-AC1E-A3CEE9E5D170}"/>
    <dgm:cxn modelId="{ECD86440-5BF5-4882-BA7C-A78EF46A7996}" type="presOf" srcId="{2420DADF-63DF-4DC8-A43C-B9224DB1926B}" destId="{AD750FFE-C1B1-41CF-8A25-3B5A5C34208A}" srcOrd="1" destOrd="0" presId="urn:microsoft.com/office/officeart/2005/8/layout/target3"/>
    <dgm:cxn modelId="{AB0AF555-6B14-48CF-9A42-6B5935C131FE}" type="presOf" srcId="{2420DADF-63DF-4DC8-A43C-B9224DB1926B}" destId="{BD577C92-18E1-42BE-846A-677837AA1275}" srcOrd="0" destOrd="0" presId="urn:microsoft.com/office/officeart/2005/8/layout/target3"/>
    <dgm:cxn modelId="{63A3D693-F312-4917-97EF-24171FE61534}" type="presParOf" srcId="{69EBF14F-1945-4082-A7BB-3EE644C4CAED}" destId="{E848868C-C143-4E09-B157-625A7CF3D00C}" srcOrd="0" destOrd="0" presId="urn:microsoft.com/office/officeart/2005/8/layout/target3"/>
    <dgm:cxn modelId="{3B5F6B4F-8B93-4D5B-A9AE-7CDF63F16AE2}" type="presParOf" srcId="{69EBF14F-1945-4082-A7BB-3EE644C4CAED}" destId="{F870D7CF-6D01-4BCC-BEB9-C0D34F59C7EC}" srcOrd="1" destOrd="0" presId="urn:microsoft.com/office/officeart/2005/8/layout/target3"/>
    <dgm:cxn modelId="{8A242AE0-7E40-48A1-8CA7-47A603BB6F14}" type="presParOf" srcId="{69EBF14F-1945-4082-A7BB-3EE644C4CAED}" destId="{BD577C92-18E1-42BE-846A-677837AA1275}" srcOrd="2" destOrd="0" presId="urn:microsoft.com/office/officeart/2005/8/layout/target3"/>
    <dgm:cxn modelId="{44B1011A-F43C-4AC6-B109-0B9AEF51361B}" type="presParOf" srcId="{69EBF14F-1945-4082-A7BB-3EE644C4CAED}" destId="{5BF91DCB-F9F8-4DD0-9FFA-130FCA47BE21}" srcOrd="3" destOrd="0" presId="urn:microsoft.com/office/officeart/2005/8/layout/target3"/>
    <dgm:cxn modelId="{5B5BF7B0-788B-45D7-A8A4-06A3FB270085}" type="presParOf" srcId="{69EBF14F-1945-4082-A7BB-3EE644C4CAED}" destId="{2A908A5D-1EC9-428B-A821-C7EAAFCABE6F}" srcOrd="4" destOrd="0" presId="urn:microsoft.com/office/officeart/2005/8/layout/target3"/>
    <dgm:cxn modelId="{04780A6A-7FC5-4C5A-8D71-1EB5ABCA1D40}" type="presParOf" srcId="{69EBF14F-1945-4082-A7BB-3EE644C4CAED}" destId="{C66FDAFB-2773-4AA2-AC01-EA00D66F4C1D}" srcOrd="5" destOrd="0" presId="urn:microsoft.com/office/officeart/2005/8/layout/target3"/>
    <dgm:cxn modelId="{9D8EABB2-FA4C-4249-B604-A25275B821C3}" type="presParOf" srcId="{69EBF14F-1945-4082-A7BB-3EE644C4CAED}" destId="{22A49BED-1ABA-4456-9DB4-25F1FA261569}" srcOrd="6" destOrd="0" presId="urn:microsoft.com/office/officeart/2005/8/layout/target3"/>
    <dgm:cxn modelId="{CC8C6F83-3418-48B4-B9B5-3D2499E1497C}" type="presParOf" srcId="{69EBF14F-1945-4082-A7BB-3EE644C4CAED}" destId="{5ECB66E1-C694-4B99-B1F0-FDCAC3C02BFF}" srcOrd="7" destOrd="0" presId="urn:microsoft.com/office/officeart/2005/8/layout/target3"/>
    <dgm:cxn modelId="{F8D693C0-C8C3-4FD4-B93A-63FDAE753D4A}" type="presParOf" srcId="{69EBF14F-1945-4082-A7BB-3EE644C4CAED}" destId="{E7D0479B-4BE8-4330-9B37-E6E829CD0609}" srcOrd="8" destOrd="0" presId="urn:microsoft.com/office/officeart/2005/8/layout/target3"/>
    <dgm:cxn modelId="{07DA66C7-604D-4990-BE65-D59B643BB0BC}" type="presParOf" srcId="{69EBF14F-1945-4082-A7BB-3EE644C4CAED}" destId="{AD750FFE-C1B1-41CF-8A25-3B5A5C34208A}" srcOrd="9" destOrd="0" presId="urn:microsoft.com/office/officeart/2005/8/layout/target3"/>
    <dgm:cxn modelId="{71656A4F-B33C-4D6E-AD52-022AF5BEE3EF}" type="presParOf" srcId="{69EBF14F-1945-4082-A7BB-3EE644C4CAED}" destId="{14E56522-6C54-4134-9F8B-FD5463A3295D}" srcOrd="10" destOrd="0" presId="urn:microsoft.com/office/officeart/2005/8/layout/target3"/>
    <dgm:cxn modelId="{F6AA1E26-2B60-47DB-97D9-745E77A9D51E}" type="presParOf" srcId="{69EBF14F-1945-4082-A7BB-3EE644C4CAED}" destId="{93C09C50-FF9E-4C2F-B811-69714FACADF2}" srcOrd="11" destOrd="0" presId="urn:microsoft.com/office/officeart/2005/8/layout/target3"/>
    <dgm:cxn modelId="{3A594B07-00DB-4A6C-B5E6-0E54953604A7}" type="presParOf" srcId="{69EBF14F-1945-4082-A7BB-3EE644C4CAED}" destId="{762556A2-2D2A-4DE2-9334-E723BC92B5AF}" srcOrd="12" destOrd="0" presId="urn:microsoft.com/office/officeart/2005/8/layout/target3"/>
    <dgm:cxn modelId="{4D845C93-9A9B-4466-96E6-7788F6DA62F3}" type="presParOf" srcId="{69EBF14F-1945-4082-A7BB-3EE644C4CAED}" destId="{B090B266-DF69-48DC-832C-0D218A04C0DA}" srcOrd="13" destOrd="0" presId="urn:microsoft.com/office/officeart/2005/8/layout/target3"/>
    <dgm:cxn modelId="{BE01C21B-CF9B-42E2-AEC9-19D3DEFDA7E2}" type="presParOf" srcId="{69EBF14F-1945-4082-A7BB-3EE644C4CAED}" destId="{EE50B1B8-58C9-422E-B971-CE9F56027A58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FB2DA9-CB4B-4E6A-A7BD-73E7C83CF703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D14CA0-692A-47D5-86C4-B098B7306E18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C1C1F7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Образуютс</a:t>
          </a:r>
          <a:r>
            <a:rPr lang="ru-RU" dirty="0" smtClean="0">
              <a:latin typeface="Arial" pitchFamily="34" charset="0"/>
              <a:cs typeface="Arial" pitchFamily="34" charset="0"/>
            </a:rPr>
            <a:t>я  не позднее чем за 75 дней до выборов 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b="1" dirty="0" smtClean="0">
              <a:latin typeface="Arial" pitchFamily="34" charset="0"/>
              <a:cs typeface="Arial" pitchFamily="34" charset="0"/>
            </a:rPr>
            <a:t>– не позднее 2 сентября 2019 г.</a:t>
          </a:r>
        </a:p>
        <a:p>
          <a:r>
            <a:rPr lang="ru-RU" b="1" dirty="0" smtClean="0">
              <a:latin typeface="Arial" pitchFamily="34" charset="0"/>
              <a:cs typeface="Arial" pitchFamily="34" charset="0"/>
            </a:rPr>
            <a:t>Полномочия прекращаютс</a:t>
          </a:r>
          <a:r>
            <a:rPr lang="ru-RU" dirty="0" smtClean="0">
              <a:latin typeface="Arial" pitchFamily="34" charset="0"/>
              <a:cs typeface="Arial" pitchFamily="34" charset="0"/>
            </a:rPr>
            <a:t>я через один месяц после выборов. 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3EDB6865-C84F-45DC-BBF7-D0CC0D593AFC}" type="parTrans" cxnId="{7239E1FD-2000-4DF7-B073-DA116FB5C8EC}">
      <dgm:prSet/>
      <dgm:spPr/>
      <dgm:t>
        <a:bodyPr/>
        <a:lstStyle/>
        <a:p>
          <a:endParaRPr lang="ru-RU"/>
        </a:p>
      </dgm:t>
    </dgm:pt>
    <dgm:pt modelId="{2CA194B6-9B8D-4B3D-894C-F8A068F59DE1}" type="sibTrans" cxnId="{7239E1FD-2000-4DF7-B073-DA116FB5C8EC}">
      <dgm:prSet/>
      <dgm:spPr/>
      <dgm:t>
        <a:bodyPr/>
        <a:lstStyle/>
        <a:p>
          <a:endParaRPr lang="ru-RU"/>
        </a:p>
      </dgm:t>
    </dgm:pt>
    <dgm:pt modelId="{E3CAE6E3-7340-4389-A9CB-1DC897E4E25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D6E6FE"/>
        </a:solidFill>
        <a:ln>
          <a:solidFill>
            <a:srgbClr val="0070C0"/>
          </a:solidFill>
        </a:ln>
      </dgm:spPr>
      <dgm:t>
        <a:bodyPr/>
        <a:lstStyle/>
        <a:p>
          <a:pPr algn="ctr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ru-RU" sz="1800" dirty="0" smtClean="0">
              <a:latin typeface="Arial" pitchFamily="34" charset="0"/>
              <a:cs typeface="Arial" pitchFamily="34" charset="0"/>
            </a:rPr>
            <a:t>областные, Минская городская, </a:t>
          </a:r>
        </a:p>
        <a:p>
          <a:pPr algn="ctr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ru-RU" sz="1800" dirty="0" smtClean="0">
              <a:latin typeface="Arial" pitchFamily="34" charset="0"/>
              <a:cs typeface="Arial" pitchFamily="34" charset="0"/>
            </a:rPr>
            <a:t>окружные комиссии 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8533766F-73CC-4105-944F-3494CDC3E992}" type="parTrans" cxnId="{6F1F7253-1559-4463-9F66-5F9C2C77DC61}">
      <dgm:prSet/>
      <dgm:spPr/>
      <dgm:t>
        <a:bodyPr/>
        <a:lstStyle/>
        <a:p>
          <a:endParaRPr lang="ru-RU"/>
        </a:p>
      </dgm:t>
    </dgm:pt>
    <dgm:pt modelId="{77F9BAA9-8FD9-42C4-810B-987366106EB6}" type="sibTrans" cxnId="{6F1F7253-1559-4463-9F66-5F9C2C77DC61}">
      <dgm:prSet/>
      <dgm:spPr/>
      <dgm:t>
        <a:bodyPr/>
        <a:lstStyle/>
        <a:p>
          <a:endParaRPr lang="ru-RU"/>
        </a:p>
      </dgm:t>
    </dgm:pt>
    <dgm:pt modelId="{5F839B89-CFD2-4282-8DD6-02404FD2A8DA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C1C1F7"/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Образуются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 не позднее чем за 45 дней до выборов – не позднее 2 октября 2019 г.</a:t>
          </a:r>
        </a:p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Полномочия прекращаются 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после завершения выборов на участке для голосования.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CF813756-6E3F-4FD0-97D7-005C29911185}" type="parTrans" cxnId="{AFB86BA8-25E1-4E7B-A3ED-1F78E96A318B}">
      <dgm:prSet/>
      <dgm:spPr/>
      <dgm:t>
        <a:bodyPr/>
        <a:lstStyle/>
        <a:p>
          <a:endParaRPr lang="ru-RU"/>
        </a:p>
      </dgm:t>
    </dgm:pt>
    <dgm:pt modelId="{CE7DA2AD-EE9D-4CF6-840F-71407ED0AEA9}" type="sibTrans" cxnId="{AFB86BA8-25E1-4E7B-A3ED-1F78E96A318B}">
      <dgm:prSet/>
      <dgm:spPr/>
      <dgm:t>
        <a:bodyPr/>
        <a:lstStyle/>
        <a:p>
          <a:endParaRPr lang="ru-RU"/>
        </a:p>
      </dgm:t>
    </dgm:pt>
    <dgm:pt modelId="{BD1DC115-F181-4D9B-A5FC-93E3D17999DF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D6E6FE"/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pPr algn="ctr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ru-RU" sz="1800" dirty="0" smtClean="0">
              <a:latin typeface="Arial" pitchFamily="34" charset="0"/>
              <a:cs typeface="Arial" pitchFamily="34" charset="0"/>
            </a:rPr>
            <a:t>участковые комиссии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AB6E608E-35F1-4892-855E-2AE050C480F4}" type="parTrans" cxnId="{6AA5E9B2-DA99-411F-8A85-473438D87134}">
      <dgm:prSet/>
      <dgm:spPr/>
      <dgm:t>
        <a:bodyPr/>
        <a:lstStyle/>
        <a:p>
          <a:endParaRPr lang="ru-RU"/>
        </a:p>
      </dgm:t>
    </dgm:pt>
    <dgm:pt modelId="{F56B1DEE-C420-490E-A7BB-8FC7DB506885}" type="sibTrans" cxnId="{6AA5E9B2-DA99-411F-8A85-473438D87134}">
      <dgm:prSet/>
      <dgm:spPr/>
      <dgm:t>
        <a:bodyPr/>
        <a:lstStyle/>
        <a:p>
          <a:endParaRPr lang="ru-RU"/>
        </a:p>
      </dgm:t>
    </dgm:pt>
    <dgm:pt modelId="{27BFECBF-2139-469F-9E71-2A4F298C63D6}" type="pres">
      <dgm:prSet presAssocID="{CAFB2DA9-CB4B-4E6A-A7BD-73E7C83CF703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AB61225-BBDE-44C7-A882-7590E9C9B3EC}" type="pres">
      <dgm:prSet presAssocID="{72D14CA0-692A-47D5-86C4-B098B7306E18}" presName="parentText1" presStyleLbl="node1" presStyleIdx="0" presStyleCnt="2" custScaleX="94103" custScaleY="157633" custLinFactNeighborX="2670" custLinFactNeighborY="-4539">
        <dgm:presLayoutVars>
          <dgm:chMax/>
          <dgm:chPref val="3"/>
          <dgm:bulletEnabled val="1"/>
        </dgm:presLayoutVars>
      </dgm:prSet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  <dgm:pt modelId="{90B80E73-C9C5-42AB-BF5C-B08FFEE04AE7}" type="pres">
      <dgm:prSet presAssocID="{72D14CA0-692A-47D5-86C4-B098B7306E18}" presName="childText1" presStyleLbl="solidAlignAcc1" presStyleIdx="0" presStyleCnt="2" custScaleX="143634" custScaleY="29181" custLinFactY="-3923" custLinFactNeighborX="23455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0DC61-29DC-41FA-90A7-4301FF002BE7}" type="pres">
      <dgm:prSet presAssocID="{5F839B89-CFD2-4282-8DD6-02404FD2A8DA}" presName="parentText2" presStyleLbl="node1" presStyleIdx="1" presStyleCnt="2" custScaleX="138993" custScaleY="142018" custLinFactY="71317" custLinFactNeighborX="-19113" custLinFactNeighborY="100000">
        <dgm:presLayoutVars>
          <dgm:chMax/>
          <dgm:chPref val="3"/>
          <dgm:bulletEnabled val="1"/>
        </dgm:presLayoutVars>
      </dgm:prSet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  <dgm:pt modelId="{3F68F056-6CCA-4A97-9428-27FE89A92729}" type="pres">
      <dgm:prSet presAssocID="{5F839B89-CFD2-4282-8DD6-02404FD2A8DA}" presName="childText2" presStyleLbl="solidAlignAcc1" presStyleIdx="1" presStyleCnt="2" custScaleX="94614" custScaleY="17410" custLinFactNeighborX="-83303" custLinFactNeighborY="-287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DF581A-28F9-44C9-B7EB-7EF7F451AD93}" type="presOf" srcId="{E3CAE6E3-7340-4389-A9CB-1DC897E4E25D}" destId="{90B80E73-C9C5-42AB-BF5C-B08FFEE04AE7}" srcOrd="0" destOrd="0" presId="urn:microsoft.com/office/officeart/2009/3/layout/IncreasingArrowsProcess"/>
    <dgm:cxn modelId="{59BA2DCD-8154-4D63-9A08-79BE99BB1690}" type="presOf" srcId="{BD1DC115-F181-4D9B-A5FC-93E3D17999DF}" destId="{3F68F056-6CCA-4A97-9428-27FE89A92729}" srcOrd="0" destOrd="0" presId="urn:microsoft.com/office/officeart/2009/3/layout/IncreasingArrowsProcess"/>
    <dgm:cxn modelId="{26DBC52F-D518-4423-8438-66AD2014F4FC}" type="presOf" srcId="{72D14CA0-692A-47D5-86C4-B098B7306E18}" destId="{3AB61225-BBDE-44C7-A882-7590E9C9B3EC}" srcOrd="0" destOrd="0" presId="urn:microsoft.com/office/officeart/2009/3/layout/IncreasingArrowsProcess"/>
    <dgm:cxn modelId="{6AA5E9B2-DA99-411F-8A85-473438D87134}" srcId="{5F839B89-CFD2-4282-8DD6-02404FD2A8DA}" destId="{BD1DC115-F181-4D9B-A5FC-93E3D17999DF}" srcOrd="0" destOrd="0" parTransId="{AB6E608E-35F1-4892-855E-2AE050C480F4}" sibTransId="{F56B1DEE-C420-490E-A7BB-8FC7DB506885}"/>
    <dgm:cxn modelId="{D34C6525-2775-420F-9FC6-8C38C067D499}" type="presOf" srcId="{CAFB2DA9-CB4B-4E6A-A7BD-73E7C83CF703}" destId="{27BFECBF-2139-469F-9E71-2A4F298C63D6}" srcOrd="0" destOrd="0" presId="urn:microsoft.com/office/officeart/2009/3/layout/IncreasingArrowsProcess"/>
    <dgm:cxn modelId="{DC2FA856-5998-4442-9CD7-863A973D99F8}" type="presOf" srcId="{5F839B89-CFD2-4282-8DD6-02404FD2A8DA}" destId="{C790DC61-29DC-41FA-90A7-4301FF002BE7}" srcOrd="0" destOrd="0" presId="urn:microsoft.com/office/officeart/2009/3/layout/IncreasingArrowsProcess"/>
    <dgm:cxn modelId="{7239E1FD-2000-4DF7-B073-DA116FB5C8EC}" srcId="{CAFB2DA9-CB4B-4E6A-A7BD-73E7C83CF703}" destId="{72D14CA0-692A-47D5-86C4-B098B7306E18}" srcOrd="0" destOrd="0" parTransId="{3EDB6865-C84F-45DC-BBF7-D0CC0D593AFC}" sibTransId="{2CA194B6-9B8D-4B3D-894C-F8A068F59DE1}"/>
    <dgm:cxn modelId="{AFB86BA8-25E1-4E7B-A3ED-1F78E96A318B}" srcId="{CAFB2DA9-CB4B-4E6A-A7BD-73E7C83CF703}" destId="{5F839B89-CFD2-4282-8DD6-02404FD2A8DA}" srcOrd="1" destOrd="0" parTransId="{CF813756-6E3F-4FD0-97D7-005C29911185}" sibTransId="{CE7DA2AD-EE9D-4CF6-840F-71407ED0AEA9}"/>
    <dgm:cxn modelId="{6F1F7253-1559-4463-9F66-5F9C2C77DC61}" srcId="{72D14CA0-692A-47D5-86C4-B098B7306E18}" destId="{E3CAE6E3-7340-4389-A9CB-1DC897E4E25D}" srcOrd="0" destOrd="0" parTransId="{8533766F-73CC-4105-944F-3494CDC3E992}" sibTransId="{77F9BAA9-8FD9-42C4-810B-987366106EB6}"/>
    <dgm:cxn modelId="{5A77C8FB-B586-43B2-BCC9-99CC5300DEF0}" type="presParOf" srcId="{27BFECBF-2139-469F-9E71-2A4F298C63D6}" destId="{3AB61225-BBDE-44C7-A882-7590E9C9B3EC}" srcOrd="0" destOrd="0" presId="urn:microsoft.com/office/officeart/2009/3/layout/IncreasingArrowsProcess"/>
    <dgm:cxn modelId="{323CBA66-4801-4F7B-9F91-222C01DBC239}" type="presParOf" srcId="{27BFECBF-2139-469F-9E71-2A4F298C63D6}" destId="{90B80E73-C9C5-42AB-BF5C-B08FFEE04AE7}" srcOrd="1" destOrd="0" presId="urn:microsoft.com/office/officeart/2009/3/layout/IncreasingArrowsProcess"/>
    <dgm:cxn modelId="{A92C7C19-C190-4D90-BE53-3A5F9376B41E}" type="presParOf" srcId="{27BFECBF-2139-469F-9E71-2A4F298C63D6}" destId="{C790DC61-29DC-41FA-90A7-4301FF002BE7}" srcOrd="2" destOrd="0" presId="urn:microsoft.com/office/officeart/2009/3/layout/IncreasingArrowsProcess"/>
    <dgm:cxn modelId="{8E9D7312-F236-4146-BFD9-05E8C9DAEC39}" type="presParOf" srcId="{27BFECBF-2139-469F-9E71-2A4F298C63D6}" destId="{3F68F056-6CCA-4A97-9428-27FE89A92729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3FDE96-56CE-4668-9E0B-60B9C6314DBB}" type="doc">
      <dgm:prSet loTypeId="urn:microsoft.com/office/officeart/2008/layout/SquareAccent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001AC4-8D91-4598-9653-17E9D57E49E1}">
      <dgm:prSet phldrT="[Текст]" custT="1"/>
      <dgm:spPr>
        <a:solidFill>
          <a:srgbClr val="D6E6FE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ctr"/>
          <a:r>
            <a:rPr lang="ru-RU" sz="1400" b="1" dirty="0" smtClean="0"/>
            <a:t>Кандидаты в депутаты </a:t>
          </a:r>
          <a:br>
            <a:rPr lang="ru-RU" sz="1400" b="1" dirty="0" smtClean="0"/>
          </a:br>
          <a:r>
            <a:rPr lang="ru-RU" sz="1400" b="1" dirty="0" smtClean="0"/>
            <a:t>Палаты представителей</a:t>
          </a:r>
          <a:endParaRPr lang="ru-RU" sz="1400" b="1" dirty="0"/>
        </a:p>
      </dgm:t>
    </dgm:pt>
    <dgm:pt modelId="{C048475D-EC06-42AF-87BB-D32E632AFF39}" type="parTrans" cxnId="{AF4F5059-F26B-4869-8554-F3F299DD0046}">
      <dgm:prSet/>
      <dgm:spPr/>
      <dgm:t>
        <a:bodyPr/>
        <a:lstStyle/>
        <a:p>
          <a:endParaRPr lang="ru-RU"/>
        </a:p>
      </dgm:t>
    </dgm:pt>
    <dgm:pt modelId="{7F2E0C02-918B-4270-93F9-4992C66D23F1}" type="sibTrans" cxnId="{AF4F5059-F26B-4869-8554-F3F299DD0046}">
      <dgm:prSet/>
      <dgm:spPr/>
      <dgm:t>
        <a:bodyPr/>
        <a:lstStyle/>
        <a:p>
          <a:endParaRPr lang="ru-RU"/>
        </a:p>
      </dgm:t>
    </dgm:pt>
    <dgm:pt modelId="{68CCFC27-DD16-435A-AE79-E0CC9C4CF8E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D6E6FE"/>
        </a:solidFill>
        <a:ln>
          <a:solidFill>
            <a:schemeClr val="tx2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just"/>
          <a:r>
            <a:rPr lang="ru-RU" sz="1300" dirty="0" smtClean="0"/>
            <a:t>выступления по государственному телевидению и радио (бесплатно)</a:t>
          </a:r>
          <a:endParaRPr lang="ru-RU" sz="1300" dirty="0"/>
        </a:p>
      </dgm:t>
    </dgm:pt>
    <dgm:pt modelId="{FA27C2C6-07F5-44FF-812C-F53EB768916C}" type="parTrans" cxnId="{490349EB-BDB5-4E3A-B334-3C7656B9FDCC}">
      <dgm:prSet/>
      <dgm:spPr/>
      <dgm:t>
        <a:bodyPr/>
        <a:lstStyle/>
        <a:p>
          <a:endParaRPr lang="ru-RU"/>
        </a:p>
      </dgm:t>
    </dgm:pt>
    <dgm:pt modelId="{9C09D44E-7283-4B4A-9C6A-DFD3A276A6AE}" type="sibTrans" cxnId="{490349EB-BDB5-4E3A-B334-3C7656B9FDCC}">
      <dgm:prSet/>
      <dgm:spPr/>
      <dgm:t>
        <a:bodyPr/>
        <a:lstStyle/>
        <a:p>
          <a:endParaRPr lang="ru-RU"/>
        </a:p>
      </dgm:t>
    </dgm:pt>
    <dgm:pt modelId="{FB3750C4-2C32-4B5A-977E-83003C8D4D85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D6E6FE"/>
        </a:solidFill>
        <a:ln>
          <a:solidFill>
            <a:schemeClr val="tx2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just"/>
          <a:r>
            <a:rPr lang="ru-RU" sz="1300" dirty="0" smtClean="0">
              <a:latin typeface="+mn-lt"/>
              <a:cs typeface="Arial" pitchFamily="34" charset="0"/>
            </a:rPr>
            <a:t>участие в дебатах по государственному телевидению </a:t>
          </a:r>
          <a:br>
            <a:rPr lang="ru-RU" sz="1300" dirty="0" smtClean="0">
              <a:latin typeface="+mn-lt"/>
              <a:cs typeface="Arial" pitchFamily="34" charset="0"/>
            </a:rPr>
          </a:br>
          <a:r>
            <a:rPr lang="ru-RU" sz="1300" dirty="0" smtClean="0">
              <a:latin typeface="+mn-lt"/>
              <a:cs typeface="Arial" pitchFamily="34" charset="0"/>
            </a:rPr>
            <a:t>(бесплатно) </a:t>
          </a:r>
          <a:endParaRPr lang="ru-RU" sz="1300" dirty="0">
            <a:latin typeface="+mn-lt"/>
            <a:cs typeface="Arial" pitchFamily="34" charset="0"/>
          </a:endParaRPr>
        </a:p>
      </dgm:t>
    </dgm:pt>
    <dgm:pt modelId="{B49D054B-CF17-4435-B909-522EE6731F26}" type="parTrans" cxnId="{9B7C67D2-2AE7-4CA0-A9A4-8F37153F0500}">
      <dgm:prSet/>
      <dgm:spPr/>
      <dgm:t>
        <a:bodyPr/>
        <a:lstStyle/>
        <a:p>
          <a:endParaRPr lang="ru-RU"/>
        </a:p>
      </dgm:t>
    </dgm:pt>
    <dgm:pt modelId="{3264A985-13CE-4C13-908F-486B5DF17171}" type="sibTrans" cxnId="{9B7C67D2-2AE7-4CA0-A9A4-8F37153F0500}">
      <dgm:prSet/>
      <dgm:spPr/>
      <dgm:t>
        <a:bodyPr/>
        <a:lstStyle/>
        <a:p>
          <a:endParaRPr lang="ru-RU"/>
        </a:p>
      </dgm:t>
    </dgm:pt>
    <dgm:pt modelId="{0DAE2EB5-D964-45EF-A1A3-A43D897FC2A6}">
      <dgm:prSet phldrT="[Текст]" custT="1"/>
      <dgm:spPr/>
      <dgm:t>
        <a:bodyPr/>
        <a:lstStyle/>
        <a:p>
          <a:pPr algn="ctr"/>
          <a:r>
            <a:rPr lang="ru-RU" sz="1400" b="1" dirty="0" smtClean="0"/>
            <a:t>Избиратели</a:t>
          </a:r>
          <a:endParaRPr lang="ru-RU" sz="1400" b="1" dirty="0"/>
        </a:p>
      </dgm:t>
    </dgm:pt>
    <dgm:pt modelId="{2C324061-B093-4978-AA7F-081E58DA768D}" type="parTrans" cxnId="{F48C4D11-3392-437F-AC51-B455FF6CCA6E}">
      <dgm:prSet/>
      <dgm:spPr/>
      <dgm:t>
        <a:bodyPr/>
        <a:lstStyle/>
        <a:p>
          <a:endParaRPr lang="ru-RU"/>
        </a:p>
      </dgm:t>
    </dgm:pt>
    <dgm:pt modelId="{580378AD-D826-422E-B9DC-30881369F510}" type="sibTrans" cxnId="{F48C4D11-3392-437F-AC51-B455FF6CCA6E}">
      <dgm:prSet/>
      <dgm:spPr/>
      <dgm:t>
        <a:bodyPr/>
        <a:lstStyle/>
        <a:p>
          <a:endParaRPr lang="ru-RU"/>
        </a:p>
      </dgm:t>
    </dgm:pt>
    <dgm:pt modelId="{6574E275-CCDF-45B1-93B1-71DC6DBAC6AF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D6E6FE"/>
        </a:solidFill>
        <a:ln>
          <a:solidFill>
            <a:schemeClr val="tx2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l">
            <a:spcAft>
              <a:spcPts val="0"/>
            </a:spcAft>
          </a:pPr>
          <a:r>
            <a:rPr lang="ru-RU" sz="1300" b="0" dirty="0" smtClean="0">
              <a:latin typeface="+mn-lt"/>
              <a:cs typeface="Arial" pitchFamily="34" charset="0"/>
            </a:rPr>
            <a:t>проведение </a:t>
          </a:r>
          <a:br>
            <a:rPr lang="ru-RU" sz="1300" b="0" dirty="0" smtClean="0">
              <a:latin typeface="+mn-lt"/>
              <a:cs typeface="Arial" pitchFamily="34" charset="0"/>
            </a:rPr>
          </a:br>
          <a:r>
            <a:rPr lang="ru-RU" sz="1300" b="0" dirty="0" smtClean="0">
              <a:latin typeface="+mn-lt"/>
              <a:cs typeface="Arial" pitchFamily="34" charset="0"/>
            </a:rPr>
            <a:t>в уведомительном порядке массовых мероприятий (собрания вне помещений, митинги, пикетирование  </a:t>
          </a:r>
          <a:endParaRPr lang="ru-RU" sz="1300" b="0" dirty="0">
            <a:latin typeface="+mn-lt"/>
            <a:cs typeface="Arial" pitchFamily="34" charset="0"/>
          </a:endParaRPr>
        </a:p>
      </dgm:t>
    </dgm:pt>
    <dgm:pt modelId="{6BAFAD74-2590-4F2A-AD04-7973D5FC95A2}" type="parTrans" cxnId="{CB82404E-8C14-4BE0-889A-7DEAA0BD9D0C}">
      <dgm:prSet/>
      <dgm:spPr/>
      <dgm:t>
        <a:bodyPr/>
        <a:lstStyle/>
        <a:p>
          <a:endParaRPr lang="ru-RU"/>
        </a:p>
      </dgm:t>
    </dgm:pt>
    <dgm:pt modelId="{9F7F4CF7-2DE9-41BA-877F-D90BF2E784C1}" type="sibTrans" cxnId="{CB82404E-8C14-4BE0-889A-7DEAA0BD9D0C}">
      <dgm:prSet/>
      <dgm:spPr/>
      <dgm:t>
        <a:bodyPr/>
        <a:lstStyle/>
        <a:p>
          <a:endParaRPr lang="ru-RU"/>
        </a:p>
      </dgm:t>
    </dgm:pt>
    <dgm:pt modelId="{ACA9ACB6-BFAF-45E4-83F8-90C82A321E82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D6E6FE"/>
        </a:solidFill>
        <a:ln>
          <a:solidFill>
            <a:schemeClr val="tx2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l"/>
          <a:r>
            <a:rPr lang="ru-RU" sz="1300" dirty="0" smtClean="0">
              <a:latin typeface="+mn-lt"/>
            </a:rPr>
            <a:t>использование предоставленных помещений для проведения предвыборных встреч</a:t>
          </a:r>
        </a:p>
        <a:p>
          <a:pPr algn="l"/>
          <a:r>
            <a:rPr lang="ru-RU" sz="1300" dirty="0" smtClean="0">
              <a:latin typeface="+mn-lt"/>
            </a:rPr>
            <a:t>(бесплатно)</a:t>
          </a:r>
          <a:endParaRPr lang="ru-RU" sz="1300" dirty="0">
            <a:latin typeface="+mn-lt"/>
          </a:endParaRPr>
        </a:p>
      </dgm:t>
    </dgm:pt>
    <dgm:pt modelId="{2A4628F4-376C-4760-B67B-8DB465C18A5F}" type="parTrans" cxnId="{68866B4C-0C6D-4E09-BD2C-66E787C0C81B}">
      <dgm:prSet/>
      <dgm:spPr/>
      <dgm:t>
        <a:bodyPr/>
        <a:lstStyle/>
        <a:p>
          <a:endParaRPr lang="ru-RU"/>
        </a:p>
      </dgm:t>
    </dgm:pt>
    <dgm:pt modelId="{E67A3681-D8BE-4931-BAEA-516BE8552BCF}" type="sibTrans" cxnId="{68866B4C-0C6D-4E09-BD2C-66E787C0C81B}">
      <dgm:prSet/>
      <dgm:spPr/>
      <dgm:t>
        <a:bodyPr/>
        <a:lstStyle/>
        <a:p>
          <a:endParaRPr lang="ru-RU"/>
        </a:p>
      </dgm:t>
    </dgm:pt>
    <dgm:pt modelId="{DED38C32-8A77-455B-9646-269B16355B11}">
      <dgm:prSet custT="1"/>
      <dgm:spPr>
        <a:solidFill>
          <a:srgbClr val="D6E6FE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ctr"/>
          <a:r>
            <a:rPr lang="ru-RU" sz="1400" b="1" dirty="0" smtClean="0"/>
            <a:t>Доверенные лица, кандидаты  в депутаты Палаты представителей</a:t>
          </a:r>
          <a:endParaRPr lang="ru-RU" sz="1400" b="1" dirty="0"/>
        </a:p>
      </dgm:t>
    </dgm:pt>
    <dgm:pt modelId="{0E8D1993-EA25-46E0-88DD-3EA7B1FC7D45}" type="parTrans" cxnId="{35828778-0B41-49AC-96CE-312FC1C60498}">
      <dgm:prSet/>
      <dgm:spPr/>
      <dgm:t>
        <a:bodyPr/>
        <a:lstStyle/>
        <a:p>
          <a:endParaRPr lang="ru-RU"/>
        </a:p>
      </dgm:t>
    </dgm:pt>
    <dgm:pt modelId="{89B559AD-C28A-4D16-B14E-7F6E59193E13}" type="sibTrans" cxnId="{35828778-0B41-49AC-96CE-312FC1C60498}">
      <dgm:prSet/>
      <dgm:spPr/>
      <dgm:t>
        <a:bodyPr/>
        <a:lstStyle/>
        <a:p>
          <a:endParaRPr lang="ru-RU"/>
        </a:p>
      </dgm:t>
    </dgm:pt>
    <dgm:pt modelId="{42E62F17-0AB6-4182-ABF6-0EA554CDE274}">
      <dgm:prSet phldrT="[Текст]" custT="1"/>
      <dgm:spPr>
        <a:solidFill>
          <a:srgbClr val="D6E6FE"/>
        </a:solidFill>
        <a:ln>
          <a:solidFill>
            <a:schemeClr val="tx2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just"/>
          <a:r>
            <a:rPr lang="ru-RU" sz="1300" dirty="0" smtClean="0"/>
            <a:t>опубликование предвыборной программы в средствах массовой информации, определенных Центральной комиссией (бесплатно) </a:t>
          </a:r>
          <a:endParaRPr lang="ru-RU" sz="1300" dirty="0"/>
        </a:p>
      </dgm:t>
    </dgm:pt>
    <dgm:pt modelId="{F5E544E6-8DBF-4B18-BF4A-CD2239EBBA22}" type="parTrans" cxnId="{BC3D645F-65EB-4968-AC8D-3728AE40A44B}">
      <dgm:prSet/>
      <dgm:spPr/>
      <dgm:t>
        <a:bodyPr/>
        <a:lstStyle/>
        <a:p>
          <a:endParaRPr lang="ru-RU"/>
        </a:p>
      </dgm:t>
    </dgm:pt>
    <dgm:pt modelId="{6588D8F5-01DF-40AF-A83C-4489D593F366}" type="sibTrans" cxnId="{BC3D645F-65EB-4968-AC8D-3728AE40A44B}">
      <dgm:prSet/>
      <dgm:spPr/>
      <dgm:t>
        <a:bodyPr/>
        <a:lstStyle/>
        <a:p>
          <a:endParaRPr lang="ru-RU"/>
        </a:p>
      </dgm:t>
    </dgm:pt>
    <dgm:pt modelId="{B1BF84ED-5105-4641-894D-7D504831B8C6}">
      <dgm:prSet phldrT="[Текст]" custT="1"/>
      <dgm:spPr>
        <a:solidFill>
          <a:srgbClr val="D6E6FE"/>
        </a:solidFill>
        <a:ln>
          <a:solidFill>
            <a:schemeClr val="tx2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just"/>
          <a:r>
            <a:rPr lang="ru-RU" sz="1300" dirty="0" smtClean="0"/>
            <a:t>использование предоставленных помещений для проведения встреч с избирателями (бесплатно) </a:t>
          </a:r>
          <a:endParaRPr lang="ru-RU" sz="1300" dirty="0"/>
        </a:p>
      </dgm:t>
    </dgm:pt>
    <dgm:pt modelId="{BFF80D66-716A-4F53-A468-563AA566F9E4}" type="parTrans" cxnId="{5ED83730-7E26-458C-A248-809311A238DE}">
      <dgm:prSet/>
      <dgm:spPr/>
      <dgm:t>
        <a:bodyPr/>
        <a:lstStyle/>
        <a:p>
          <a:endParaRPr lang="ru-RU"/>
        </a:p>
      </dgm:t>
    </dgm:pt>
    <dgm:pt modelId="{6A8A7182-B290-4E00-9510-1E020673E38B}" type="sibTrans" cxnId="{5ED83730-7E26-458C-A248-809311A238DE}">
      <dgm:prSet/>
      <dgm:spPr/>
      <dgm:t>
        <a:bodyPr/>
        <a:lstStyle/>
        <a:p>
          <a:endParaRPr lang="ru-RU"/>
        </a:p>
      </dgm:t>
    </dgm:pt>
    <dgm:pt modelId="{5A2841E1-9BCD-4DE2-97D9-0932EAF9E959}" type="pres">
      <dgm:prSet presAssocID="{853FDE96-56CE-4668-9E0B-60B9C6314DBB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DAD035F-B854-4658-91AB-D7FDF64E59C5}" type="pres">
      <dgm:prSet presAssocID="{73001AC4-8D91-4598-9653-17E9D57E49E1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ru-RU"/>
        </a:p>
      </dgm:t>
    </dgm:pt>
    <dgm:pt modelId="{9BA9E506-4204-475D-A840-50CD966242CA}" type="pres">
      <dgm:prSet presAssocID="{73001AC4-8D91-4598-9653-17E9D57E49E1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DFCE9D14-CE72-4804-AAE4-3B7B41F08276}" type="pres">
      <dgm:prSet presAssocID="{73001AC4-8D91-4598-9653-17E9D57E49E1}" presName="ParentAccent" presStyleLbl="alignNode1" presStyleIdx="0" presStyleCnt="3" custScaleX="105286" custScaleY="251148" custLinFactY="-22932" custLinFactNeighborX="1052" custLinFactNeighborY="-100000"/>
      <dgm:spPr>
        <a:solidFill>
          <a:srgbClr val="D6E6FE"/>
        </a:solidFill>
        <a:ln>
          <a:solidFill>
            <a:schemeClr val="tx2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ru-RU"/>
        </a:p>
      </dgm:t>
    </dgm:pt>
    <dgm:pt modelId="{B12C71D7-0D17-4756-B9B7-AA07A2ACBD17}" type="pres">
      <dgm:prSet presAssocID="{73001AC4-8D91-4598-9653-17E9D57E49E1}" presName="ParentSmallAccent" presStyleLbl="fgAcc1" presStyleIdx="0" presStyleCnt="3" custLinFactY="582129" custLinFactNeighborX="-10960" custLinFactNeighborY="600000"/>
      <dgm:spPr>
        <a:prstGeom prst="flowChartConnector">
          <a:avLst/>
        </a:prstGeom>
        <a:solidFill>
          <a:schemeClr val="accent2">
            <a:alpha val="90000"/>
          </a:schemeClr>
        </a:solidFill>
      </dgm:spPr>
      <dgm:t>
        <a:bodyPr/>
        <a:lstStyle/>
        <a:p>
          <a:endParaRPr lang="ru-RU"/>
        </a:p>
      </dgm:t>
    </dgm:pt>
    <dgm:pt modelId="{3445F601-5231-4116-B9AB-72E2A717F79F}" type="pres">
      <dgm:prSet presAssocID="{73001AC4-8D91-4598-9653-17E9D57E49E1}" presName="Parent" presStyleLbl="revTx" presStyleIdx="0" presStyleCnt="9" custLinFactNeighborX="1954" custLinFactNeighborY="739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4F048-6A5F-4E9A-BBA3-CD862F7DCA53}" type="pres">
      <dgm:prSet presAssocID="{73001AC4-8D91-4598-9653-17E9D57E49E1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0390CAF7-ED93-40D3-A488-FB1072C7BCB6}" type="pres">
      <dgm:prSet presAssocID="{68CCFC27-DD16-435A-AE79-E0CC9C4CF8E8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CA98ED0-0BDA-4B1A-A76D-F004EB8CF2DC}" type="pres">
      <dgm:prSet presAssocID="{68CCFC27-DD16-435A-AE79-E0CC9C4CF8E8}" presName="ChildAccent" presStyleLbl="solidFgAcc1" presStyleIdx="0" presStyleCnt="6" custLinFactY="-115163" custLinFactNeighborX="-526" custLinFactNeighborY="-200000"/>
      <dgm:spPr>
        <a:prstGeom prst="flowChartConnector">
          <a:avLst/>
        </a:prstGeom>
        <a:solidFill>
          <a:schemeClr val="accent2"/>
        </a:solidFill>
      </dgm:spPr>
      <dgm:t>
        <a:bodyPr/>
        <a:lstStyle/>
        <a:p>
          <a:endParaRPr lang="ru-RU"/>
        </a:p>
      </dgm:t>
    </dgm:pt>
    <dgm:pt modelId="{E304ED37-9422-4813-8E75-D7F85706928B}" type="pres">
      <dgm:prSet presAssocID="{68CCFC27-DD16-435A-AE79-E0CC9C4CF8E8}" presName="Child" presStyleLbl="revTx" presStyleIdx="1" presStyleCnt="9" custScaleX="107320" custScaleY="160496" custLinFactNeighborX="4281" custLinFactNeighborY="-406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2A3CA-67F6-43C6-99FD-6E80D6064AC6}" type="pres">
      <dgm:prSet presAssocID="{FB3750C4-2C32-4B5A-977E-83003C8D4D85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2B6AA73A-EAFA-4DC9-A6E4-516A196AF535}" type="pres">
      <dgm:prSet presAssocID="{FB3750C4-2C32-4B5A-977E-83003C8D4D85}" presName="ChildAccent" presStyleLbl="solidFgAcc1" presStyleIdx="1" presStyleCnt="6" custLinFactY="-52959" custLinFactNeighborX="4179" custLinFactNeighborY="-100000"/>
      <dgm:spPr>
        <a:prstGeom prst="flowChartConnector">
          <a:avLst/>
        </a:prstGeom>
        <a:solidFill>
          <a:schemeClr val="accent2"/>
        </a:solidFill>
      </dgm:spPr>
      <dgm:t>
        <a:bodyPr/>
        <a:lstStyle/>
        <a:p>
          <a:endParaRPr lang="ru-RU"/>
        </a:p>
      </dgm:t>
    </dgm:pt>
    <dgm:pt modelId="{B8808C9F-B3BE-4567-9885-74C795D2EBB1}" type="pres">
      <dgm:prSet presAssocID="{FB3750C4-2C32-4B5A-977E-83003C8D4D85}" presName="Child" presStyleLbl="revTx" presStyleIdx="2" presStyleCnt="9" custScaleX="115247" custScaleY="165952" custLinFactNeighborX="11440" custLinFactNeighborY="266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09FFD3-2553-4BB1-B2D7-5BA59165756F}" type="pres">
      <dgm:prSet presAssocID="{42E62F17-0AB6-4182-ABF6-0EA554CDE274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FE05B67-C639-450D-8013-F9C645A7312D}" type="pres">
      <dgm:prSet presAssocID="{42E62F17-0AB6-4182-ABF6-0EA554CDE274}" presName="ChildAccent" presStyleLbl="solidFgAcc1" presStyleIdx="2" presStyleCnt="6" custLinFactY="300000" custLinFactNeighborX="35294" custLinFactNeighborY="329241"/>
      <dgm:spPr>
        <a:prstGeom prst="flowChartConnector">
          <a:avLst/>
        </a:prstGeom>
        <a:solidFill>
          <a:schemeClr val="accent2"/>
        </a:solid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44B72C06-128A-4812-80CC-BD434035112B}" type="pres">
      <dgm:prSet presAssocID="{42E62F17-0AB6-4182-ABF6-0EA554CDE274}" presName="Child" presStyleLbl="revTx" presStyleIdx="3" presStyleCnt="9" custScaleX="112051" custScaleY="254792" custLinFactNeighborX="10568" custLinFactNeighborY="655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D4DF1E-77A3-44C9-B1FF-B7E37538D61A}" type="pres">
      <dgm:prSet presAssocID="{B1BF84ED-5105-4641-894D-7D504831B8C6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22C70D2-6744-407F-87FA-1A0FD9FDF07B}" type="pres">
      <dgm:prSet presAssocID="{B1BF84ED-5105-4641-894D-7D504831B8C6}" presName="ChildAccent" presStyleLbl="solidFgAcc1" presStyleIdx="3" presStyleCnt="6" custFlipHor="1" custScaleX="39916" custScaleY="39916" custLinFactX="300000" custLinFactY="347104" custLinFactNeighborX="314936" custLinFactNeighborY="400000"/>
      <dgm:spPr>
        <a:prstGeom prst="donut">
          <a:avLst/>
        </a:prstGeom>
      </dgm:spPr>
      <dgm:t>
        <a:bodyPr/>
        <a:lstStyle/>
        <a:p>
          <a:endParaRPr lang="ru-RU"/>
        </a:p>
      </dgm:t>
    </dgm:pt>
    <dgm:pt modelId="{633563C8-680C-43AF-ABD9-79ED930890C8}" type="pres">
      <dgm:prSet presAssocID="{B1BF84ED-5105-4641-894D-7D504831B8C6}" presName="Child" presStyleLbl="revTx" presStyleIdx="4" presStyleCnt="9" custScaleX="106298" custScaleY="210937" custLinFactY="15099" custLinFactNeighborX="7387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19316B-8084-4FB0-B97E-A334A7AE5C51}" type="pres">
      <dgm:prSet presAssocID="{DED38C32-8A77-455B-9646-269B16355B11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ru-RU"/>
        </a:p>
      </dgm:t>
    </dgm:pt>
    <dgm:pt modelId="{24EDF806-A754-49AC-AAD9-013EC501E7E5}" type="pres">
      <dgm:prSet presAssocID="{DED38C32-8A77-455B-9646-269B16355B11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BD9811E9-9DD8-4F8B-B299-9C6E7A1BB39C}" type="pres">
      <dgm:prSet presAssocID="{DED38C32-8A77-455B-9646-269B16355B11}" presName="ParentAccent" presStyleLbl="alignNode1" presStyleIdx="1" presStyleCnt="3" custScaleY="251148" custLinFactY="-27017" custLinFactNeighborX="13052" custLinFactNeighborY="-100000"/>
      <dgm:spPr>
        <a:solidFill>
          <a:srgbClr val="D6E6FE"/>
        </a:solidFill>
        <a:ln>
          <a:solidFill>
            <a:schemeClr val="tx2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ru-RU"/>
        </a:p>
      </dgm:t>
    </dgm:pt>
    <dgm:pt modelId="{4BECB1A0-019C-4E97-9D93-EA6F2458F48B}" type="pres">
      <dgm:prSet presAssocID="{DED38C32-8A77-455B-9646-269B16355B11}" presName="ParentSmallAccent" presStyleLbl="fgAcc1" presStyleIdx="1" presStyleCnt="3" custLinFactX="50560" custLinFactNeighborX="100000" custLinFactNeighborY="79683"/>
      <dgm:spPr>
        <a:prstGeom prst="flowChartConnector">
          <a:avLst/>
        </a:prstGeom>
        <a:solidFill>
          <a:schemeClr val="accent2">
            <a:alpha val="90000"/>
          </a:schemeClr>
        </a:solidFill>
      </dgm:spPr>
      <dgm:t>
        <a:bodyPr/>
        <a:lstStyle/>
        <a:p>
          <a:endParaRPr lang="ru-RU"/>
        </a:p>
      </dgm:t>
    </dgm:pt>
    <dgm:pt modelId="{2CB01747-1134-49FC-82FF-FC2D002969A3}" type="pres">
      <dgm:prSet presAssocID="{DED38C32-8A77-455B-9646-269B16355B11}" presName="Parent" presStyleLbl="revTx" presStyleIdx="5" presStyleCnt="9" custScaleX="95748" custScaleY="132814" custLinFactNeighborX="14202" custLinFactNeighborY="1271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5B40AC-B7F3-40B3-865E-18FB77351E8E}" type="pres">
      <dgm:prSet presAssocID="{DED38C32-8A77-455B-9646-269B16355B11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1A938141-1CA8-40E1-8DC7-DC24CC154A9C}" type="pres">
      <dgm:prSet presAssocID="{0DAE2EB5-D964-45EF-A1A3-A43D897FC2A6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ru-RU"/>
        </a:p>
      </dgm:t>
    </dgm:pt>
    <dgm:pt modelId="{3F328D9B-E36A-4F76-8AFD-D6F2176618AC}" type="pres">
      <dgm:prSet presAssocID="{0DAE2EB5-D964-45EF-A1A3-A43D897FC2A6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45CCDD6-9331-4168-9C99-5182A51416F8}" type="pres">
      <dgm:prSet presAssocID="{0DAE2EB5-D964-45EF-A1A3-A43D897FC2A6}" presName="ParentAccent" presStyleLbl="alignNode1" presStyleIdx="2" presStyleCnt="3" custScaleX="87945" custScaleY="251148" custLinFactY="-4068" custLinFactNeighborX="8695" custLinFactNeighborY="-100000"/>
      <dgm:spPr>
        <a:solidFill>
          <a:srgbClr val="D6E6FE"/>
        </a:solidFill>
        <a:ln>
          <a:solidFill>
            <a:schemeClr val="tx2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ru-RU"/>
        </a:p>
      </dgm:t>
    </dgm:pt>
    <dgm:pt modelId="{A7B00258-DDB1-4652-A845-D7BF124111FF}" type="pres">
      <dgm:prSet presAssocID="{0DAE2EB5-D964-45EF-A1A3-A43D897FC2A6}" presName="ParentSmallAccent" presStyleLbl="fgAcc1" presStyleIdx="2" presStyleCnt="3" custFlipHor="1" custScaleX="39904" custScaleY="39904" custLinFactX="-248404" custLinFactY="1200000" custLinFactNeighborX="-300000" custLinFactNeighborY="1222803"/>
      <dgm:spPr>
        <a:prstGeom prst="donut">
          <a:avLst/>
        </a:prstGeom>
      </dgm:spPr>
      <dgm:t>
        <a:bodyPr/>
        <a:lstStyle/>
        <a:p>
          <a:endParaRPr lang="ru-RU"/>
        </a:p>
      </dgm:t>
    </dgm:pt>
    <dgm:pt modelId="{E3A98359-6B46-4EAF-B64B-7D644F40B386}" type="pres">
      <dgm:prSet presAssocID="{0DAE2EB5-D964-45EF-A1A3-A43D897FC2A6}" presName="Parent" presStyleLbl="revTx" presStyleIdx="6" presStyleCnt="9" custAng="0" custScaleX="71821" custLinFactNeighborX="11247" custLinFactNeighborY="2018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D3B23-75BD-4231-8872-97794AB48464}" type="pres">
      <dgm:prSet presAssocID="{0DAE2EB5-D964-45EF-A1A3-A43D897FC2A6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C950D60-7FE7-491D-B2CE-6D7179E9893D}" type="pres">
      <dgm:prSet presAssocID="{6574E275-CCDF-45B1-93B1-71DC6DBAC6AF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A40CD9BA-D5FC-43BE-BA24-37851C529F2A}" type="pres">
      <dgm:prSet presAssocID="{6574E275-CCDF-45B1-93B1-71DC6DBAC6AF}" presName="ChildAccent" presStyleLbl="solidFgAcc1" presStyleIdx="4" presStyleCnt="6" custFlipVert="0" custFlipHor="1" custScaleX="39916" custScaleY="39916" custLinFactX="400000" custLinFactY="922978" custLinFactNeighborX="455907" custLinFactNeighborY="1000000"/>
      <dgm:spPr>
        <a:prstGeom prst="donut">
          <a:avLst/>
        </a:prstGeom>
      </dgm:spPr>
      <dgm:t>
        <a:bodyPr/>
        <a:lstStyle/>
        <a:p>
          <a:endParaRPr lang="ru-RU"/>
        </a:p>
      </dgm:t>
    </dgm:pt>
    <dgm:pt modelId="{95ED0447-E39E-4043-BCA2-5F75E4CD2554}" type="pres">
      <dgm:prSet presAssocID="{6574E275-CCDF-45B1-93B1-71DC6DBAC6AF}" presName="Child" presStyleLbl="revTx" presStyleIdx="7" presStyleCnt="9" custScaleX="107634" custScaleY="219947" custLinFactNeighborX="-97567" custLinFactNeighborY="-210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727C8A-A237-438C-B52F-23C5C129FB76}" type="pres">
      <dgm:prSet presAssocID="{ACA9ACB6-BFAF-45E4-83F8-90C82A321E82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6333DD93-B295-411F-AD58-064A02E058B4}" type="pres">
      <dgm:prSet presAssocID="{ACA9ACB6-BFAF-45E4-83F8-90C82A321E82}" presName="ChildAccent" presStyleLbl="solidFgAcc1" presStyleIdx="5" presStyleCnt="6" custLinFactY="-461888" custLinFactNeighborX="42512" custLinFactNeighborY="-500000"/>
      <dgm:spPr>
        <a:prstGeom prst="flowChartConnector">
          <a:avLst/>
        </a:prstGeom>
        <a:solidFill>
          <a:schemeClr val="accent2"/>
        </a:solidFill>
      </dgm:spPr>
      <dgm:t>
        <a:bodyPr/>
        <a:lstStyle/>
        <a:p>
          <a:endParaRPr lang="ru-RU"/>
        </a:p>
      </dgm:t>
    </dgm:pt>
    <dgm:pt modelId="{1E8A75D7-C93A-4EB2-807F-B24E59C230F5}" type="pres">
      <dgm:prSet presAssocID="{ACA9ACB6-BFAF-45E4-83F8-90C82A321E82}" presName="Child" presStyleLbl="revTx" presStyleIdx="8" presStyleCnt="9" custScaleX="83458" custScaleY="358116" custLinFactY="-100000" custLinFactNeighborX="-1979" custLinFactNeighborY="-1398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47DC94-698C-43BC-AEF3-72C0BECD24E0}" type="presOf" srcId="{853FDE96-56CE-4668-9E0B-60B9C6314DBB}" destId="{5A2841E1-9BCD-4DE2-97D9-0932EAF9E959}" srcOrd="0" destOrd="0" presId="urn:microsoft.com/office/officeart/2008/layout/SquareAccentList"/>
    <dgm:cxn modelId="{AF4F5059-F26B-4869-8554-F3F299DD0046}" srcId="{853FDE96-56CE-4668-9E0B-60B9C6314DBB}" destId="{73001AC4-8D91-4598-9653-17E9D57E49E1}" srcOrd="0" destOrd="0" parTransId="{C048475D-EC06-42AF-87BB-D32E632AFF39}" sibTransId="{7F2E0C02-918B-4270-93F9-4992C66D23F1}"/>
    <dgm:cxn modelId="{7A9276A7-583A-46FA-9C0C-559473E352E3}" type="presOf" srcId="{42E62F17-0AB6-4182-ABF6-0EA554CDE274}" destId="{44B72C06-128A-4812-80CC-BD434035112B}" srcOrd="0" destOrd="0" presId="urn:microsoft.com/office/officeart/2008/layout/SquareAccentList"/>
    <dgm:cxn modelId="{9B7C67D2-2AE7-4CA0-A9A4-8F37153F0500}" srcId="{73001AC4-8D91-4598-9653-17E9D57E49E1}" destId="{FB3750C4-2C32-4B5A-977E-83003C8D4D85}" srcOrd="1" destOrd="0" parTransId="{B49D054B-CF17-4435-B909-522EE6731F26}" sibTransId="{3264A985-13CE-4C13-908F-486B5DF17171}"/>
    <dgm:cxn modelId="{F48C4D11-3392-437F-AC51-B455FF6CCA6E}" srcId="{853FDE96-56CE-4668-9E0B-60B9C6314DBB}" destId="{0DAE2EB5-D964-45EF-A1A3-A43D897FC2A6}" srcOrd="2" destOrd="0" parTransId="{2C324061-B093-4978-AA7F-081E58DA768D}" sibTransId="{580378AD-D826-422E-B9DC-30881369F510}"/>
    <dgm:cxn modelId="{EAEFB10A-3CDE-4985-A2E2-3C6A9381F8A9}" type="presOf" srcId="{68CCFC27-DD16-435A-AE79-E0CC9C4CF8E8}" destId="{E304ED37-9422-4813-8E75-D7F85706928B}" srcOrd="0" destOrd="0" presId="urn:microsoft.com/office/officeart/2008/layout/SquareAccentList"/>
    <dgm:cxn modelId="{71FC5116-DE3E-43EE-95AE-89B2B32351A9}" type="presOf" srcId="{73001AC4-8D91-4598-9653-17E9D57E49E1}" destId="{3445F601-5231-4116-B9AB-72E2A717F79F}" srcOrd="0" destOrd="0" presId="urn:microsoft.com/office/officeart/2008/layout/SquareAccentList"/>
    <dgm:cxn modelId="{490349EB-BDB5-4E3A-B334-3C7656B9FDCC}" srcId="{73001AC4-8D91-4598-9653-17E9D57E49E1}" destId="{68CCFC27-DD16-435A-AE79-E0CC9C4CF8E8}" srcOrd="0" destOrd="0" parTransId="{FA27C2C6-07F5-44FF-812C-F53EB768916C}" sibTransId="{9C09D44E-7283-4B4A-9C6A-DFD3A276A6AE}"/>
    <dgm:cxn modelId="{A397B6C4-FDD9-428C-A61D-6752AEE8E320}" type="presOf" srcId="{DED38C32-8A77-455B-9646-269B16355B11}" destId="{2CB01747-1134-49FC-82FF-FC2D002969A3}" srcOrd="0" destOrd="0" presId="urn:microsoft.com/office/officeart/2008/layout/SquareAccentList"/>
    <dgm:cxn modelId="{0922B6E8-62BF-4C83-9811-2E011E18F8A4}" type="presOf" srcId="{ACA9ACB6-BFAF-45E4-83F8-90C82A321E82}" destId="{1E8A75D7-C93A-4EB2-807F-B24E59C230F5}" srcOrd="0" destOrd="0" presId="urn:microsoft.com/office/officeart/2008/layout/SquareAccentList"/>
    <dgm:cxn modelId="{35828778-0B41-49AC-96CE-312FC1C60498}" srcId="{853FDE96-56CE-4668-9E0B-60B9C6314DBB}" destId="{DED38C32-8A77-455B-9646-269B16355B11}" srcOrd="1" destOrd="0" parTransId="{0E8D1993-EA25-46E0-88DD-3EA7B1FC7D45}" sibTransId="{89B559AD-C28A-4D16-B14E-7F6E59193E13}"/>
    <dgm:cxn modelId="{BC3D645F-65EB-4968-AC8D-3728AE40A44B}" srcId="{73001AC4-8D91-4598-9653-17E9D57E49E1}" destId="{42E62F17-0AB6-4182-ABF6-0EA554CDE274}" srcOrd="2" destOrd="0" parTransId="{F5E544E6-8DBF-4B18-BF4A-CD2239EBBA22}" sibTransId="{6588D8F5-01DF-40AF-A83C-4489D593F366}"/>
    <dgm:cxn modelId="{5ED83730-7E26-458C-A248-809311A238DE}" srcId="{73001AC4-8D91-4598-9653-17E9D57E49E1}" destId="{B1BF84ED-5105-4641-894D-7D504831B8C6}" srcOrd="3" destOrd="0" parTransId="{BFF80D66-716A-4F53-A468-563AA566F9E4}" sibTransId="{6A8A7182-B290-4E00-9510-1E020673E38B}"/>
    <dgm:cxn modelId="{E7E60985-FBBD-45F5-8C8D-DA27DED390D7}" type="presOf" srcId="{FB3750C4-2C32-4B5A-977E-83003C8D4D85}" destId="{B8808C9F-B3BE-4567-9885-74C795D2EBB1}" srcOrd="0" destOrd="0" presId="urn:microsoft.com/office/officeart/2008/layout/SquareAccentList"/>
    <dgm:cxn modelId="{7436984A-99CD-4686-AF28-C1AC1BA05BDA}" type="presOf" srcId="{0DAE2EB5-D964-45EF-A1A3-A43D897FC2A6}" destId="{E3A98359-6B46-4EAF-B64B-7D644F40B386}" srcOrd="0" destOrd="0" presId="urn:microsoft.com/office/officeart/2008/layout/SquareAccentList"/>
    <dgm:cxn modelId="{68866B4C-0C6D-4E09-BD2C-66E787C0C81B}" srcId="{0DAE2EB5-D964-45EF-A1A3-A43D897FC2A6}" destId="{ACA9ACB6-BFAF-45E4-83F8-90C82A321E82}" srcOrd="1" destOrd="0" parTransId="{2A4628F4-376C-4760-B67B-8DB465C18A5F}" sibTransId="{E67A3681-D8BE-4931-BAEA-516BE8552BCF}"/>
    <dgm:cxn modelId="{525E578C-5FA7-447C-BB48-27057F1E81E5}" type="presOf" srcId="{6574E275-CCDF-45B1-93B1-71DC6DBAC6AF}" destId="{95ED0447-E39E-4043-BCA2-5F75E4CD2554}" srcOrd="0" destOrd="0" presId="urn:microsoft.com/office/officeart/2008/layout/SquareAccentList"/>
    <dgm:cxn modelId="{CB82404E-8C14-4BE0-889A-7DEAA0BD9D0C}" srcId="{0DAE2EB5-D964-45EF-A1A3-A43D897FC2A6}" destId="{6574E275-CCDF-45B1-93B1-71DC6DBAC6AF}" srcOrd="0" destOrd="0" parTransId="{6BAFAD74-2590-4F2A-AD04-7973D5FC95A2}" sibTransId="{9F7F4CF7-2DE9-41BA-877F-D90BF2E784C1}"/>
    <dgm:cxn modelId="{D267AE01-BC90-46CF-B9C7-32EA2E534E3B}" type="presOf" srcId="{B1BF84ED-5105-4641-894D-7D504831B8C6}" destId="{633563C8-680C-43AF-ABD9-79ED930890C8}" srcOrd="0" destOrd="0" presId="urn:microsoft.com/office/officeart/2008/layout/SquareAccentList"/>
    <dgm:cxn modelId="{F6B0E72C-3173-47C0-ACE0-13110F4A486E}" type="presParOf" srcId="{5A2841E1-9BCD-4DE2-97D9-0932EAF9E959}" destId="{DDAD035F-B854-4658-91AB-D7FDF64E59C5}" srcOrd="0" destOrd="0" presId="urn:microsoft.com/office/officeart/2008/layout/SquareAccentList"/>
    <dgm:cxn modelId="{96387F50-D2D5-48D7-8086-4DF9EAE8C2FE}" type="presParOf" srcId="{DDAD035F-B854-4658-91AB-D7FDF64E59C5}" destId="{9BA9E506-4204-475D-A840-50CD966242CA}" srcOrd="0" destOrd="0" presId="urn:microsoft.com/office/officeart/2008/layout/SquareAccentList"/>
    <dgm:cxn modelId="{916C4A23-5A7C-4286-A4C5-106D8A73F966}" type="presParOf" srcId="{9BA9E506-4204-475D-A840-50CD966242CA}" destId="{DFCE9D14-CE72-4804-AAE4-3B7B41F08276}" srcOrd="0" destOrd="0" presId="urn:microsoft.com/office/officeart/2008/layout/SquareAccentList"/>
    <dgm:cxn modelId="{915F8B76-27EA-482E-A8E1-CC3DFC4B28F3}" type="presParOf" srcId="{9BA9E506-4204-475D-A840-50CD966242CA}" destId="{B12C71D7-0D17-4756-B9B7-AA07A2ACBD17}" srcOrd="1" destOrd="0" presId="urn:microsoft.com/office/officeart/2008/layout/SquareAccentList"/>
    <dgm:cxn modelId="{142C1BB8-FEB0-4890-BBB7-BFAE5A594382}" type="presParOf" srcId="{9BA9E506-4204-475D-A840-50CD966242CA}" destId="{3445F601-5231-4116-B9AB-72E2A717F79F}" srcOrd="2" destOrd="0" presId="urn:microsoft.com/office/officeart/2008/layout/SquareAccentList"/>
    <dgm:cxn modelId="{0EA0DBDD-E3FE-4284-B0B6-A054B9C16CC8}" type="presParOf" srcId="{DDAD035F-B854-4658-91AB-D7FDF64E59C5}" destId="{C184F048-6A5F-4E9A-BBA3-CD862F7DCA53}" srcOrd="1" destOrd="0" presId="urn:microsoft.com/office/officeart/2008/layout/SquareAccentList"/>
    <dgm:cxn modelId="{B7607D88-A700-4546-8583-40057A761158}" type="presParOf" srcId="{C184F048-6A5F-4E9A-BBA3-CD862F7DCA53}" destId="{0390CAF7-ED93-40D3-A488-FB1072C7BCB6}" srcOrd="0" destOrd="0" presId="urn:microsoft.com/office/officeart/2008/layout/SquareAccentList"/>
    <dgm:cxn modelId="{B8669F62-7A50-4CB4-8A19-6E198121BE93}" type="presParOf" srcId="{0390CAF7-ED93-40D3-A488-FB1072C7BCB6}" destId="{3CA98ED0-0BDA-4B1A-A76D-F004EB8CF2DC}" srcOrd="0" destOrd="0" presId="urn:microsoft.com/office/officeart/2008/layout/SquareAccentList"/>
    <dgm:cxn modelId="{FBD787E3-95C2-4AAA-8CC5-9D7107E0CF76}" type="presParOf" srcId="{0390CAF7-ED93-40D3-A488-FB1072C7BCB6}" destId="{E304ED37-9422-4813-8E75-D7F85706928B}" srcOrd="1" destOrd="0" presId="urn:microsoft.com/office/officeart/2008/layout/SquareAccentList"/>
    <dgm:cxn modelId="{84676A52-AF07-4420-876C-4E04FB688C3B}" type="presParOf" srcId="{C184F048-6A5F-4E9A-BBA3-CD862F7DCA53}" destId="{7B62A3CA-67F6-43C6-99FD-6E80D6064AC6}" srcOrd="1" destOrd="0" presId="urn:microsoft.com/office/officeart/2008/layout/SquareAccentList"/>
    <dgm:cxn modelId="{B366C910-BCB8-421E-A81B-97A87B6C3E4A}" type="presParOf" srcId="{7B62A3CA-67F6-43C6-99FD-6E80D6064AC6}" destId="{2B6AA73A-EAFA-4DC9-A6E4-516A196AF535}" srcOrd="0" destOrd="0" presId="urn:microsoft.com/office/officeart/2008/layout/SquareAccentList"/>
    <dgm:cxn modelId="{86F696EF-4729-420A-B7F7-437CD95DED36}" type="presParOf" srcId="{7B62A3CA-67F6-43C6-99FD-6E80D6064AC6}" destId="{B8808C9F-B3BE-4567-9885-74C795D2EBB1}" srcOrd="1" destOrd="0" presId="urn:microsoft.com/office/officeart/2008/layout/SquareAccentList"/>
    <dgm:cxn modelId="{582A6E75-CA27-4FC6-8A5B-66D746E6D01A}" type="presParOf" srcId="{C184F048-6A5F-4E9A-BBA3-CD862F7DCA53}" destId="{D309FFD3-2553-4BB1-B2D7-5BA59165756F}" srcOrd="2" destOrd="0" presId="urn:microsoft.com/office/officeart/2008/layout/SquareAccentList"/>
    <dgm:cxn modelId="{8AF99755-17D8-414E-9782-09DBE2A7C5B9}" type="presParOf" srcId="{D309FFD3-2553-4BB1-B2D7-5BA59165756F}" destId="{BFE05B67-C639-450D-8013-F9C645A7312D}" srcOrd="0" destOrd="0" presId="urn:microsoft.com/office/officeart/2008/layout/SquareAccentList"/>
    <dgm:cxn modelId="{491FAC5D-EB0B-4582-B30E-DCB498CC155B}" type="presParOf" srcId="{D309FFD3-2553-4BB1-B2D7-5BA59165756F}" destId="{44B72C06-128A-4812-80CC-BD434035112B}" srcOrd="1" destOrd="0" presId="urn:microsoft.com/office/officeart/2008/layout/SquareAccentList"/>
    <dgm:cxn modelId="{4EC03073-B3E1-4ABB-A01F-45DC6D2E9E55}" type="presParOf" srcId="{C184F048-6A5F-4E9A-BBA3-CD862F7DCA53}" destId="{FCD4DF1E-77A3-44C9-B1FF-B7E37538D61A}" srcOrd="3" destOrd="0" presId="urn:microsoft.com/office/officeart/2008/layout/SquareAccentList"/>
    <dgm:cxn modelId="{C01E74CC-E979-4449-A66D-96D43F805A48}" type="presParOf" srcId="{FCD4DF1E-77A3-44C9-B1FF-B7E37538D61A}" destId="{322C70D2-6744-407F-87FA-1A0FD9FDF07B}" srcOrd="0" destOrd="0" presId="urn:microsoft.com/office/officeart/2008/layout/SquareAccentList"/>
    <dgm:cxn modelId="{8E1DE1ED-2922-49B6-B616-9E1BBCF64840}" type="presParOf" srcId="{FCD4DF1E-77A3-44C9-B1FF-B7E37538D61A}" destId="{633563C8-680C-43AF-ABD9-79ED930890C8}" srcOrd="1" destOrd="0" presId="urn:microsoft.com/office/officeart/2008/layout/SquareAccentList"/>
    <dgm:cxn modelId="{F6685D45-5762-41C4-8524-F4C12979B3E7}" type="presParOf" srcId="{5A2841E1-9BCD-4DE2-97D9-0932EAF9E959}" destId="{5B19316B-8084-4FB0-B97E-A334A7AE5C51}" srcOrd="1" destOrd="0" presId="urn:microsoft.com/office/officeart/2008/layout/SquareAccentList"/>
    <dgm:cxn modelId="{66BC4B46-3C1C-4E16-9509-8306CC302AD8}" type="presParOf" srcId="{5B19316B-8084-4FB0-B97E-A334A7AE5C51}" destId="{24EDF806-A754-49AC-AAD9-013EC501E7E5}" srcOrd="0" destOrd="0" presId="urn:microsoft.com/office/officeart/2008/layout/SquareAccentList"/>
    <dgm:cxn modelId="{9132EF0C-4C0D-4322-A10A-519505B42B4F}" type="presParOf" srcId="{24EDF806-A754-49AC-AAD9-013EC501E7E5}" destId="{BD9811E9-9DD8-4F8B-B299-9C6E7A1BB39C}" srcOrd="0" destOrd="0" presId="urn:microsoft.com/office/officeart/2008/layout/SquareAccentList"/>
    <dgm:cxn modelId="{8A938693-0659-4483-846F-4736A2CAB80A}" type="presParOf" srcId="{24EDF806-A754-49AC-AAD9-013EC501E7E5}" destId="{4BECB1A0-019C-4E97-9D93-EA6F2458F48B}" srcOrd="1" destOrd="0" presId="urn:microsoft.com/office/officeart/2008/layout/SquareAccentList"/>
    <dgm:cxn modelId="{A31D0EAD-B589-4A2E-8D8C-1A90D2BF98A8}" type="presParOf" srcId="{24EDF806-A754-49AC-AAD9-013EC501E7E5}" destId="{2CB01747-1134-49FC-82FF-FC2D002969A3}" srcOrd="2" destOrd="0" presId="urn:microsoft.com/office/officeart/2008/layout/SquareAccentList"/>
    <dgm:cxn modelId="{F53D5274-689D-4D44-8AC3-598FC19A0415}" type="presParOf" srcId="{5B19316B-8084-4FB0-B97E-A334A7AE5C51}" destId="{E15B40AC-B7F3-40B3-865E-18FB77351E8E}" srcOrd="1" destOrd="0" presId="urn:microsoft.com/office/officeart/2008/layout/SquareAccentList"/>
    <dgm:cxn modelId="{8CD45192-14D4-4E33-8F00-C1DECAD4429B}" type="presParOf" srcId="{5A2841E1-9BCD-4DE2-97D9-0932EAF9E959}" destId="{1A938141-1CA8-40E1-8DC7-DC24CC154A9C}" srcOrd="2" destOrd="0" presId="urn:microsoft.com/office/officeart/2008/layout/SquareAccentList"/>
    <dgm:cxn modelId="{D85734BD-D3F5-47A3-A6CB-497E6390AF87}" type="presParOf" srcId="{1A938141-1CA8-40E1-8DC7-DC24CC154A9C}" destId="{3F328D9B-E36A-4F76-8AFD-D6F2176618AC}" srcOrd="0" destOrd="0" presId="urn:microsoft.com/office/officeart/2008/layout/SquareAccentList"/>
    <dgm:cxn modelId="{B0105850-B896-40B0-8682-2CC88FDD8E67}" type="presParOf" srcId="{3F328D9B-E36A-4F76-8AFD-D6F2176618AC}" destId="{345CCDD6-9331-4168-9C99-5182A51416F8}" srcOrd="0" destOrd="0" presId="urn:microsoft.com/office/officeart/2008/layout/SquareAccentList"/>
    <dgm:cxn modelId="{A67F0634-71ED-42C2-923D-D3986802EF6C}" type="presParOf" srcId="{3F328D9B-E36A-4F76-8AFD-D6F2176618AC}" destId="{A7B00258-DDB1-4652-A845-D7BF124111FF}" srcOrd="1" destOrd="0" presId="urn:microsoft.com/office/officeart/2008/layout/SquareAccentList"/>
    <dgm:cxn modelId="{A7E01F66-5FB4-475B-85DB-59D9654AAEBF}" type="presParOf" srcId="{3F328D9B-E36A-4F76-8AFD-D6F2176618AC}" destId="{E3A98359-6B46-4EAF-B64B-7D644F40B386}" srcOrd="2" destOrd="0" presId="urn:microsoft.com/office/officeart/2008/layout/SquareAccentList"/>
    <dgm:cxn modelId="{E36E0DC4-4E69-4662-AFB9-A7D58FC62DD1}" type="presParOf" srcId="{1A938141-1CA8-40E1-8DC7-DC24CC154A9C}" destId="{729D3B23-75BD-4231-8872-97794AB48464}" srcOrd="1" destOrd="0" presId="urn:microsoft.com/office/officeart/2008/layout/SquareAccentList"/>
    <dgm:cxn modelId="{3054AA6E-DB1C-4285-9039-62E9112BAEAF}" type="presParOf" srcId="{729D3B23-75BD-4231-8872-97794AB48464}" destId="{8C950D60-7FE7-491D-B2CE-6D7179E9893D}" srcOrd="0" destOrd="0" presId="urn:microsoft.com/office/officeart/2008/layout/SquareAccentList"/>
    <dgm:cxn modelId="{69AF949F-D171-4874-A745-12D969B4D0F0}" type="presParOf" srcId="{8C950D60-7FE7-491D-B2CE-6D7179E9893D}" destId="{A40CD9BA-D5FC-43BE-BA24-37851C529F2A}" srcOrd="0" destOrd="0" presId="urn:microsoft.com/office/officeart/2008/layout/SquareAccentList"/>
    <dgm:cxn modelId="{35D68455-FD8D-4F07-921B-D479CBF180B5}" type="presParOf" srcId="{8C950D60-7FE7-491D-B2CE-6D7179E9893D}" destId="{95ED0447-E39E-4043-BCA2-5F75E4CD2554}" srcOrd="1" destOrd="0" presId="urn:microsoft.com/office/officeart/2008/layout/SquareAccentList"/>
    <dgm:cxn modelId="{3DF121A7-D9AF-418F-997D-3DAD00710F36}" type="presParOf" srcId="{729D3B23-75BD-4231-8872-97794AB48464}" destId="{61727C8A-A237-438C-B52F-23C5C129FB76}" srcOrd="1" destOrd="0" presId="urn:microsoft.com/office/officeart/2008/layout/SquareAccentList"/>
    <dgm:cxn modelId="{20AE4778-74D3-4100-9663-03B2D05134A0}" type="presParOf" srcId="{61727C8A-A237-438C-B52F-23C5C129FB76}" destId="{6333DD93-B295-411F-AD58-064A02E058B4}" srcOrd="0" destOrd="0" presId="urn:microsoft.com/office/officeart/2008/layout/SquareAccentList"/>
    <dgm:cxn modelId="{51264DA5-4DD3-49AF-A748-A61710739650}" type="presParOf" srcId="{61727C8A-A237-438C-B52F-23C5C129FB76}" destId="{1E8A75D7-C93A-4EB2-807F-B24E59C230F5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3BAFFB-05CC-49A9-B084-DEC1D55ADA66}">
      <dsp:nvSpPr>
        <dsp:cNvPr id="0" name=""/>
        <dsp:cNvSpPr/>
      </dsp:nvSpPr>
      <dsp:spPr>
        <a:xfrm>
          <a:off x="10720" y="22768"/>
          <a:ext cx="8590365" cy="1314249"/>
        </a:xfrm>
        <a:prstGeom prst="rect">
          <a:avLst/>
        </a:prstGeom>
        <a:solidFill>
          <a:srgbClr val="D6E6F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Центральная комиссия является постоянно действующим государственным органом, организующими в пределах своих полномочий подготовку и проведение выборов </a:t>
          </a:r>
          <a:br>
            <a:rPr lang="ru-RU" sz="1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</a:br>
          <a:r>
            <a:rPr lang="ru-RU" sz="1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и республиканских референдумов</a:t>
          </a:r>
          <a:endParaRPr lang="ru-RU" sz="1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0720" y="22768"/>
        <a:ext cx="8590365" cy="1314249"/>
      </dsp:txXfrm>
    </dsp:sp>
    <dsp:sp modelId="{564FD763-FAD8-493D-B167-29047BDEFFC8}">
      <dsp:nvSpPr>
        <dsp:cNvPr id="0" name=""/>
        <dsp:cNvSpPr/>
      </dsp:nvSpPr>
      <dsp:spPr>
        <a:xfrm>
          <a:off x="0" y="1401529"/>
          <a:ext cx="1808231" cy="1918540"/>
        </a:xfrm>
        <a:prstGeom prst="rect">
          <a:avLst/>
        </a:prstGeom>
        <a:solidFill>
          <a:srgbClr val="D6E6FE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ym typeface="Symbol"/>
            </a:rPr>
            <a:t></a:t>
          </a:r>
          <a:r>
            <a:rPr lang="ru-RU" sz="1600" kern="1200" dirty="0" smtClean="0"/>
            <a:t>осуществляет руководство деятельностью избирательных комиссий</a:t>
          </a:r>
          <a:endParaRPr lang="ru-RU" sz="1600" kern="1200" dirty="0"/>
        </a:p>
      </dsp:txBody>
      <dsp:txXfrm>
        <a:off x="0" y="1401529"/>
        <a:ext cx="1808231" cy="1918540"/>
      </dsp:txXfrm>
    </dsp:sp>
    <dsp:sp modelId="{AE3CACB8-BC4B-475A-8B29-CE4D63B39516}">
      <dsp:nvSpPr>
        <dsp:cNvPr id="0" name=""/>
        <dsp:cNvSpPr/>
      </dsp:nvSpPr>
      <dsp:spPr>
        <a:xfrm>
          <a:off x="1747096" y="1517019"/>
          <a:ext cx="1880877" cy="2294188"/>
        </a:xfrm>
        <a:prstGeom prst="rect">
          <a:avLst/>
        </a:prstGeom>
        <a:solidFill>
          <a:srgbClr val="D6E6FE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ym typeface="Symbol"/>
            </a:rPr>
            <a:t> </a:t>
          </a:r>
          <a:r>
            <a:rPr lang="ru-RU" sz="1600" kern="1200" dirty="0" smtClean="0"/>
            <a:t>дает разъяснения законодательства Республики Беларусь </a:t>
          </a:r>
          <a:br>
            <a:rPr lang="ru-RU" sz="1600" kern="1200" dirty="0" smtClean="0"/>
          </a:br>
          <a:r>
            <a:rPr lang="ru-RU" sz="1600" kern="1200" dirty="0" smtClean="0"/>
            <a:t>в целях его единообразного применения </a:t>
          </a:r>
          <a:endParaRPr lang="ru-RU" sz="1600" kern="1200" dirty="0"/>
        </a:p>
      </dsp:txBody>
      <dsp:txXfrm>
        <a:off x="1747096" y="1517019"/>
        <a:ext cx="1880877" cy="2294188"/>
      </dsp:txXfrm>
    </dsp:sp>
    <dsp:sp modelId="{2F045A9E-6218-4D55-A7FA-A2E777F42B0D}">
      <dsp:nvSpPr>
        <dsp:cNvPr id="0" name=""/>
        <dsp:cNvSpPr/>
      </dsp:nvSpPr>
      <dsp:spPr>
        <a:xfrm>
          <a:off x="3575697" y="1591494"/>
          <a:ext cx="4920616" cy="3806542"/>
        </a:xfrm>
        <a:prstGeom prst="rect">
          <a:avLst/>
        </a:prstGeom>
        <a:solidFill>
          <a:srgbClr val="D6E6FE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ru-RU" sz="1600" kern="1200" dirty="0" smtClean="0">
              <a:sym typeface="Symbol"/>
            </a:rPr>
            <a:t> </a:t>
          </a:r>
          <a:r>
            <a:rPr lang="ru-RU" sz="1600" kern="1200" dirty="0" smtClean="0"/>
            <a:t>образует избирательные округа;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ru-RU" sz="1600" kern="1200" dirty="0" smtClean="0">
              <a:sym typeface="Symbol"/>
            </a:rPr>
            <a:t> </a:t>
          </a:r>
          <a:r>
            <a:rPr lang="ru-RU" sz="1600" kern="1200" dirty="0" smtClean="0"/>
            <a:t>решает вопросы о порядке участия граждан, находящихся за пределами государства, </a:t>
          </a:r>
          <a:br>
            <a:rPr lang="ru-RU" sz="1600" kern="1200" dirty="0" smtClean="0"/>
          </a:br>
          <a:r>
            <a:rPr lang="ru-RU" sz="1600" kern="1200" dirty="0" smtClean="0"/>
            <a:t>в выборах;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ru-RU" sz="1600" kern="1200" dirty="0" smtClean="0">
              <a:sym typeface="Symbol"/>
            </a:rPr>
            <a:t> </a:t>
          </a:r>
          <a:r>
            <a:rPr lang="ru-RU" sz="1600" kern="1200" dirty="0" smtClean="0"/>
            <a:t>определяет порядок использования средств массовой информации;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ru-RU" sz="1600" kern="1200" dirty="0" smtClean="0">
              <a:sym typeface="Symbol"/>
            </a:rPr>
            <a:t> </a:t>
          </a:r>
          <a:r>
            <a:rPr lang="ru-RU" sz="1600" kern="1200" dirty="0" smtClean="0"/>
            <a:t>устанавливает формы документов по выборам;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ru-RU" sz="1600" kern="1200" dirty="0" smtClean="0">
              <a:sym typeface="Symbol"/>
            </a:rPr>
            <a:t> </a:t>
          </a:r>
          <a:r>
            <a:rPr lang="ru-RU" sz="1600" kern="1200" dirty="0" smtClean="0"/>
            <a:t>подводит итоги выборов;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ru-RU" sz="1600" kern="1200" dirty="0" smtClean="0">
              <a:sym typeface="Symbol"/>
            </a:rPr>
            <a:t> </a:t>
          </a:r>
          <a:r>
            <a:rPr lang="ru-RU" sz="1600" kern="1200" dirty="0" smtClean="0"/>
            <a:t>регистрирует  избранных депутатов, созывает первую после выборов сессию Палаты представителей;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ru-RU" sz="1600" kern="1200" dirty="0" smtClean="0">
              <a:sym typeface="Symbol"/>
            </a:rPr>
            <a:t> </a:t>
          </a:r>
          <a:r>
            <a:rPr lang="ru-RU" sz="1600" kern="1200" dirty="0" smtClean="0"/>
            <a:t>осуществляет иные полномочия в соответствии </a:t>
          </a:r>
          <a:br>
            <a:rPr lang="ru-RU" sz="1600" kern="1200" dirty="0" smtClean="0"/>
          </a:br>
          <a:r>
            <a:rPr lang="ru-RU" sz="1600" kern="1200" dirty="0" smtClean="0"/>
            <a:t>с законодательством </a:t>
          </a:r>
          <a:endParaRPr lang="ru-RU" sz="1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</dsp:txBody>
      <dsp:txXfrm>
        <a:off x="3575697" y="1591494"/>
        <a:ext cx="4920616" cy="3806542"/>
      </dsp:txXfrm>
    </dsp:sp>
    <dsp:sp modelId="{41CFD9A4-C66C-48AF-AF41-24CD533AF227}">
      <dsp:nvSpPr>
        <dsp:cNvPr id="0" name=""/>
        <dsp:cNvSpPr/>
      </dsp:nvSpPr>
      <dsp:spPr>
        <a:xfrm>
          <a:off x="0" y="5020174"/>
          <a:ext cx="8610600" cy="377862"/>
        </a:xfrm>
        <a:prstGeom prst="rect">
          <a:avLst/>
        </a:prstGeom>
        <a:noFill/>
        <a:ln w="9525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6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48868C-C143-4E09-B157-625A7CF3D00C}">
      <dsp:nvSpPr>
        <dsp:cNvPr id="0" name=""/>
        <dsp:cNvSpPr/>
      </dsp:nvSpPr>
      <dsp:spPr>
        <a:xfrm>
          <a:off x="-432482" y="-55566"/>
          <a:ext cx="4012026" cy="401202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577C92-18E1-42BE-846A-677837AA1275}">
      <dsp:nvSpPr>
        <dsp:cNvPr id="0" name=""/>
        <dsp:cNvSpPr/>
      </dsp:nvSpPr>
      <dsp:spPr>
        <a:xfrm>
          <a:off x="397572" y="0"/>
          <a:ext cx="6996308" cy="401202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</a:rPr>
            <a:t>областные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</a:rPr>
            <a:t>Минская городская</a:t>
          </a:r>
          <a:endParaRPr lang="ru-RU" sz="2600" kern="1200" dirty="0">
            <a:solidFill>
              <a:schemeClr val="tx1"/>
            </a:solidFill>
          </a:endParaRPr>
        </a:p>
      </dsp:txBody>
      <dsp:txXfrm>
        <a:off x="397572" y="0"/>
        <a:ext cx="3498154" cy="1203610"/>
      </dsp:txXfrm>
    </dsp:sp>
    <dsp:sp modelId="{2A908A5D-1EC9-428B-A821-C7EAAFCABE6F}">
      <dsp:nvSpPr>
        <dsp:cNvPr id="0" name=""/>
        <dsp:cNvSpPr/>
      </dsp:nvSpPr>
      <dsp:spPr>
        <a:xfrm>
          <a:off x="191509" y="129764"/>
          <a:ext cx="123375" cy="227106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6FDAFB-2773-4AA2-AC01-EA00D66F4C1D}">
      <dsp:nvSpPr>
        <dsp:cNvPr id="0" name=""/>
        <dsp:cNvSpPr/>
      </dsp:nvSpPr>
      <dsp:spPr>
        <a:xfrm>
          <a:off x="389368" y="1303933"/>
          <a:ext cx="7154107" cy="237937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</a:rPr>
            <a:t>окружные</a:t>
          </a:r>
          <a:endParaRPr lang="ru-RU" sz="2600" kern="1200" dirty="0">
            <a:solidFill>
              <a:schemeClr val="tx1"/>
            </a:solidFill>
          </a:endParaRPr>
        </a:p>
      </dsp:txBody>
      <dsp:txXfrm>
        <a:off x="389368" y="1303933"/>
        <a:ext cx="3577053" cy="1098170"/>
      </dsp:txXfrm>
    </dsp:sp>
    <dsp:sp modelId="{5ECB66E1-C694-4B99-B1F0-FDCAC3C02BFF}">
      <dsp:nvSpPr>
        <dsp:cNvPr id="0" name=""/>
        <dsp:cNvSpPr/>
      </dsp:nvSpPr>
      <dsp:spPr>
        <a:xfrm>
          <a:off x="893613" y="2407217"/>
          <a:ext cx="1203606" cy="120360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D0479B-4BE8-4330-9B37-E6E829CD0609}">
      <dsp:nvSpPr>
        <dsp:cNvPr id="0" name=""/>
        <dsp:cNvSpPr/>
      </dsp:nvSpPr>
      <dsp:spPr>
        <a:xfrm>
          <a:off x="401943" y="2517744"/>
          <a:ext cx="7154107" cy="114922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</a:rPr>
            <a:t>участковые</a:t>
          </a:r>
          <a:endParaRPr lang="ru-RU" sz="2600" kern="1200" dirty="0">
            <a:solidFill>
              <a:schemeClr val="tx1"/>
            </a:solidFill>
          </a:endParaRPr>
        </a:p>
      </dsp:txBody>
      <dsp:txXfrm>
        <a:off x="401943" y="2517744"/>
        <a:ext cx="3577053" cy="1149227"/>
      </dsp:txXfrm>
    </dsp:sp>
    <dsp:sp modelId="{14E56522-6C54-4134-9F8B-FD5463A3295D}">
      <dsp:nvSpPr>
        <dsp:cNvPr id="0" name=""/>
        <dsp:cNvSpPr/>
      </dsp:nvSpPr>
      <dsp:spPr>
        <a:xfrm>
          <a:off x="3554302" y="0"/>
          <a:ext cx="3549808" cy="120361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</a:rPr>
            <a:t>президиум областного Совета депутатов + областной исполнительный комитет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</a:rPr>
            <a:t>Президиум Минского городского Совета депутатов + Минский городской исполнительный комитет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554302" y="0"/>
        <a:ext cx="3549808" cy="1203610"/>
      </dsp:txXfrm>
    </dsp:sp>
    <dsp:sp modelId="{762556A2-2D2A-4DE2-9334-E723BC92B5AF}">
      <dsp:nvSpPr>
        <dsp:cNvPr id="0" name=""/>
        <dsp:cNvSpPr/>
      </dsp:nvSpPr>
      <dsp:spPr>
        <a:xfrm>
          <a:off x="3738899" y="1203610"/>
          <a:ext cx="3180614" cy="1203606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</a:rPr>
            <a:t>формируются теми же органами, которые образуют областные, Минскую городскую комиссию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738899" y="1203610"/>
        <a:ext cx="3180614" cy="1203606"/>
      </dsp:txXfrm>
    </dsp:sp>
    <dsp:sp modelId="{EE50B1B8-58C9-422E-B971-CE9F56027A58}">
      <dsp:nvSpPr>
        <dsp:cNvPr id="0" name=""/>
        <dsp:cNvSpPr/>
      </dsp:nvSpPr>
      <dsp:spPr>
        <a:xfrm>
          <a:off x="3780534" y="2407217"/>
          <a:ext cx="3097344" cy="1203606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</a:rPr>
            <a:t>районные, городские (в городах областного подчинения) исполнительные комитеты, в городах с районным делением – местные администрации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3780534" y="2407217"/>
        <a:ext cx="3097344" cy="120360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B61225-BBDE-44C7-A882-7590E9C9B3EC}">
      <dsp:nvSpPr>
        <dsp:cNvPr id="0" name=""/>
        <dsp:cNvSpPr/>
      </dsp:nvSpPr>
      <dsp:spPr>
        <a:xfrm>
          <a:off x="429915" y="858349"/>
          <a:ext cx="7472993" cy="1823259"/>
        </a:xfrm>
        <a:prstGeom prst="horizontalScroll">
          <a:avLst/>
        </a:prstGeom>
        <a:solidFill>
          <a:srgbClr val="C1C1F7"/>
        </a:solidFill>
        <a:ln w="9525" cap="flat" cmpd="sng" algn="ctr">
          <a:solidFill>
            <a:srgbClr val="0070C0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254000" bIns="183618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Образуютс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я  не позднее чем за 75 дней до выборов </a:t>
          </a:r>
          <a:br>
            <a:rPr lang="ru-RU" sz="1800" kern="1200" dirty="0" smtClean="0">
              <a:latin typeface="Arial" pitchFamily="34" charset="0"/>
              <a:cs typeface="Arial" pitchFamily="34" charset="0"/>
            </a:rPr>
          </a:b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– не позднее 2 сентября 2019 г.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Полномочия прекращаютс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я через один месяц после выборов. 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429915" y="858349"/>
        <a:ext cx="7472993" cy="1823259"/>
      </dsp:txXfrm>
    </dsp:sp>
    <dsp:sp modelId="{90B80E73-C9C5-42AB-BF5C-B08FFEE04AE7}">
      <dsp:nvSpPr>
        <dsp:cNvPr id="0" name=""/>
        <dsp:cNvSpPr/>
      </dsp:nvSpPr>
      <dsp:spPr>
        <a:xfrm>
          <a:off x="43829" y="370150"/>
          <a:ext cx="5269753" cy="753366"/>
        </a:xfrm>
        <a:prstGeom prst="rect">
          <a:avLst/>
        </a:prstGeom>
        <a:solidFill>
          <a:srgbClr val="D6E6FE"/>
        </a:solidFill>
        <a:ln w="9525" cap="flat" cmpd="sng" algn="ctr">
          <a:solidFill>
            <a:srgbClr val="0070C0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областные, Минская городская,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окружные комиссии 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43829" y="370150"/>
        <a:ext cx="5269753" cy="753366"/>
      </dsp:txXfrm>
    </dsp:sp>
    <dsp:sp modelId="{C790DC61-29DC-41FA-90A7-4301FF002BE7}">
      <dsp:nvSpPr>
        <dsp:cNvPr id="0" name=""/>
        <dsp:cNvSpPr/>
      </dsp:nvSpPr>
      <dsp:spPr>
        <a:xfrm>
          <a:off x="2003052" y="3308173"/>
          <a:ext cx="5938357" cy="1642649"/>
        </a:xfrm>
        <a:prstGeom prst="horizontalScroll">
          <a:avLst/>
        </a:prstGeom>
        <a:solidFill>
          <a:srgbClr val="C1C1F7"/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254000" bIns="183618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Образуются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 не позднее чем за 45 дней до выборов – не позднее 2 октября 2019 г.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Полномочия прекращаются 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после завершения выборов на участке для голосования.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2003052" y="3308173"/>
        <a:ext cx="5938357" cy="1642649"/>
      </dsp:txXfrm>
    </dsp:sp>
    <dsp:sp modelId="{3F68F056-6CCA-4A97-9428-27FE89A92729}">
      <dsp:nvSpPr>
        <dsp:cNvPr id="0" name=""/>
        <dsp:cNvSpPr/>
      </dsp:nvSpPr>
      <dsp:spPr>
        <a:xfrm>
          <a:off x="695128" y="2849189"/>
          <a:ext cx="3471270" cy="449474"/>
        </a:xfrm>
        <a:prstGeom prst="rect">
          <a:avLst/>
        </a:prstGeom>
        <a:solidFill>
          <a:srgbClr val="D6E6FE"/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участковые комиссии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695128" y="2849189"/>
        <a:ext cx="3471270" cy="44947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F4FC68C-7BB0-4A38-9988-9CF39D0E0998}" type="datetimeFigureOut">
              <a:rPr lang="ru-RU"/>
              <a:pPr>
                <a:defRPr/>
              </a:pPr>
              <a:t>26.10.2019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714875"/>
            <a:ext cx="54260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4925203-004E-499B-BAF3-B581FF33B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82032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25203-004E-499B-BAF3-B581FF33BAB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9278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endParaRPr lang="ru-RU" b="1" dirty="0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B043C7-28F1-4F08-96A0-ACDBC79E515E}" type="slidenum">
              <a:rPr lang="ru-RU" smtClean="0"/>
              <a:pPr eaLnBrk="1" hangingPunct="1"/>
              <a:t>20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260925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8E6E0C-73E5-40E3-9D0B-EDEB7716EAAE}" type="slidenum">
              <a:rPr lang="ru-RU" smtClean="0"/>
              <a:pPr eaLnBrk="1" hangingPunct="1"/>
              <a:t>21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374813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25203-004E-499B-BAF3-B581FF33BAB0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0412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rgbClr val="009900"/>
                </a:solidFill>
              </a:rPr>
              <a:t>Если выборы признаны несостоявшимися, недействительными, назначен второй тур голосования, то об этом указывается в сообщении </a:t>
            </a:r>
            <a:br>
              <a:rPr lang="ru-RU" smtClean="0">
                <a:solidFill>
                  <a:srgbClr val="009900"/>
                </a:solidFill>
              </a:rPr>
            </a:br>
            <a:r>
              <a:rPr lang="ru-RU" smtClean="0">
                <a:solidFill>
                  <a:srgbClr val="009900"/>
                </a:solidFill>
              </a:rPr>
              <a:t>с опубликованием сведений о кандидатах в депутаты, прошедших во второй тур голосования. </a:t>
            </a: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D2CD9B-9EA1-4384-AE3C-2334FA581C72}" type="slidenum">
              <a:rPr lang="ru-RU" smtClean="0"/>
              <a:pPr eaLnBrk="1" hangingPunct="1"/>
              <a:t>34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263030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9386397-4650-4EAD-B4D7-181A7F4266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A6CE0D-61D1-454C-A409-35A6A894B36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1EA98-27D6-4F40-8510-E8DE6EA7433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ED609-29E9-48A2-A4D6-213536FCE1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1791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B1F5E-3BD3-412D-9FA4-55DDC5E83F4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8E632-AB9F-4E32-9A20-ECCB6B47115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0CA71-F966-4521-B008-136C00ED1C2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1BCE0-83F5-423A-9E6D-DF3731216C4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7F0AA-A1C5-44FB-A594-2D10C8A0B70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3DB66-84AA-48DA-911B-9C6F6F81E74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pPr>
              <a:defRPr/>
            </a:pPr>
            <a:fld id="{10A0A0B9-67AA-4098-B363-B1A3165C1B3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pPr>
              <a:defRPr/>
            </a:pPr>
            <a:fld id="{ADD78873-CB44-4CC9-B298-8F2DD7503AF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F5D6DA76-A85F-4E18-8569-14368DCC8D6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914400" y="219074"/>
            <a:ext cx="7292975" cy="1217613"/>
          </a:xfrm>
          <a:solidFill>
            <a:srgbClr val="D6E6FE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2800" b="1" kern="0" spc="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Narrow" pitchFamily="34" charset="0"/>
              </a:rPr>
              <a:t>Выборы депутатов Палаты представителей Национального собрания Республики Беларусь </a:t>
            </a:r>
            <a:br>
              <a:rPr lang="ru-RU" sz="2800" b="1" kern="0" spc="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Narrow" pitchFamily="34" charset="0"/>
              </a:rPr>
            </a:br>
            <a:r>
              <a:rPr lang="ru-RU" sz="2800" b="1" kern="0" spc="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Narrow" pitchFamily="34" charset="0"/>
              </a:rPr>
              <a:t>седьмого созыва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8675" y="1436687"/>
            <a:ext cx="7378700" cy="4751387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20000"/>
          </a:bodyPr>
          <a:lstStyle/>
          <a:p>
            <a:pPr algn="ctr" eaLnBrk="1" hangingPunct="1">
              <a:defRPr/>
            </a:pPr>
            <a:endParaRPr lang="ru-RU" dirty="0" smtClean="0"/>
          </a:p>
          <a:p>
            <a:pPr algn="ctr" eaLnBrk="1" hangingPunct="1">
              <a:defRPr/>
            </a:pPr>
            <a:endParaRPr lang="ru-RU" dirty="0" smtClean="0"/>
          </a:p>
          <a:p>
            <a:pPr algn="ctr" eaLnBrk="1" hangingPunct="1">
              <a:defRPr/>
            </a:pPr>
            <a:endParaRPr lang="ru-RU" dirty="0" smtClean="0"/>
          </a:p>
          <a:p>
            <a:pPr algn="ctr" eaLnBrk="1" hangingPunct="1">
              <a:defRPr/>
            </a:pPr>
            <a:endParaRPr lang="ru-RU" dirty="0" smtClean="0"/>
          </a:p>
          <a:p>
            <a:pPr algn="ctr" eaLnBrk="1" hangingPunct="1">
              <a:defRPr/>
            </a:pPr>
            <a:endParaRPr lang="ru-RU" dirty="0" smtClean="0"/>
          </a:p>
          <a:p>
            <a:pPr algn="ctr" eaLnBrk="1" hangingPunct="1">
              <a:defRPr/>
            </a:pPr>
            <a:endParaRPr lang="ru-RU" sz="2400" b="1" dirty="0" smtClean="0">
              <a:solidFill>
                <a:srgbClr val="008000"/>
              </a:solidFill>
              <a:latin typeface="Arial" charset="0"/>
            </a:endParaRPr>
          </a:p>
          <a:p>
            <a:pPr algn="ctr" eaLnBrk="1" hangingPunct="1">
              <a:defRPr/>
            </a:pPr>
            <a:endParaRPr lang="ru-RU" sz="2400" b="1" dirty="0" smtClean="0">
              <a:solidFill>
                <a:srgbClr val="008000"/>
              </a:solidFill>
              <a:latin typeface="Arial" charset="0"/>
            </a:endParaRPr>
          </a:p>
          <a:p>
            <a:pPr algn="ctr" eaLnBrk="1" hangingPunct="1">
              <a:defRPr/>
            </a:pPr>
            <a:endParaRPr lang="ru-RU" sz="2400" b="1" dirty="0" smtClean="0">
              <a:solidFill>
                <a:srgbClr val="008000"/>
              </a:solidFill>
              <a:latin typeface="Arial" charset="0"/>
            </a:endParaRPr>
          </a:p>
          <a:p>
            <a:pPr algn="ctr" eaLnBrk="1" hangingPunct="1">
              <a:defRPr/>
            </a:pPr>
            <a:endParaRPr lang="ru-RU" sz="2400" b="1" dirty="0" smtClean="0">
              <a:solidFill>
                <a:srgbClr val="008000"/>
              </a:solidFill>
              <a:latin typeface="Arial" charset="0"/>
            </a:endParaRPr>
          </a:p>
          <a:p>
            <a:pPr algn="ctr" eaLnBrk="1" hangingPunct="1">
              <a:defRPr/>
            </a:pPr>
            <a:endParaRPr lang="ru-RU" sz="2400" b="1" dirty="0" smtClean="0">
              <a:solidFill>
                <a:srgbClr val="008000"/>
              </a:solidFill>
            </a:endParaRPr>
          </a:p>
          <a:p>
            <a:pPr marL="114300" indent="0" algn="ctr" eaLnBrk="1" hangingPunct="1">
              <a:spcBef>
                <a:spcPts val="3000"/>
              </a:spcBef>
              <a:buFont typeface="Arial" charset="0"/>
              <a:buNone/>
              <a:defRPr/>
            </a:pPr>
            <a:r>
              <a:rPr lang="ru-RU" sz="240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itchFamily="34" charset="0"/>
              </a:rPr>
              <a:t>17 ноября 2019 года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07" b="31850"/>
          <a:stretch/>
        </p:blipFill>
        <p:spPr>
          <a:xfrm>
            <a:off x="1800088" y="2001838"/>
            <a:ext cx="5820863" cy="3184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Прямая со стрелкой 33"/>
          <p:cNvCxnSpPr/>
          <p:nvPr/>
        </p:nvCxnSpPr>
        <p:spPr>
          <a:xfrm>
            <a:off x="3208153" y="1655673"/>
            <a:ext cx="4107047" cy="2663109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Скругленная соединительная линия 40"/>
          <p:cNvCxnSpPr>
            <a:endCxn id="47" idx="0"/>
          </p:cNvCxnSpPr>
          <p:nvPr/>
        </p:nvCxnSpPr>
        <p:spPr>
          <a:xfrm>
            <a:off x="3121303" y="2495460"/>
            <a:ext cx="2219267" cy="1950535"/>
          </a:xfrm>
          <a:prstGeom prst="curvedConnector2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12874" y="209459"/>
            <a:ext cx="7118252" cy="933450"/>
          </a:xfrm>
          <a:solidFill>
            <a:srgbClr val="D6E6FE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ru-RU" sz="24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Кто вправе присутствовать на заседании</a:t>
            </a:r>
            <a:br>
              <a:rPr lang="ru-RU" sz="24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избирательной комиссии</a:t>
            </a:r>
            <a:endParaRPr lang="ru-RU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Скругленная соединительная линия 17"/>
          <p:cNvCxnSpPr>
            <a:endCxn id="5" idx="1"/>
          </p:cNvCxnSpPr>
          <p:nvPr/>
        </p:nvCxnSpPr>
        <p:spPr>
          <a:xfrm rot="10800000" flipH="1" flipV="1">
            <a:off x="1149248" y="2109051"/>
            <a:ext cx="1382668" cy="4184120"/>
          </a:xfrm>
          <a:prstGeom prst="curvedConnector3">
            <a:avLst>
              <a:gd name="adj1" fmla="val -16533"/>
            </a:avLst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0243" name="Группа 21"/>
          <p:cNvGrpSpPr>
            <a:grpSpLocks/>
          </p:cNvGrpSpPr>
          <p:nvPr/>
        </p:nvGrpSpPr>
        <p:grpSpPr bwMode="auto">
          <a:xfrm>
            <a:off x="307835" y="2981907"/>
            <a:ext cx="8181384" cy="3923264"/>
            <a:chOff x="251520" y="2708920"/>
            <a:chExt cx="8180618" cy="3923959"/>
          </a:xfrm>
          <a:solidFill>
            <a:srgbClr val="D6E6FE"/>
          </a:solidFill>
        </p:grpSpPr>
        <p:grpSp>
          <p:nvGrpSpPr>
            <p:cNvPr id="10245" name="Группа 10"/>
            <p:cNvGrpSpPr>
              <a:grpSpLocks/>
            </p:cNvGrpSpPr>
            <p:nvPr/>
          </p:nvGrpSpPr>
          <p:grpSpPr bwMode="auto">
            <a:xfrm>
              <a:off x="760412" y="2708920"/>
              <a:ext cx="2016125" cy="1077219"/>
              <a:chOff x="760412" y="2636912"/>
              <a:chExt cx="2016125" cy="1077219"/>
            </a:xfrm>
            <a:grpFill/>
          </p:grpSpPr>
          <p:sp>
            <p:nvSpPr>
              <p:cNvPr id="2" name="AutoShape 32"/>
              <p:cNvSpPr>
                <a:spLocks noChangeArrowheads="1"/>
              </p:cNvSpPr>
              <p:nvPr/>
            </p:nvSpPr>
            <p:spPr bwMode="auto">
              <a:xfrm>
                <a:off x="761059" y="2637427"/>
                <a:ext cx="2015935" cy="1076515"/>
              </a:xfrm>
              <a:prstGeom prst="roundRect">
                <a:avLst>
                  <a:gd name="adj" fmla="val 16667"/>
                </a:avLst>
              </a:prstGeom>
              <a:grpFill/>
              <a:ln>
                <a:solidFill>
                  <a:schemeClr val="bg2">
                    <a:lumMod val="25000"/>
                  </a:schemeClr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dirty="0">
                  <a:solidFill>
                    <a:srgbClr val="009900"/>
                  </a:solidFill>
                  <a:latin typeface="Arial" charset="0"/>
                </a:endParaRPr>
              </a:p>
            </p:txBody>
          </p:sp>
          <p:sp>
            <p:nvSpPr>
              <p:cNvPr id="10268" name="Text Box 74"/>
              <p:cNvSpPr txBox="1">
                <a:spLocks noChangeArrowheads="1"/>
              </p:cNvSpPr>
              <p:nvPr/>
            </p:nvSpPr>
            <p:spPr bwMode="auto">
              <a:xfrm>
                <a:off x="799009" y="2636912"/>
                <a:ext cx="1944216" cy="1077218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1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лица, выдвигаемые кандидатами </a:t>
                </a:r>
                <a:br>
                  <a:rPr lang="ru-RU" sz="1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</a:br>
                <a:r>
                  <a:rPr lang="ru-RU" sz="1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в депутаты</a:t>
                </a:r>
              </a:p>
            </p:txBody>
          </p:sp>
        </p:grpSp>
        <p:grpSp>
          <p:nvGrpSpPr>
            <p:cNvPr id="10246" name="Группа 11"/>
            <p:cNvGrpSpPr>
              <a:grpSpLocks/>
            </p:cNvGrpSpPr>
            <p:nvPr/>
          </p:nvGrpSpPr>
          <p:grpSpPr bwMode="auto">
            <a:xfrm>
              <a:off x="3186858" y="2825620"/>
              <a:ext cx="2018853" cy="1076515"/>
              <a:chOff x="3186858" y="2750711"/>
              <a:chExt cx="2018853" cy="1076515"/>
            </a:xfrm>
            <a:grpFill/>
          </p:grpSpPr>
          <p:sp>
            <p:nvSpPr>
              <p:cNvPr id="32" name="AutoShape 32"/>
              <p:cNvSpPr>
                <a:spLocks noChangeArrowheads="1"/>
              </p:cNvSpPr>
              <p:nvPr/>
            </p:nvSpPr>
            <p:spPr bwMode="auto">
              <a:xfrm>
                <a:off x="3186858" y="2750711"/>
                <a:ext cx="2015935" cy="1076515"/>
              </a:xfrm>
              <a:prstGeom prst="roundRect">
                <a:avLst>
                  <a:gd name="adj" fmla="val 16667"/>
                </a:avLst>
              </a:prstGeom>
              <a:grpFill/>
              <a:ln>
                <a:solidFill>
                  <a:schemeClr val="bg2">
                    <a:lumMod val="2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dirty="0">
                  <a:solidFill>
                    <a:srgbClr val="009900"/>
                  </a:solidFill>
                  <a:latin typeface="Arial" charset="0"/>
                </a:endParaRPr>
              </a:p>
            </p:txBody>
          </p:sp>
          <p:sp>
            <p:nvSpPr>
              <p:cNvPr id="10266" name="Text Box 74"/>
              <p:cNvSpPr txBox="1">
                <a:spLocks noChangeArrowheads="1"/>
              </p:cNvSpPr>
              <p:nvPr/>
            </p:nvSpPr>
            <p:spPr bwMode="auto">
              <a:xfrm>
                <a:off x="3261495" y="2872800"/>
                <a:ext cx="1944216" cy="584775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1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кандидаты </a:t>
                </a:r>
                <a:br>
                  <a:rPr lang="ru-RU" sz="1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</a:br>
                <a:r>
                  <a:rPr lang="ru-RU" sz="1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в депутаты</a:t>
                </a:r>
              </a:p>
            </p:txBody>
          </p:sp>
        </p:grpSp>
        <p:grpSp>
          <p:nvGrpSpPr>
            <p:cNvPr id="10247" name="Группа 12"/>
            <p:cNvGrpSpPr>
              <a:grpSpLocks/>
            </p:cNvGrpSpPr>
            <p:nvPr/>
          </p:nvGrpSpPr>
          <p:grpSpPr bwMode="auto">
            <a:xfrm>
              <a:off x="5652219" y="2711822"/>
              <a:ext cx="2016125" cy="1077218"/>
              <a:chOff x="5652219" y="2636913"/>
              <a:chExt cx="2016125" cy="1077218"/>
            </a:xfrm>
            <a:grpFill/>
          </p:grpSpPr>
          <p:sp>
            <p:nvSpPr>
              <p:cNvPr id="35" name="AutoShape 32"/>
              <p:cNvSpPr>
                <a:spLocks noChangeArrowheads="1"/>
              </p:cNvSpPr>
              <p:nvPr/>
            </p:nvSpPr>
            <p:spPr bwMode="auto">
              <a:xfrm>
                <a:off x="5651687" y="2637701"/>
                <a:ext cx="2015935" cy="1076515"/>
              </a:xfrm>
              <a:prstGeom prst="roundRect">
                <a:avLst>
                  <a:gd name="adj" fmla="val 16667"/>
                </a:avLst>
              </a:prstGeom>
              <a:grpFill/>
              <a:ln>
                <a:solidFill>
                  <a:schemeClr val="bg2">
                    <a:lumMod val="2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dirty="0">
                  <a:solidFill>
                    <a:srgbClr val="009900"/>
                  </a:solidFill>
                  <a:latin typeface="Arial" charset="0"/>
                </a:endParaRPr>
              </a:p>
            </p:txBody>
          </p:sp>
          <p:sp>
            <p:nvSpPr>
              <p:cNvPr id="10264" name="Text Box 74"/>
              <p:cNvSpPr txBox="1">
                <a:spLocks noChangeArrowheads="1"/>
              </p:cNvSpPr>
              <p:nvPr/>
            </p:nvSpPr>
            <p:spPr bwMode="auto">
              <a:xfrm>
                <a:off x="5690816" y="2775927"/>
                <a:ext cx="1944216" cy="830997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1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доверенные лица кандидатов </a:t>
                </a:r>
                <a:br>
                  <a:rPr lang="ru-RU" sz="1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</a:br>
                <a:r>
                  <a:rPr lang="ru-RU" sz="1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в депутаты</a:t>
                </a:r>
                <a:endParaRPr lang="ru-RU" sz="1600" b="1" dirty="0">
                  <a:solidFill>
                    <a:srgbClr val="009900"/>
                  </a:solidFill>
                </a:endParaRPr>
              </a:p>
            </p:txBody>
          </p:sp>
        </p:grpSp>
        <p:grpSp>
          <p:nvGrpSpPr>
            <p:cNvPr id="10248" name="Группа 18"/>
            <p:cNvGrpSpPr>
              <a:grpSpLocks/>
            </p:cNvGrpSpPr>
            <p:nvPr/>
          </p:nvGrpSpPr>
          <p:grpSpPr bwMode="auto">
            <a:xfrm>
              <a:off x="251520" y="4089152"/>
              <a:ext cx="1776389" cy="839936"/>
              <a:chOff x="251520" y="4089152"/>
              <a:chExt cx="1776389" cy="839936"/>
            </a:xfrm>
            <a:grpFill/>
          </p:grpSpPr>
          <p:sp>
            <p:nvSpPr>
              <p:cNvPr id="3" name="AutoShape 32"/>
              <p:cNvSpPr>
                <a:spLocks noChangeArrowheads="1"/>
              </p:cNvSpPr>
              <p:nvPr/>
            </p:nvSpPr>
            <p:spPr bwMode="auto">
              <a:xfrm>
                <a:off x="251520" y="4089152"/>
                <a:ext cx="1763835" cy="839936"/>
              </a:xfrm>
              <a:prstGeom prst="roundRect">
                <a:avLst>
                  <a:gd name="adj" fmla="val 16667"/>
                </a:avLst>
              </a:prstGeom>
              <a:grpFill/>
              <a:ln>
                <a:solidFill>
                  <a:schemeClr val="bg2">
                    <a:lumMod val="2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dirty="0">
                  <a:solidFill>
                    <a:srgbClr val="009900"/>
                  </a:solidFill>
                  <a:latin typeface="Arial" charset="0"/>
                </a:endParaRPr>
              </a:p>
            </p:txBody>
          </p:sp>
          <p:sp>
            <p:nvSpPr>
              <p:cNvPr id="10262" name="Text Box 74"/>
              <p:cNvSpPr txBox="1">
                <a:spLocks noChangeArrowheads="1"/>
              </p:cNvSpPr>
              <p:nvPr/>
            </p:nvSpPr>
            <p:spPr bwMode="auto">
              <a:xfrm>
                <a:off x="264074" y="4322778"/>
                <a:ext cx="1763835" cy="584879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1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национальные </a:t>
                </a:r>
                <a:r>
                  <a:rPr lang="ru-RU" sz="1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наблюдатели</a:t>
                </a:r>
              </a:p>
            </p:txBody>
          </p:sp>
        </p:grpSp>
        <p:grpSp>
          <p:nvGrpSpPr>
            <p:cNvPr id="10249" name="Группа 17"/>
            <p:cNvGrpSpPr>
              <a:grpSpLocks/>
            </p:cNvGrpSpPr>
            <p:nvPr/>
          </p:nvGrpSpPr>
          <p:grpSpPr bwMode="auto">
            <a:xfrm>
              <a:off x="2178274" y="4157730"/>
              <a:ext cx="2123801" cy="936165"/>
              <a:chOff x="2178274" y="4157730"/>
              <a:chExt cx="2123801" cy="936165"/>
            </a:xfrm>
            <a:grpFill/>
          </p:grpSpPr>
          <p:sp>
            <p:nvSpPr>
              <p:cNvPr id="44" name="AutoShape 32"/>
              <p:cNvSpPr>
                <a:spLocks noChangeArrowheads="1"/>
              </p:cNvSpPr>
              <p:nvPr/>
            </p:nvSpPr>
            <p:spPr bwMode="auto">
              <a:xfrm>
                <a:off x="2178274" y="4157730"/>
                <a:ext cx="2123801" cy="936165"/>
              </a:xfrm>
              <a:prstGeom prst="roundRect">
                <a:avLst>
                  <a:gd name="adj" fmla="val 16667"/>
                </a:avLst>
              </a:prstGeom>
              <a:grpFill/>
              <a:ln>
                <a:solidFill>
                  <a:schemeClr val="bg2">
                    <a:lumMod val="2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dirty="0">
                  <a:solidFill>
                    <a:srgbClr val="009900"/>
                  </a:solidFill>
                  <a:latin typeface="Arial" charset="0"/>
                </a:endParaRPr>
              </a:p>
            </p:txBody>
          </p:sp>
          <p:sp>
            <p:nvSpPr>
              <p:cNvPr id="10260" name="Text Box 74"/>
              <p:cNvSpPr txBox="1">
                <a:spLocks noChangeArrowheads="1"/>
              </p:cNvSpPr>
              <p:nvPr/>
            </p:nvSpPr>
            <p:spPr bwMode="auto">
              <a:xfrm>
                <a:off x="2232268" y="4177737"/>
                <a:ext cx="2015812" cy="830996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1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иностранные (международные) наблюдатели</a:t>
                </a:r>
              </a:p>
            </p:txBody>
          </p:sp>
        </p:grpSp>
        <p:grpSp>
          <p:nvGrpSpPr>
            <p:cNvPr id="10250" name="Группа 16"/>
            <p:cNvGrpSpPr>
              <a:grpSpLocks/>
            </p:cNvGrpSpPr>
            <p:nvPr/>
          </p:nvGrpSpPr>
          <p:grpSpPr bwMode="auto">
            <a:xfrm>
              <a:off x="4401866" y="4173267"/>
              <a:ext cx="1763836" cy="839936"/>
              <a:chOff x="4401866" y="4173267"/>
              <a:chExt cx="1763836" cy="839936"/>
            </a:xfrm>
            <a:grpFill/>
          </p:grpSpPr>
          <p:sp>
            <p:nvSpPr>
              <p:cNvPr id="47" name="AutoShape 32"/>
              <p:cNvSpPr>
                <a:spLocks noChangeArrowheads="1"/>
              </p:cNvSpPr>
              <p:nvPr/>
            </p:nvSpPr>
            <p:spPr bwMode="auto">
              <a:xfrm>
                <a:off x="4401866" y="4173267"/>
                <a:ext cx="1763835" cy="839936"/>
              </a:xfrm>
              <a:prstGeom prst="roundRect">
                <a:avLst>
                  <a:gd name="adj" fmla="val 16667"/>
                </a:avLst>
              </a:prstGeom>
              <a:grpFill/>
              <a:ln>
                <a:solidFill>
                  <a:schemeClr val="bg2">
                    <a:lumMod val="2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dirty="0">
                  <a:solidFill>
                    <a:srgbClr val="009900"/>
                  </a:solidFill>
                  <a:latin typeface="Arial" charset="0"/>
                </a:endParaRPr>
              </a:p>
            </p:txBody>
          </p:sp>
          <p:sp>
            <p:nvSpPr>
              <p:cNvPr id="10258" name="Text Box 74"/>
              <p:cNvSpPr txBox="1">
                <a:spLocks noChangeArrowheads="1"/>
              </p:cNvSpPr>
              <p:nvPr/>
            </p:nvSpPr>
            <p:spPr bwMode="auto">
              <a:xfrm>
                <a:off x="4401867" y="4322777"/>
                <a:ext cx="1763835" cy="584878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1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представители СМИ</a:t>
                </a:r>
              </a:p>
            </p:txBody>
          </p:sp>
        </p:grpSp>
        <p:grpSp>
          <p:nvGrpSpPr>
            <p:cNvPr id="10251" name="Группа 15"/>
            <p:cNvGrpSpPr>
              <a:grpSpLocks/>
            </p:cNvGrpSpPr>
            <p:nvPr/>
          </p:nvGrpSpPr>
          <p:grpSpPr bwMode="auto">
            <a:xfrm>
              <a:off x="6271612" y="4177737"/>
              <a:ext cx="2160526" cy="972171"/>
              <a:chOff x="6271612" y="4177737"/>
              <a:chExt cx="2160526" cy="972171"/>
            </a:xfrm>
            <a:grpFill/>
          </p:grpSpPr>
          <p:sp>
            <p:nvSpPr>
              <p:cNvPr id="50" name="AutoShape 32"/>
              <p:cNvSpPr>
                <a:spLocks noChangeArrowheads="1"/>
              </p:cNvSpPr>
              <p:nvPr/>
            </p:nvSpPr>
            <p:spPr bwMode="auto">
              <a:xfrm>
                <a:off x="6272340" y="4177737"/>
                <a:ext cx="2159798" cy="972171"/>
              </a:xfrm>
              <a:prstGeom prst="roundRect">
                <a:avLst>
                  <a:gd name="adj" fmla="val 16667"/>
                </a:avLst>
              </a:prstGeom>
              <a:grpFill/>
              <a:ln>
                <a:solidFill>
                  <a:schemeClr val="bg2">
                    <a:lumMod val="2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dirty="0">
                  <a:solidFill>
                    <a:srgbClr val="009900"/>
                  </a:solidFill>
                  <a:latin typeface="Arial" charset="0"/>
                </a:endParaRPr>
              </a:p>
            </p:txBody>
          </p:sp>
          <p:sp>
            <p:nvSpPr>
              <p:cNvPr id="10256" name="Text Box 74"/>
              <p:cNvSpPr txBox="1">
                <a:spLocks noChangeArrowheads="1"/>
              </p:cNvSpPr>
              <p:nvPr/>
            </p:nvSpPr>
            <p:spPr bwMode="auto">
              <a:xfrm>
                <a:off x="6271612" y="4262752"/>
                <a:ext cx="2160523" cy="831144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1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граждане, чьи обращения рассматриваются</a:t>
                </a:r>
              </a:p>
            </p:txBody>
          </p:sp>
        </p:grpSp>
        <p:grpSp>
          <p:nvGrpSpPr>
            <p:cNvPr id="10252" name="Группа 19"/>
            <p:cNvGrpSpPr>
              <a:grpSpLocks/>
            </p:cNvGrpSpPr>
            <p:nvPr/>
          </p:nvGrpSpPr>
          <p:grpSpPr bwMode="auto">
            <a:xfrm>
              <a:off x="2475393" y="5408661"/>
              <a:ext cx="4859545" cy="1224218"/>
              <a:chOff x="2475393" y="5408661"/>
              <a:chExt cx="4859545" cy="1224218"/>
            </a:xfrm>
            <a:grpFill/>
          </p:grpSpPr>
          <p:sp>
            <p:nvSpPr>
              <p:cNvPr id="5" name="AutoShape 32"/>
              <p:cNvSpPr>
                <a:spLocks noChangeArrowheads="1"/>
              </p:cNvSpPr>
              <p:nvPr/>
            </p:nvSpPr>
            <p:spPr bwMode="auto">
              <a:xfrm>
                <a:off x="2475393" y="5408662"/>
                <a:ext cx="4859545" cy="1224217"/>
              </a:xfrm>
              <a:prstGeom prst="roundRect">
                <a:avLst>
                  <a:gd name="adj" fmla="val 16667"/>
                </a:avLst>
              </a:prstGeom>
              <a:grpFill/>
              <a:ln>
                <a:solidFill>
                  <a:schemeClr val="bg2">
                    <a:lumMod val="2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10254" name="Text Box 74"/>
              <p:cNvSpPr txBox="1">
                <a:spLocks noChangeArrowheads="1"/>
              </p:cNvSpPr>
              <p:nvPr/>
            </p:nvSpPr>
            <p:spPr bwMode="auto">
              <a:xfrm>
                <a:off x="2776995" y="5408661"/>
                <a:ext cx="4499579" cy="1077409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1600" u="sng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при необходимости:</a:t>
                </a:r>
              </a:p>
              <a:p>
                <a:pPr algn="ctr" eaLnBrk="1" hangingPunct="1"/>
                <a:r>
                  <a:rPr lang="ru-RU" sz="1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представители государственных органов,</a:t>
                </a:r>
                <a:br>
                  <a:rPr lang="ru-RU" sz="1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</a:br>
                <a:r>
                  <a:rPr lang="ru-RU" sz="1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общественных объединений,</a:t>
                </a:r>
                <a:br>
                  <a:rPr lang="ru-RU" sz="1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</a:br>
                <a:r>
                  <a:rPr lang="ru-RU" sz="1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иных организаций</a:t>
                </a:r>
              </a:p>
            </p:txBody>
          </p:sp>
        </p:grpSp>
      </p:grpSp>
      <p:cxnSp>
        <p:nvCxnSpPr>
          <p:cNvPr id="6" name="Прямая со стрелкой 5"/>
          <p:cNvCxnSpPr>
            <a:endCxn id="2" idx="0"/>
          </p:cNvCxnSpPr>
          <p:nvPr/>
        </p:nvCxnSpPr>
        <p:spPr>
          <a:xfrm flipH="1">
            <a:off x="1825484" y="2495460"/>
            <a:ext cx="1047820" cy="48696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372282" y="2147081"/>
            <a:ext cx="1101012" cy="90716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353362" y="2064818"/>
            <a:ext cx="3227122" cy="82220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>
          <a:xfrm rot="10800000" flipV="1">
            <a:off x="811334" y="1897806"/>
            <a:ext cx="328755" cy="2361486"/>
          </a:xfrm>
          <a:prstGeom prst="bentConnector2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Скругленная соединительная линия 32"/>
          <p:cNvCxnSpPr/>
          <p:nvPr/>
        </p:nvCxnSpPr>
        <p:spPr>
          <a:xfrm rot="16200000" flipH="1">
            <a:off x="2054391" y="3457326"/>
            <a:ext cx="1795417" cy="20563"/>
          </a:xfrm>
          <a:prstGeom prst="curvedConnector3">
            <a:avLst>
              <a:gd name="adj1" fmla="val 50000"/>
            </a:avLst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401" y="1234495"/>
            <a:ext cx="2620867" cy="1546866"/>
          </a:xfrm>
          <a:prstGeom prst="rect">
            <a:avLst/>
          </a:prstGeom>
        </p:spPr>
      </p:pic>
      <p:sp>
        <p:nvSpPr>
          <p:cNvPr id="13" name="Дуга 12"/>
          <p:cNvSpPr/>
          <p:nvPr/>
        </p:nvSpPr>
        <p:spPr>
          <a:xfrm>
            <a:off x="7089448" y="2124222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171450"/>
            <a:ext cx="7134225" cy="742949"/>
          </a:xfrm>
          <a:solidFill>
            <a:srgbClr val="D6E6FE"/>
          </a:solidFill>
          <a:ln>
            <a:solidFill>
              <a:schemeClr val="bg2">
                <a:lumMod val="25000"/>
              </a:schemeClr>
            </a:solidFill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28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Правомочность заседания</a:t>
            </a:r>
            <a:br>
              <a:rPr lang="ru-RU" sz="28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избирательной комиссии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926617" y="933443"/>
            <a:ext cx="7378700" cy="709612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1800" dirty="0" smtClean="0">
                <a:latin typeface="Arial" charset="0"/>
                <a:cs typeface="Arial" charset="0"/>
              </a:rPr>
              <a:t>Заседание комиссии является правомочным, если в нем принимает участие не менее  </a:t>
            </a:r>
            <a:r>
              <a:rPr lang="ru-RU" sz="1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cs typeface="Arial" charset="0"/>
              </a:rPr>
              <a:t>двух третей  </a:t>
            </a:r>
            <a:r>
              <a:rPr lang="ru-RU" sz="1800" dirty="0" smtClean="0">
                <a:latin typeface="Arial" charset="0"/>
                <a:cs typeface="Arial" charset="0"/>
              </a:rPr>
              <a:t>состава комиссии:</a:t>
            </a:r>
            <a:endParaRPr lang="ru-RU" sz="1800" dirty="0" smtClean="0">
              <a:solidFill>
                <a:srgbClr val="0099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1268" name="Group 76"/>
          <p:cNvGrpSpPr>
            <a:grpSpLocks/>
          </p:cNvGrpSpPr>
          <p:nvPr/>
        </p:nvGrpSpPr>
        <p:grpSpPr bwMode="auto">
          <a:xfrm>
            <a:off x="939021" y="2739428"/>
            <a:ext cx="7129462" cy="672907"/>
            <a:chOff x="657" y="2227"/>
            <a:chExt cx="4491" cy="425"/>
          </a:xfrm>
          <a:solidFill>
            <a:srgbClr val="D6E6FE"/>
          </a:solidFill>
        </p:grpSpPr>
        <p:sp>
          <p:nvSpPr>
            <p:cNvPr id="9245" name="AutoShape 32"/>
            <p:cNvSpPr>
              <a:spLocks noChangeArrowheads="1"/>
            </p:cNvSpPr>
            <p:nvPr/>
          </p:nvSpPr>
          <p:spPr bwMode="auto">
            <a:xfrm>
              <a:off x="657" y="2243"/>
              <a:ext cx="1724" cy="409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bg2">
                  <a:lumMod val="2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46" name="Line 34"/>
            <p:cNvSpPr>
              <a:spLocks noChangeShapeType="1"/>
            </p:cNvSpPr>
            <p:nvPr/>
          </p:nvSpPr>
          <p:spPr bwMode="auto">
            <a:xfrm>
              <a:off x="2381" y="2432"/>
              <a:ext cx="1044" cy="0"/>
            </a:xfrm>
            <a:prstGeom prst="line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47" name="AutoShape 73"/>
            <p:cNvSpPr>
              <a:spLocks noChangeArrowheads="1"/>
            </p:cNvSpPr>
            <p:nvPr/>
          </p:nvSpPr>
          <p:spPr bwMode="auto">
            <a:xfrm>
              <a:off x="3424" y="2227"/>
              <a:ext cx="1724" cy="363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bg2">
                  <a:lumMod val="2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48" name="Text Box 74"/>
            <p:cNvSpPr txBox="1">
              <a:spLocks noChangeArrowheads="1"/>
            </p:cNvSpPr>
            <p:nvPr/>
          </p:nvSpPr>
          <p:spPr bwMode="auto">
            <a:xfrm>
              <a:off x="1061" y="2290"/>
              <a:ext cx="907" cy="23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/>
                <a:t>5 членов</a:t>
              </a:r>
            </a:p>
          </p:txBody>
        </p:sp>
        <p:sp>
          <p:nvSpPr>
            <p:cNvPr id="9249" name="Text Box 75"/>
            <p:cNvSpPr txBox="1">
              <a:spLocks noChangeArrowheads="1"/>
            </p:cNvSpPr>
            <p:nvPr/>
          </p:nvSpPr>
          <p:spPr bwMode="auto">
            <a:xfrm>
              <a:off x="3878" y="2290"/>
              <a:ext cx="975" cy="23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>
                  <a:solidFill>
                    <a:srgbClr val="008000"/>
                  </a:solidFill>
                </a:rPr>
                <a:t>4 членов</a:t>
              </a:r>
            </a:p>
          </p:txBody>
        </p:sp>
      </p:grpSp>
      <p:grpSp>
        <p:nvGrpSpPr>
          <p:cNvPr id="11269" name="Group 77"/>
          <p:cNvGrpSpPr>
            <a:grpSpLocks/>
          </p:cNvGrpSpPr>
          <p:nvPr/>
        </p:nvGrpSpPr>
        <p:grpSpPr bwMode="auto">
          <a:xfrm>
            <a:off x="986637" y="3456783"/>
            <a:ext cx="7129462" cy="601663"/>
            <a:chOff x="657" y="2227"/>
            <a:chExt cx="4491" cy="379"/>
          </a:xfrm>
          <a:solidFill>
            <a:srgbClr val="D6E6FE"/>
          </a:solidFill>
        </p:grpSpPr>
        <p:sp>
          <p:nvSpPr>
            <p:cNvPr id="9240" name="AutoShape 78"/>
            <p:cNvSpPr>
              <a:spLocks noChangeArrowheads="1"/>
            </p:cNvSpPr>
            <p:nvPr/>
          </p:nvSpPr>
          <p:spPr bwMode="auto">
            <a:xfrm>
              <a:off x="657" y="2243"/>
              <a:ext cx="1724" cy="363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bg2">
                  <a:lumMod val="2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41" name="Line 79"/>
            <p:cNvSpPr>
              <a:spLocks noChangeShapeType="1"/>
            </p:cNvSpPr>
            <p:nvPr/>
          </p:nvSpPr>
          <p:spPr bwMode="auto">
            <a:xfrm>
              <a:off x="2381" y="2432"/>
              <a:ext cx="1044" cy="0"/>
            </a:xfrm>
            <a:prstGeom prst="line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42" name="AutoShape 80"/>
            <p:cNvSpPr>
              <a:spLocks noChangeArrowheads="1"/>
            </p:cNvSpPr>
            <p:nvPr/>
          </p:nvSpPr>
          <p:spPr bwMode="auto">
            <a:xfrm>
              <a:off x="3424" y="2227"/>
              <a:ext cx="1724" cy="363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bg2">
                  <a:lumMod val="2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43" name="Text Box 81"/>
            <p:cNvSpPr txBox="1">
              <a:spLocks noChangeArrowheads="1"/>
            </p:cNvSpPr>
            <p:nvPr/>
          </p:nvSpPr>
          <p:spPr bwMode="auto">
            <a:xfrm>
              <a:off x="1066" y="2308"/>
              <a:ext cx="874" cy="23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/>
                <a:t>10 членов</a:t>
              </a:r>
            </a:p>
          </p:txBody>
        </p:sp>
        <p:sp>
          <p:nvSpPr>
            <p:cNvPr id="9244" name="Text Box 82"/>
            <p:cNvSpPr txBox="1">
              <a:spLocks noChangeArrowheads="1"/>
            </p:cNvSpPr>
            <p:nvPr/>
          </p:nvSpPr>
          <p:spPr bwMode="auto">
            <a:xfrm>
              <a:off x="3878" y="2290"/>
              <a:ext cx="874" cy="23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>
                  <a:solidFill>
                    <a:srgbClr val="008000"/>
                  </a:solidFill>
                </a:rPr>
                <a:t>7 членов</a:t>
              </a:r>
            </a:p>
          </p:txBody>
        </p:sp>
      </p:grpSp>
      <p:grpSp>
        <p:nvGrpSpPr>
          <p:cNvPr id="11270" name="Group 83"/>
          <p:cNvGrpSpPr>
            <a:grpSpLocks/>
          </p:cNvGrpSpPr>
          <p:nvPr/>
        </p:nvGrpSpPr>
        <p:grpSpPr bwMode="auto">
          <a:xfrm>
            <a:off x="985843" y="4067176"/>
            <a:ext cx="7129462" cy="601663"/>
            <a:chOff x="657" y="2227"/>
            <a:chExt cx="4491" cy="379"/>
          </a:xfrm>
          <a:solidFill>
            <a:srgbClr val="D6E6FE"/>
          </a:solidFill>
        </p:grpSpPr>
        <p:sp>
          <p:nvSpPr>
            <p:cNvPr id="9235" name="AutoShape 84"/>
            <p:cNvSpPr>
              <a:spLocks noChangeArrowheads="1"/>
            </p:cNvSpPr>
            <p:nvPr/>
          </p:nvSpPr>
          <p:spPr bwMode="auto">
            <a:xfrm>
              <a:off x="657" y="2243"/>
              <a:ext cx="1724" cy="363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bg2">
                  <a:lumMod val="2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36" name="Line 85"/>
            <p:cNvSpPr>
              <a:spLocks noChangeShapeType="1"/>
            </p:cNvSpPr>
            <p:nvPr/>
          </p:nvSpPr>
          <p:spPr bwMode="auto">
            <a:xfrm>
              <a:off x="2381" y="2432"/>
              <a:ext cx="1044" cy="0"/>
            </a:xfrm>
            <a:prstGeom prst="line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37" name="AutoShape 86"/>
            <p:cNvSpPr>
              <a:spLocks noChangeArrowheads="1"/>
            </p:cNvSpPr>
            <p:nvPr/>
          </p:nvSpPr>
          <p:spPr bwMode="auto">
            <a:xfrm>
              <a:off x="3424" y="2227"/>
              <a:ext cx="1724" cy="363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bg2">
                  <a:lumMod val="2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38" name="Text Box 87"/>
            <p:cNvSpPr txBox="1">
              <a:spLocks noChangeArrowheads="1"/>
            </p:cNvSpPr>
            <p:nvPr/>
          </p:nvSpPr>
          <p:spPr bwMode="auto">
            <a:xfrm>
              <a:off x="1066" y="2308"/>
              <a:ext cx="874" cy="23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/>
                <a:t>11 членов</a:t>
              </a:r>
            </a:p>
          </p:txBody>
        </p:sp>
        <p:sp>
          <p:nvSpPr>
            <p:cNvPr id="9239" name="Text Box 88"/>
            <p:cNvSpPr txBox="1">
              <a:spLocks noChangeArrowheads="1"/>
            </p:cNvSpPr>
            <p:nvPr/>
          </p:nvSpPr>
          <p:spPr bwMode="auto">
            <a:xfrm>
              <a:off x="3878" y="2290"/>
              <a:ext cx="874" cy="23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>
                  <a:solidFill>
                    <a:srgbClr val="008000"/>
                  </a:solidFill>
                </a:rPr>
                <a:t>8 членов</a:t>
              </a:r>
            </a:p>
          </p:txBody>
        </p:sp>
      </p:grpSp>
      <p:grpSp>
        <p:nvGrpSpPr>
          <p:cNvPr id="11271" name="Group 89"/>
          <p:cNvGrpSpPr>
            <a:grpSpLocks/>
          </p:cNvGrpSpPr>
          <p:nvPr/>
        </p:nvGrpSpPr>
        <p:grpSpPr bwMode="auto">
          <a:xfrm>
            <a:off x="984255" y="5579264"/>
            <a:ext cx="7129462" cy="601662"/>
            <a:chOff x="657" y="2227"/>
            <a:chExt cx="4491" cy="379"/>
          </a:xfrm>
          <a:solidFill>
            <a:srgbClr val="D6E6FE"/>
          </a:solidFill>
        </p:grpSpPr>
        <p:sp>
          <p:nvSpPr>
            <p:cNvPr id="9230" name="AutoShape 90"/>
            <p:cNvSpPr>
              <a:spLocks noChangeArrowheads="1"/>
            </p:cNvSpPr>
            <p:nvPr/>
          </p:nvSpPr>
          <p:spPr bwMode="auto">
            <a:xfrm>
              <a:off x="657" y="2243"/>
              <a:ext cx="1724" cy="363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bg2">
                  <a:lumMod val="2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31" name="Line 91"/>
            <p:cNvSpPr>
              <a:spLocks noChangeShapeType="1"/>
            </p:cNvSpPr>
            <p:nvPr/>
          </p:nvSpPr>
          <p:spPr bwMode="auto">
            <a:xfrm>
              <a:off x="2381" y="2432"/>
              <a:ext cx="1044" cy="0"/>
            </a:xfrm>
            <a:prstGeom prst="line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32" name="AutoShape 92"/>
            <p:cNvSpPr>
              <a:spLocks noChangeArrowheads="1"/>
            </p:cNvSpPr>
            <p:nvPr/>
          </p:nvSpPr>
          <p:spPr bwMode="auto">
            <a:xfrm>
              <a:off x="3424" y="2227"/>
              <a:ext cx="1724" cy="363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bg2">
                  <a:lumMod val="2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33" name="Text Box 93"/>
            <p:cNvSpPr txBox="1">
              <a:spLocks noChangeArrowheads="1"/>
            </p:cNvSpPr>
            <p:nvPr/>
          </p:nvSpPr>
          <p:spPr bwMode="auto">
            <a:xfrm>
              <a:off x="1066" y="2308"/>
              <a:ext cx="874" cy="23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/>
                <a:t>16 членов</a:t>
              </a:r>
            </a:p>
          </p:txBody>
        </p:sp>
        <p:sp>
          <p:nvSpPr>
            <p:cNvPr id="9234" name="Text Box 94"/>
            <p:cNvSpPr txBox="1">
              <a:spLocks noChangeArrowheads="1"/>
            </p:cNvSpPr>
            <p:nvPr/>
          </p:nvSpPr>
          <p:spPr bwMode="auto">
            <a:xfrm>
              <a:off x="3878" y="2290"/>
              <a:ext cx="874" cy="23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>
                  <a:solidFill>
                    <a:srgbClr val="008000"/>
                  </a:solidFill>
                </a:rPr>
                <a:t>11 членов</a:t>
              </a:r>
            </a:p>
          </p:txBody>
        </p:sp>
      </p:grpSp>
      <p:grpSp>
        <p:nvGrpSpPr>
          <p:cNvPr id="11272" name="Group 95"/>
          <p:cNvGrpSpPr>
            <a:grpSpLocks/>
          </p:cNvGrpSpPr>
          <p:nvPr/>
        </p:nvGrpSpPr>
        <p:grpSpPr bwMode="auto">
          <a:xfrm>
            <a:off x="985049" y="4816475"/>
            <a:ext cx="7129462" cy="601662"/>
            <a:chOff x="657" y="2227"/>
            <a:chExt cx="4491" cy="379"/>
          </a:xfrm>
          <a:solidFill>
            <a:srgbClr val="D6E6FE"/>
          </a:solidFill>
        </p:grpSpPr>
        <p:sp>
          <p:nvSpPr>
            <p:cNvPr id="9225" name="AutoShape 96"/>
            <p:cNvSpPr>
              <a:spLocks noChangeArrowheads="1"/>
            </p:cNvSpPr>
            <p:nvPr/>
          </p:nvSpPr>
          <p:spPr bwMode="auto">
            <a:xfrm>
              <a:off x="657" y="2243"/>
              <a:ext cx="1724" cy="363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bg2">
                  <a:lumMod val="2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26" name="Line 97"/>
            <p:cNvSpPr>
              <a:spLocks noChangeShapeType="1"/>
            </p:cNvSpPr>
            <p:nvPr/>
          </p:nvSpPr>
          <p:spPr bwMode="auto">
            <a:xfrm>
              <a:off x="2381" y="2432"/>
              <a:ext cx="1044" cy="0"/>
            </a:xfrm>
            <a:prstGeom prst="line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27" name="AutoShape 98"/>
            <p:cNvSpPr>
              <a:spLocks noChangeArrowheads="1"/>
            </p:cNvSpPr>
            <p:nvPr/>
          </p:nvSpPr>
          <p:spPr bwMode="auto">
            <a:xfrm>
              <a:off x="3424" y="2227"/>
              <a:ext cx="1724" cy="363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bg2">
                  <a:lumMod val="2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28" name="Text Box 99"/>
            <p:cNvSpPr txBox="1">
              <a:spLocks noChangeArrowheads="1"/>
            </p:cNvSpPr>
            <p:nvPr/>
          </p:nvSpPr>
          <p:spPr bwMode="auto">
            <a:xfrm>
              <a:off x="1066" y="2308"/>
              <a:ext cx="874" cy="23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/>
                <a:t>13 членов</a:t>
              </a:r>
            </a:p>
          </p:txBody>
        </p:sp>
        <p:sp>
          <p:nvSpPr>
            <p:cNvPr id="9229" name="Text Box 100"/>
            <p:cNvSpPr txBox="1">
              <a:spLocks noChangeArrowheads="1"/>
            </p:cNvSpPr>
            <p:nvPr/>
          </p:nvSpPr>
          <p:spPr bwMode="auto">
            <a:xfrm>
              <a:off x="3878" y="2290"/>
              <a:ext cx="874" cy="23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>
                  <a:solidFill>
                    <a:srgbClr val="008000"/>
                  </a:solidFill>
                </a:rPr>
                <a:t>9 членов</a:t>
              </a:r>
            </a:p>
          </p:txBody>
        </p:sp>
      </p:grpSp>
      <p:grpSp>
        <p:nvGrpSpPr>
          <p:cNvPr id="40" name="Group 89"/>
          <p:cNvGrpSpPr>
            <a:grpSpLocks/>
          </p:cNvGrpSpPr>
          <p:nvPr/>
        </p:nvGrpSpPr>
        <p:grpSpPr bwMode="auto">
          <a:xfrm>
            <a:off x="983461" y="6199970"/>
            <a:ext cx="7129462" cy="601662"/>
            <a:chOff x="657" y="2227"/>
            <a:chExt cx="4491" cy="379"/>
          </a:xfrm>
        </p:grpSpPr>
        <p:sp>
          <p:nvSpPr>
            <p:cNvPr id="41" name="AutoShape 90"/>
            <p:cNvSpPr>
              <a:spLocks noChangeArrowheads="1"/>
            </p:cNvSpPr>
            <p:nvPr/>
          </p:nvSpPr>
          <p:spPr bwMode="auto">
            <a:xfrm>
              <a:off x="657" y="2243"/>
              <a:ext cx="1724" cy="363"/>
            </a:xfrm>
            <a:prstGeom prst="roundRect">
              <a:avLst>
                <a:gd name="adj" fmla="val 16667"/>
              </a:avLst>
            </a:prstGeom>
            <a:solidFill>
              <a:srgbClr val="D6E6FE"/>
            </a:solidFill>
            <a:ln>
              <a:solidFill>
                <a:schemeClr val="bg2">
                  <a:lumMod val="2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2" name="Line 91"/>
            <p:cNvSpPr>
              <a:spLocks noChangeShapeType="1"/>
            </p:cNvSpPr>
            <p:nvPr/>
          </p:nvSpPr>
          <p:spPr bwMode="auto">
            <a:xfrm>
              <a:off x="2381" y="2432"/>
              <a:ext cx="1044" cy="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3" name="AutoShape 92"/>
            <p:cNvSpPr>
              <a:spLocks noChangeArrowheads="1"/>
            </p:cNvSpPr>
            <p:nvPr/>
          </p:nvSpPr>
          <p:spPr bwMode="auto">
            <a:xfrm>
              <a:off x="3424" y="2227"/>
              <a:ext cx="1724" cy="363"/>
            </a:xfrm>
            <a:prstGeom prst="roundRect">
              <a:avLst>
                <a:gd name="adj" fmla="val 16667"/>
              </a:avLst>
            </a:prstGeom>
            <a:solidFill>
              <a:srgbClr val="D6E6FE"/>
            </a:solidFill>
            <a:ln>
              <a:solidFill>
                <a:schemeClr val="bg2">
                  <a:lumMod val="2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4" name="Text Box 93"/>
            <p:cNvSpPr txBox="1">
              <a:spLocks noChangeArrowheads="1"/>
            </p:cNvSpPr>
            <p:nvPr/>
          </p:nvSpPr>
          <p:spPr bwMode="auto">
            <a:xfrm>
              <a:off x="1066" y="2308"/>
              <a:ext cx="874" cy="233"/>
            </a:xfrm>
            <a:prstGeom prst="rect">
              <a:avLst/>
            </a:prstGeom>
            <a:solidFill>
              <a:srgbClr val="D6E6FE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/>
                <a:t>19 членов</a:t>
              </a:r>
            </a:p>
          </p:txBody>
        </p:sp>
        <p:sp>
          <p:nvSpPr>
            <p:cNvPr id="45" name="Text Box 94"/>
            <p:cNvSpPr txBox="1">
              <a:spLocks noChangeArrowheads="1"/>
            </p:cNvSpPr>
            <p:nvPr/>
          </p:nvSpPr>
          <p:spPr bwMode="auto">
            <a:xfrm>
              <a:off x="3878" y="2290"/>
              <a:ext cx="874" cy="233"/>
            </a:xfrm>
            <a:prstGeom prst="rect">
              <a:avLst/>
            </a:prstGeom>
            <a:solidFill>
              <a:srgbClr val="D6E6FE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>
                  <a:solidFill>
                    <a:srgbClr val="008000"/>
                  </a:solidFill>
                </a:rPr>
                <a:t>13 членов</a:t>
              </a:r>
            </a:p>
          </p:txBody>
        </p:sp>
      </p:grpSp>
      <p:grpSp>
        <p:nvGrpSpPr>
          <p:cNvPr id="46" name="Group 76"/>
          <p:cNvGrpSpPr>
            <a:grpSpLocks/>
          </p:cNvGrpSpPr>
          <p:nvPr/>
        </p:nvGrpSpPr>
        <p:grpSpPr bwMode="auto">
          <a:xfrm>
            <a:off x="937434" y="1774611"/>
            <a:ext cx="7131049" cy="785321"/>
            <a:chOff x="657" y="2165"/>
            <a:chExt cx="4492" cy="496"/>
          </a:xfrm>
          <a:solidFill>
            <a:srgbClr val="D6E6FE"/>
          </a:solidFill>
        </p:grpSpPr>
        <p:sp>
          <p:nvSpPr>
            <p:cNvPr id="47" name="AutoShape 32"/>
            <p:cNvSpPr>
              <a:spLocks noChangeArrowheads="1"/>
            </p:cNvSpPr>
            <p:nvPr/>
          </p:nvSpPr>
          <p:spPr bwMode="auto">
            <a:xfrm>
              <a:off x="657" y="2204"/>
              <a:ext cx="1724" cy="409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bg2">
                  <a:lumMod val="2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3453" y="2165"/>
              <a:ext cx="1696" cy="471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bg2">
                  <a:lumMod val="2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0" name="Text Box 74"/>
            <p:cNvSpPr txBox="1">
              <a:spLocks noChangeArrowheads="1"/>
            </p:cNvSpPr>
            <p:nvPr/>
          </p:nvSpPr>
          <p:spPr bwMode="auto">
            <a:xfrm>
              <a:off x="933" y="2267"/>
              <a:ext cx="1172" cy="33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400" b="1" dirty="0" smtClean="0"/>
                <a:t>Количество членов комиссии</a:t>
              </a:r>
            </a:p>
          </p:txBody>
        </p:sp>
        <p:sp>
          <p:nvSpPr>
            <p:cNvPr id="51" name="Text Box 75"/>
            <p:cNvSpPr txBox="1">
              <a:spLocks noChangeArrowheads="1"/>
            </p:cNvSpPr>
            <p:nvPr/>
          </p:nvSpPr>
          <p:spPr bwMode="auto">
            <a:xfrm>
              <a:off x="3732" y="2194"/>
              <a:ext cx="1268" cy="467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Должны присутствовать </a:t>
              </a:r>
            </a:p>
            <a:p>
              <a:pPr algn="ctr" eaLnBrk="1" hangingPunct="1">
                <a:defRPr/>
              </a:pPr>
              <a:r>
                <a:rPr lang="ru-RU" sz="1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не менее</a:t>
              </a:r>
            </a:p>
          </p:txBody>
        </p:sp>
      </p:grpSp>
      <p:cxnSp>
        <p:nvCxnSpPr>
          <p:cNvPr id="3" name="Прямая со стрелкой 2"/>
          <p:cNvCxnSpPr>
            <a:stCxn id="47" idx="2"/>
            <a:endCxn id="9245" idx="0"/>
          </p:cNvCxnSpPr>
          <p:nvPr/>
        </p:nvCxnSpPr>
        <p:spPr>
          <a:xfrm>
            <a:off x="2305859" y="2483936"/>
            <a:ext cx="1587" cy="280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6763222" y="2504927"/>
            <a:ext cx="22225" cy="2190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8291" y="1672715"/>
            <a:ext cx="2621507" cy="1542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87438" y="0"/>
            <a:ext cx="7646987" cy="914400"/>
          </a:xfrm>
          <a:solidFill>
            <a:srgbClr val="D6E6FE"/>
          </a:solidFill>
          <a:ln>
            <a:solidFill>
              <a:schemeClr val="bg2">
                <a:lumMod val="25000"/>
              </a:schemeClr>
            </a:solidFill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lnSpc>
                <a:spcPts val="2900"/>
              </a:lnSpc>
              <a:defRPr/>
            </a:pPr>
            <a:r>
              <a:rPr lang="ru-RU" sz="24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Правомочность принятия решения</a:t>
            </a:r>
            <a:br>
              <a:rPr lang="ru-RU" sz="24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избирательной комиссии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262068" y="904081"/>
            <a:ext cx="6840538" cy="709612"/>
          </a:xfrm>
        </p:spPr>
        <p:txBody>
          <a:bodyPr>
            <a:normAutofit/>
          </a:bodyPr>
          <a:lstStyle/>
          <a:p>
            <a:pPr marL="0" indent="0" algn="ctr" eaLnBrk="1" hangingPunct="1">
              <a:buFontTx/>
              <a:buNone/>
            </a:pPr>
            <a:r>
              <a:rPr lang="ru-RU" sz="2000" dirty="0" smtClean="0"/>
              <a:t>Решение комиссии принимается </a:t>
            </a:r>
            <a:r>
              <a:rPr lang="ru-RU" sz="2000" b="1" dirty="0" smtClean="0">
                <a:solidFill>
                  <a:srgbClr val="FF0000"/>
                </a:solidFill>
              </a:rPr>
              <a:t>большинством</a:t>
            </a:r>
            <a:r>
              <a:rPr lang="ru-RU" sz="2000" dirty="0" smtClean="0"/>
              <a:t> голосов от состава комиссии:</a:t>
            </a:r>
            <a:endParaRPr lang="ru-RU" sz="2000" dirty="0" smtClean="0">
              <a:solidFill>
                <a:srgbClr val="009900"/>
              </a:solidFill>
            </a:endParaRPr>
          </a:p>
        </p:txBody>
      </p:sp>
      <p:grpSp>
        <p:nvGrpSpPr>
          <p:cNvPr id="12293" name="Group 77"/>
          <p:cNvGrpSpPr>
            <a:grpSpLocks/>
          </p:cNvGrpSpPr>
          <p:nvPr/>
        </p:nvGrpSpPr>
        <p:grpSpPr bwMode="auto">
          <a:xfrm>
            <a:off x="973938" y="3260732"/>
            <a:ext cx="7129462" cy="601663"/>
            <a:chOff x="657" y="2227"/>
            <a:chExt cx="4491" cy="379"/>
          </a:xfrm>
          <a:solidFill>
            <a:srgbClr val="D6E6FE"/>
          </a:solidFill>
        </p:grpSpPr>
        <p:sp>
          <p:nvSpPr>
            <p:cNvPr id="9240" name="AutoShape 78"/>
            <p:cNvSpPr>
              <a:spLocks noChangeArrowheads="1"/>
            </p:cNvSpPr>
            <p:nvPr/>
          </p:nvSpPr>
          <p:spPr bwMode="auto">
            <a:xfrm>
              <a:off x="657" y="2243"/>
              <a:ext cx="1724" cy="363"/>
            </a:xfrm>
            <a:prstGeom prst="roundRect">
              <a:avLst>
                <a:gd name="adj" fmla="val 16667"/>
              </a:avLst>
            </a:prstGeom>
            <a:grpFill/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41" name="Line 79"/>
            <p:cNvSpPr>
              <a:spLocks noChangeShapeType="1"/>
            </p:cNvSpPr>
            <p:nvPr/>
          </p:nvSpPr>
          <p:spPr bwMode="auto">
            <a:xfrm>
              <a:off x="2381" y="2432"/>
              <a:ext cx="1044" cy="0"/>
            </a:xfrm>
            <a:prstGeom prst="line">
              <a:avLst/>
            </a:prstGeom>
            <a:grpFill/>
            <a:ln>
              <a:noFill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42" name="AutoShape 80"/>
            <p:cNvSpPr>
              <a:spLocks noChangeArrowheads="1"/>
            </p:cNvSpPr>
            <p:nvPr/>
          </p:nvSpPr>
          <p:spPr bwMode="auto">
            <a:xfrm>
              <a:off x="3424" y="2227"/>
              <a:ext cx="1724" cy="363"/>
            </a:xfrm>
            <a:prstGeom prst="roundRect">
              <a:avLst>
                <a:gd name="adj" fmla="val 16667"/>
              </a:avLst>
            </a:prstGeom>
            <a:grpFill/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43" name="Text Box 81"/>
            <p:cNvSpPr txBox="1">
              <a:spLocks noChangeArrowheads="1"/>
            </p:cNvSpPr>
            <p:nvPr/>
          </p:nvSpPr>
          <p:spPr bwMode="auto">
            <a:xfrm>
              <a:off x="1066" y="2308"/>
              <a:ext cx="874" cy="23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/>
                <a:t>10 членов</a:t>
              </a:r>
            </a:p>
          </p:txBody>
        </p:sp>
        <p:sp>
          <p:nvSpPr>
            <p:cNvPr id="9244" name="Text Box 82"/>
            <p:cNvSpPr txBox="1">
              <a:spLocks noChangeArrowheads="1"/>
            </p:cNvSpPr>
            <p:nvPr/>
          </p:nvSpPr>
          <p:spPr bwMode="auto">
            <a:xfrm>
              <a:off x="3878" y="2290"/>
              <a:ext cx="874" cy="23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>
                  <a:solidFill>
                    <a:schemeClr val="accent4">
                      <a:lumMod val="75000"/>
                    </a:schemeClr>
                  </a:solidFill>
                </a:rPr>
                <a:t>6 членов</a:t>
              </a:r>
            </a:p>
          </p:txBody>
        </p:sp>
      </p:grpSp>
      <p:grpSp>
        <p:nvGrpSpPr>
          <p:cNvPr id="12294" name="Group 83"/>
          <p:cNvGrpSpPr>
            <a:grpSpLocks/>
          </p:cNvGrpSpPr>
          <p:nvPr/>
        </p:nvGrpSpPr>
        <p:grpSpPr bwMode="auto">
          <a:xfrm>
            <a:off x="973144" y="3977484"/>
            <a:ext cx="7129462" cy="601663"/>
            <a:chOff x="657" y="2227"/>
            <a:chExt cx="4491" cy="379"/>
          </a:xfrm>
          <a:solidFill>
            <a:srgbClr val="D6E6FE"/>
          </a:solidFill>
        </p:grpSpPr>
        <p:sp>
          <p:nvSpPr>
            <p:cNvPr id="9235" name="AutoShape 84"/>
            <p:cNvSpPr>
              <a:spLocks noChangeArrowheads="1"/>
            </p:cNvSpPr>
            <p:nvPr/>
          </p:nvSpPr>
          <p:spPr bwMode="auto">
            <a:xfrm>
              <a:off x="657" y="2243"/>
              <a:ext cx="1724" cy="363"/>
            </a:xfrm>
            <a:prstGeom prst="roundRect">
              <a:avLst>
                <a:gd name="adj" fmla="val 16667"/>
              </a:avLst>
            </a:prstGeom>
            <a:grpFill/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36" name="Line 85"/>
            <p:cNvSpPr>
              <a:spLocks noChangeShapeType="1"/>
            </p:cNvSpPr>
            <p:nvPr/>
          </p:nvSpPr>
          <p:spPr bwMode="auto">
            <a:xfrm>
              <a:off x="2381" y="2432"/>
              <a:ext cx="1044" cy="0"/>
            </a:xfrm>
            <a:prstGeom prst="line">
              <a:avLst/>
            </a:prstGeom>
            <a:grpFill/>
            <a:ln>
              <a:noFill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37" name="AutoShape 86"/>
            <p:cNvSpPr>
              <a:spLocks noChangeArrowheads="1"/>
            </p:cNvSpPr>
            <p:nvPr/>
          </p:nvSpPr>
          <p:spPr bwMode="auto">
            <a:xfrm>
              <a:off x="3424" y="2227"/>
              <a:ext cx="1724" cy="363"/>
            </a:xfrm>
            <a:prstGeom prst="roundRect">
              <a:avLst>
                <a:gd name="adj" fmla="val 16667"/>
              </a:avLst>
            </a:prstGeom>
            <a:grpFill/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38" name="Text Box 87"/>
            <p:cNvSpPr txBox="1">
              <a:spLocks noChangeArrowheads="1"/>
            </p:cNvSpPr>
            <p:nvPr/>
          </p:nvSpPr>
          <p:spPr bwMode="auto">
            <a:xfrm>
              <a:off x="1066" y="2308"/>
              <a:ext cx="874" cy="23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/>
                <a:t>11 членов</a:t>
              </a:r>
            </a:p>
          </p:txBody>
        </p:sp>
        <p:sp>
          <p:nvSpPr>
            <p:cNvPr id="9239" name="Text Box 88"/>
            <p:cNvSpPr txBox="1">
              <a:spLocks noChangeArrowheads="1"/>
            </p:cNvSpPr>
            <p:nvPr/>
          </p:nvSpPr>
          <p:spPr bwMode="auto">
            <a:xfrm>
              <a:off x="3878" y="2290"/>
              <a:ext cx="874" cy="23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>
                  <a:solidFill>
                    <a:schemeClr val="accent4">
                      <a:lumMod val="75000"/>
                    </a:schemeClr>
                  </a:solidFill>
                </a:rPr>
                <a:t>6 членов</a:t>
              </a:r>
            </a:p>
          </p:txBody>
        </p:sp>
      </p:grpSp>
      <p:grpSp>
        <p:nvGrpSpPr>
          <p:cNvPr id="12295" name="Group 89"/>
          <p:cNvGrpSpPr>
            <a:grpSpLocks/>
          </p:cNvGrpSpPr>
          <p:nvPr/>
        </p:nvGrpSpPr>
        <p:grpSpPr bwMode="auto">
          <a:xfrm>
            <a:off x="973144" y="4735508"/>
            <a:ext cx="7129462" cy="601662"/>
            <a:chOff x="657" y="2227"/>
            <a:chExt cx="4491" cy="379"/>
          </a:xfrm>
          <a:solidFill>
            <a:srgbClr val="D6E6FE"/>
          </a:solidFill>
        </p:grpSpPr>
        <p:sp>
          <p:nvSpPr>
            <p:cNvPr id="9230" name="AutoShape 90"/>
            <p:cNvSpPr>
              <a:spLocks noChangeArrowheads="1"/>
            </p:cNvSpPr>
            <p:nvPr/>
          </p:nvSpPr>
          <p:spPr bwMode="auto">
            <a:xfrm>
              <a:off x="657" y="2243"/>
              <a:ext cx="1724" cy="363"/>
            </a:xfrm>
            <a:prstGeom prst="roundRect">
              <a:avLst>
                <a:gd name="adj" fmla="val 16667"/>
              </a:avLst>
            </a:prstGeom>
            <a:grpFill/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31" name="Line 91"/>
            <p:cNvSpPr>
              <a:spLocks noChangeShapeType="1"/>
            </p:cNvSpPr>
            <p:nvPr/>
          </p:nvSpPr>
          <p:spPr bwMode="auto">
            <a:xfrm>
              <a:off x="2381" y="2432"/>
              <a:ext cx="1044" cy="0"/>
            </a:xfrm>
            <a:prstGeom prst="line">
              <a:avLst/>
            </a:prstGeom>
            <a:grpFill/>
            <a:ln>
              <a:noFill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32" name="AutoShape 92"/>
            <p:cNvSpPr>
              <a:spLocks noChangeArrowheads="1"/>
            </p:cNvSpPr>
            <p:nvPr/>
          </p:nvSpPr>
          <p:spPr bwMode="auto">
            <a:xfrm>
              <a:off x="3424" y="2227"/>
              <a:ext cx="1724" cy="363"/>
            </a:xfrm>
            <a:prstGeom prst="roundRect">
              <a:avLst>
                <a:gd name="adj" fmla="val 16667"/>
              </a:avLst>
            </a:prstGeom>
            <a:grpFill/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33" name="Text Box 93"/>
            <p:cNvSpPr txBox="1">
              <a:spLocks noChangeArrowheads="1"/>
            </p:cNvSpPr>
            <p:nvPr/>
          </p:nvSpPr>
          <p:spPr bwMode="auto">
            <a:xfrm>
              <a:off x="1066" y="2308"/>
              <a:ext cx="874" cy="23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/>
                <a:t>12 членов</a:t>
              </a:r>
            </a:p>
          </p:txBody>
        </p:sp>
        <p:sp>
          <p:nvSpPr>
            <p:cNvPr id="9234" name="Text Box 94"/>
            <p:cNvSpPr txBox="1">
              <a:spLocks noChangeArrowheads="1"/>
            </p:cNvSpPr>
            <p:nvPr/>
          </p:nvSpPr>
          <p:spPr bwMode="auto">
            <a:xfrm>
              <a:off x="3878" y="2290"/>
              <a:ext cx="874" cy="23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>
                  <a:solidFill>
                    <a:schemeClr val="accent4">
                      <a:lumMod val="75000"/>
                    </a:schemeClr>
                  </a:solidFill>
                </a:rPr>
                <a:t>7 членов</a:t>
              </a:r>
            </a:p>
          </p:txBody>
        </p:sp>
      </p:grpSp>
      <p:grpSp>
        <p:nvGrpSpPr>
          <p:cNvPr id="12296" name="Group 95"/>
          <p:cNvGrpSpPr>
            <a:grpSpLocks/>
          </p:cNvGrpSpPr>
          <p:nvPr/>
        </p:nvGrpSpPr>
        <p:grpSpPr bwMode="auto">
          <a:xfrm>
            <a:off x="927895" y="5424483"/>
            <a:ext cx="7129462" cy="601662"/>
            <a:chOff x="657" y="2227"/>
            <a:chExt cx="4491" cy="379"/>
          </a:xfrm>
          <a:solidFill>
            <a:srgbClr val="D6E6FE"/>
          </a:solidFill>
        </p:grpSpPr>
        <p:sp>
          <p:nvSpPr>
            <p:cNvPr id="9225" name="AutoShape 96"/>
            <p:cNvSpPr>
              <a:spLocks noChangeArrowheads="1"/>
            </p:cNvSpPr>
            <p:nvPr/>
          </p:nvSpPr>
          <p:spPr bwMode="auto">
            <a:xfrm>
              <a:off x="657" y="2243"/>
              <a:ext cx="1724" cy="363"/>
            </a:xfrm>
            <a:prstGeom prst="roundRect">
              <a:avLst>
                <a:gd name="adj" fmla="val 16667"/>
              </a:avLst>
            </a:prstGeom>
            <a:grpFill/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26" name="Line 97"/>
            <p:cNvSpPr>
              <a:spLocks noChangeShapeType="1"/>
            </p:cNvSpPr>
            <p:nvPr/>
          </p:nvSpPr>
          <p:spPr bwMode="auto">
            <a:xfrm>
              <a:off x="2381" y="2432"/>
              <a:ext cx="1044" cy="0"/>
            </a:xfrm>
            <a:prstGeom prst="line">
              <a:avLst/>
            </a:prstGeom>
            <a:grpFill/>
            <a:ln>
              <a:noFill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27" name="AutoShape 98"/>
            <p:cNvSpPr>
              <a:spLocks noChangeArrowheads="1"/>
            </p:cNvSpPr>
            <p:nvPr/>
          </p:nvSpPr>
          <p:spPr bwMode="auto">
            <a:xfrm>
              <a:off x="3424" y="2227"/>
              <a:ext cx="1724" cy="363"/>
            </a:xfrm>
            <a:prstGeom prst="roundRect">
              <a:avLst>
                <a:gd name="adj" fmla="val 16667"/>
              </a:avLst>
            </a:prstGeom>
            <a:grpFill/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28" name="Text Box 99"/>
            <p:cNvSpPr txBox="1">
              <a:spLocks noChangeArrowheads="1"/>
            </p:cNvSpPr>
            <p:nvPr/>
          </p:nvSpPr>
          <p:spPr bwMode="auto">
            <a:xfrm>
              <a:off x="1066" y="2308"/>
              <a:ext cx="874" cy="23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/>
                <a:t>16 членов</a:t>
              </a:r>
            </a:p>
          </p:txBody>
        </p:sp>
        <p:sp>
          <p:nvSpPr>
            <p:cNvPr id="9229" name="Text Box 100"/>
            <p:cNvSpPr txBox="1">
              <a:spLocks noChangeArrowheads="1"/>
            </p:cNvSpPr>
            <p:nvPr/>
          </p:nvSpPr>
          <p:spPr bwMode="auto">
            <a:xfrm>
              <a:off x="3878" y="2290"/>
              <a:ext cx="874" cy="23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>
                  <a:solidFill>
                    <a:schemeClr val="accent4">
                      <a:lumMod val="75000"/>
                    </a:schemeClr>
                  </a:solidFill>
                </a:rPr>
                <a:t>9 членов</a:t>
              </a:r>
            </a:p>
          </p:txBody>
        </p:sp>
      </p:grpSp>
      <p:grpSp>
        <p:nvGrpSpPr>
          <p:cNvPr id="34" name="Group 76"/>
          <p:cNvGrpSpPr>
            <a:grpSpLocks/>
          </p:cNvGrpSpPr>
          <p:nvPr/>
        </p:nvGrpSpPr>
        <p:grpSpPr bwMode="auto">
          <a:xfrm>
            <a:off x="870741" y="2400914"/>
            <a:ext cx="7129462" cy="600075"/>
            <a:chOff x="657" y="2227"/>
            <a:chExt cx="4491" cy="379"/>
          </a:xfrm>
          <a:solidFill>
            <a:srgbClr val="D6E6FE"/>
          </a:solidFill>
        </p:grpSpPr>
        <p:sp>
          <p:nvSpPr>
            <p:cNvPr id="35" name="AutoShape 32"/>
            <p:cNvSpPr>
              <a:spLocks noChangeArrowheads="1"/>
            </p:cNvSpPr>
            <p:nvPr/>
          </p:nvSpPr>
          <p:spPr bwMode="auto">
            <a:xfrm>
              <a:off x="657" y="2243"/>
              <a:ext cx="1724" cy="363"/>
            </a:xfrm>
            <a:prstGeom prst="roundRect">
              <a:avLst>
                <a:gd name="adj" fmla="val 16667"/>
              </a:avLst>
            </a:prstGeom>
            <a:grpFill/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2381" y="2432"/>
              <a:ext cx="1044" cy="0"/>
            </a:xfrm>
            <a:prstGeom prst="line">
              <a:avLst/>
            </a:prstGeom>
            <a:grpFill/>
            <a:ln>
              <a:noFill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7" name="AutoShape 73"/>
            <p:cNvSpPr>
              <a:spLocks noChangeArrowheads="1"/>
            </p:cNvSpPr>
            <p:nvPr/>
          </p:nvSpPr>
          <p:spPr bwMode="auto">
            <a:xfrm>
              <a:off x="3424" y="2227"/>
              <a:ext cx="1724" cy="363"/>
            </a:xfrm>
            <a:prstGeom prst="roundRect">
              <a:avLst>
                <a:gd name="adj" fmla="val 16667"/>
              </a:avLst>
            </a:prstGeom>
            <a:grpFill/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Text Box 74"/>
            <p:cNvSpPr txBox="1">
              <a:spLocks noChangeArrowheads="1"/>
            </p:cNvSpPr>
            <p:nvPr/>
          </p:nvSpPr>
          <p:spPr bwMode="auto">
            <a:xfrm>
              <a:off x="1066" y="2308"/>
              <a:ext cx="874" cy="23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/>
                <a:t>5 членов</a:t>
              </a:r>
            </a:p>
          </p:txBody>
        </p:sp>
        <p:sp>
          <p:nvSpPr>
            <p:cNvPr id="39" name="Text Box 75"/>
            <p:cNvSpPr txBox="1">
              <a:spLocks noChangeArrowheads="1"/>
            </p:cNvSpPr>
            <p:nvPr/>
          </p:nvSpPr>
          <p:spPr bwMode="auto">
            <a:xfrm>
              <a:off x="3878" y="2290"/>
              <a:ext cx="874" cy="23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>
                  <a:solidFill>
                    <a:schemeClr val="accent4">
                      <a:lumMod val="75000"/>
                    </a:schemeClr>
                  </a:solidFill>
                </a:rPr>
                <a:t>3 члена</a:t>
              </a:r>
            </a:p>
          </p:txBody>
        </p:sp>
      </p:grpSp>
      <p:grpSp>
        <p:nvGrpSpPr>
          <p:cNvPr id="40" name="Group 76"/>
          <p:cNvGrpSpPr>
            <a:grpSpLocks/>
          </p:cNvGrpSpPr>
          <p:nvPr/>
        </p:nvGrpSpPr>
        <p:grpSpPr bwMode="auto">
          <a:xfrm>
            <a:off x="466725" y="1733550"/>
            <a:ext cx="8267700" cy="667364"/>
            <a:chOff x="657" y="2227"/>
            <a:chExt cx="4935" cy="379"/>
          </a:xfrm>
        </p:grpSpPr>
        <p:sp>
          <p:nvSpPr>
            <p:cNvPr id="41" name="AutoShape 32"/>
            <p:cNvSpPr>
              <a:spLocks noChangeArrowheads="1"/>
            </p:cNvSpPr>
            <p:nvPr/>
          </p:nvSpPr>
          <p:spPr bwMode="auto">
            <a:xfrm>
              <a:off x="657" y="2243"/>
              <a:ext cx="2047" cy="363"/>
            </a:xfrm>
            <a:prstGeom prst="roundRect">
              <a:avLst>
                <a:gd name="adj" fmla="val 16667"/>
              </a:avLst>
            </a:prstGeom>
            <a:solidFill>
              <a:srgbClr val="D6E6FE"/>
            </a:solidFill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3" name="AutoShape 73"/>
            <p:cNvSpPr>
              <a:spLocks noChangeArrowheads="1"/>
            </p:cNvSpPr>
            <p:nvPr/>
          </p:nvSpPr>
          <p:spPr bwMode="auto">
            <a:xfrm>
              <a:off x="3424" y="2227"/>
              <a:ext cx="2168" cy="379"/>
            </a:xfrm>
            <a:prstGeom prst="roundRect">
              <a:avLst>
                <a:gd name="adj" fmla="val 16667"/>
              </a:avLst>
            </a:prstGeom>
            <a:solidFill>
              <a:srgbClr val="D6E6FE"/>
            </a:solidFill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4" name="Text Box 74"/>
            <p:cNvSpPr txBox="1">
              <a:spLocks noChangeArrowheads="1"/>
            </p:cNvSpPr>
            <p:nvPr/>
          </p:nvSpPr>
          <p:spPr bwMode="auto">
            <a:xfrm>
              <a:off x="918" y="2303"/>
              <a:ext cx="1236" cy="175"/>
            </a:xfrm>
            <a:prstGeom prst="rect">
              <a:avLst/>
            </a:prstGeom>
            <a:solidFill>
              <a:srgbClr val="D6E6FE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400" b="1" dirty="0" smtClean="0"/>
                <a:t>состав </a:t>
              </a:r>
              <a:r>
                <a:rPr lang="ru-RU" sz="1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комиссии</a:t>
              </a:r>
              <a:endParaRPr lang="ru-RU" sz="1400" b="1" dirty="0" smtClean="0"/>
            </a:p>
          </p:txBody>
        </p:sp>
        <p:sp>
          <p:nvSpPr>
            <p:cNvPr id="45" name="Text Box 75"/>
            <p:cNvSpPr txBox="1">
              <a:spLocks noChangeArrowheads="1"/>
            </p:cNvSpPr>
            <p:nvPr/>
          </p:nvSpPr>
          <p:spPr bwMode="auto">
            <a:xfrm>
              <a:off x="3569" y="2337"/>
              <a:ext cx="1969" cy="175"/>
            </a:xfrm>
            <a:prstGeom prst="rect">
              <a:avLst/>
            </a:prstGeom>
            <a:solidFill>
              <a:srgbClr val="D6E6FE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400" b="1" dirty="0" smtClean="0"/>
                <a:t>голосовали за принятие решения</a:t>
              </a:r>
            </a:p>
          </p:txBody>
        </p:sp>
      </p:grpSp>
      <p:grpSp>
        <p:nvGrpSpPr>
          <p:cNvPr id="46" name="Group 95"/>
          <p:cNvGrpSpPr>
            <a:grpSpLocks/>
          </p:cNvGrpSpPr>
          <p:nvPr/>
        </p:nvGrpSpPr>
        <p:grpSpPr bwMode="auto">
          <a:xfrm>
            <a:off x="973144" y="6132508"/>
            <a:ext cx="7129462" cy="601662"/>
            <a:chOff x="657" y="2227"/>
            <a:chExt cx="4491" cy="379"/>
          </a:xfrm>
          <a:solidFill>
            <a:srgbClr val="D6E6FE"/>
          </a:solidFill>
        </p:grpSpPr>
        <p:sp>
          <p:nvSpPr>
            <p:cNvPr id="47" name="AutoShape 96"/>
            <p:cNvSpPr>
              <a:spLocks noChangeArrowheads="1"/>
            </p:cNvSpPr>
            <p:nvPr/>
          </p:nvSpPr>
          <p:spPr bwMode="auto">
            <a:xfrm>
              <a:off x="657" y="2243"/>
              <a:ext cx="1724" cy="363"/>
            </a:xfrm>
            <a:prstGeom prst="roundRect">
              <a:avLst>
                <a:gd name="adj" fmla="val 16667"/>
              </a:avLst>
            </a:prstGeom>
            <a:grpFill/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8" name="Line 97"/>
            <p:cNvSpPr>
              <a:spLocks noChangeShapeType="1"/>
            </p:cNvSpPr>
            <p:nvPr/>
          </p:nvSpPr>
          <p:spPr bwMode="auto">
            <a:xfrm>
              <a:off x="2381" y="2432"/>
              <a:ext cx="1044" cy="0"/>
            </a:xfrm>
            <a:prstGeom prst="line">
              <a:avLst/>
            </a:prstGeom>
            <a:grpFill/>
            <a:ln>
              <a:noFill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9" name="AutoShape 98"/>
            <p:cNvSpPr>
              <a:spLocks noChangeArrowheads="1"/>
            </p:cNvSpPr>
            <p:nvPr/>
          </p:nvSpPr>
          <p:spPr bwMode="auto">
            <a:xfrm>
              <a:off x="3424" y="2227"/>
              <a:ext cx="1724" cy="363"/>
            </a:xfrm>
            <a:prstGeom prst="roundRect">
              <a:avLst>
                <a:gd name="adj" fmla="val 16667"/>
              </a:avLst>
            </a:prstGeom>
            <a:grpFill/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0" name="Text Box 99"/>
            <p:cNvSpPr txBox="1">
              <a:spLocks noChangeArrowheads="1"/>
            </p:cNvSpPr>
            <p:nvPr/>
          </p:nvSpPr>
          <p:spPr bwMode="auto">
            <a:xfrm>
              <a:off x="1066" y="2308"/>
              <a:ext cx="874" cy="23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/>
                <a:t>18 членов</a:t>
              </a:r>
            </a:p>
          </p:txBody>
        </p:sp>
        <p:sp>
          <p:nvSpPr>
            <p:cNvPr id="51" name="Text Box 100"/>
            <p:cNvSpPr txBox="1">
              <a:spLocks noChangeArrowheads="1"/>
            </p:cNvSpPr>
            <p:nvPr/>
          </p:nvSpPr>
          <p:spPr bwMode="auto">
            <a:xfrm>
              <a:off x="3878" y="2290"/>
              <a:ext cx="874" cy="23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>
                  <a:solidFill>
                    <a:schemeClr val="accent4">
                      <a:lumMod val="75000"/>
                    </a:schemeClr>
                  </a:solidFill>
                </a:rPr>
                <a:t>10 членов</a:t>
              </a:r>
            </a:p>
          </p:txBody>
        </p:sp>
      </p:grpSp>
      <p:cxnSp>
        <p:nvCxnSpPr>
          <p:cNvPr id="3" name="Прямая со стрелкой 2"/>
          <p:cNvCxnSpPr>
            <a:stCxn id="41" idx="2"/>
          </p:cNvCxnSpPr>
          <p:nvPr/>
        </p:nvCxnSpPr>
        <p:spPr>
          <a:xfrm>
            <a:off x="2181414" y="2400914"/>
            <a:ext cx="0" cy="1256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>
            <a:stCxn id="43" idx="2"/>
          </p:cNvCxnSpPr>
          <p:nvPr/>
        </p:nvCxnSpPr>
        <p:spPr>
          <a:xfrm>
            <a:off x="6918379" y="2400914"/>
            <a:ext cx="0" cy="1256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4365" y="1545391"/>
            <a:ext cx="2145526" cy="1347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62149" y="176748"/>
            <a:ext cx="7994468" cy="819150"/>
          </a:xfrm>
          <a:solidFill>
            <a:srgbClr val="D6E6FE"/>
          </a:solidFill>
          <a:ln>
            <a:noFill/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Правомочность принятия решения</a:t>
            </a:r>
            <a:br>
              <a:rPr lang="ru-RU" sz="24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избирательной комиссии при равном количестве голосов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42925" y="974713"/>
            <a:ext cx="7594600" cy="796925"/>
          </a:xfrm>
        </p:spPr>
        <p:txBody>
          <a:bodyPr>
            <a:normAutofit fontScale="92500" lnSpcReduction="20000"/>
          </a:bodyPr>
          <a:lstStyle/>
          <a:p>
            <a:pPr marL="0" indent="0" algn="ctr" eaLnBrk="1" hangingPunct="1">
              <a:buFontTx/>
              <a:buNone/>
            </a:pPr>
            <a:r>
              <a:rPr lang="ru-RU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cs typeface="Arial" charset="0"/>
              </a:rPr>
              <a:t>При равном количестве голосов, поданных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«за» </a:t>
            </a:r>
            <a:r>
              <a:rPr lang="ru-RU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cs typeface="Arial" charset="0"/>
              </a:rPr>
              <a:t>и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«против», 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cs typeface="Arial" charset="0"/>
              </a:rPr>
              <a:t>принятым считается решение, за которое проголосовал председательствующий</a:t>
            </a:r>
          </a:p>
        </p:txBody>
      </p:sp>
      <p:grpSp>
        <p:nvGrpSpPr>
          <p:cNvPr id="13317" name="Group 83"/>
          <p:cNvGrpSpPr>
            <a:grpSpLocks/>
          </p:cNvGrpSpPr>
          <p:nvPr/>
        </p:nvGrpSpPr>
        <p:grpSpPr bwMode="auto">
          <a:xfrm>
            <a:off x="542926" y="3733800"/>
            <a:ext cx="7794626" cy="1252552"/>
            <a:chOff x="657" y="2243"/>
            <a:chExt cx="4833" cy="726"/>
          </a:xfrm>
        </p:grpSpPr>
        <p:sp>
          <p:nvSpPr>
            <p:cNvPr id="9235" name="AutoShape 84"/>
            <p:cNvSpPr>
              <a:spLocks noChangeArrowheads="1"/>
            </p:cNvSpPr>
            <p:nvPr/>
          </p:nvSpPr>
          <p:spPr bwMode="auto">
            <a:xfrm>
              <a:off x="657" y="2243"/>
              <a:ext cx="2144" cy="726"/>
            </a:xfrm>
            <a:prstGeom prst="roundRect">
              <a:avLst>
                <a:gd name="adj" fmla="val 16667"/>
              </a:avLst>
            </a:prstGeom>
            <a:solidFill>
              <a:srgbClr val="D6E6FE"/>
            </a:solidFill>
            <a:ln>
              <a:solidFill>
                <a:schemeClr val="bg2">
                  <a:lumMod val="2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37" name="AutoShape 86"/>
            <p:cNvSpPr>
              <a:spLocks noChangeArrowheads="1"/>
            </p:cNvSpPr>
            <p:nvPr/>
          </p:nvSpPr>
          <p:spPr bwMode="auto">
            <a:xfrm>
              <a:off x="3838" y="2278"/>
              <a:ext cx="1652" cy="622"/>
            </a:xfrm>
            <a:prstGeom prst="roundRect">
              <a:avLst>
                <a:gd name="adj" fmla="val 16667"/>
              </a:avLst>
            </a:prstGeom>
            <a:solidFill>
              <a:srgbClr val="D6E6FE"/>
            </a:solidFill>
            <a:ln>
              <a:solidFill>
                <a:schemeClr val="bg2">
                  <a:lumMod val="2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38" name="Text Box 87"/>
            <p:cNvSpPr txBox="1">
              <a:spLocks noChangeArrowheads="1"/>
            </p:cNvSpPr>
            <p:nvPr/>
          </p:nvSpPr>
          <p:spPr bwMode="auto">
            <a:xfrm>
              <a:off x="730" y="2348"/>
              <a:ext cx="1993" cy="375"/>
            </a:xfrm>
            <a:prstGeom prst="rect">
              <a:avLst/>
            </a:prstGeom>
            <a:solidFill>
              <a:srgbClr val="D6E6FE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/>
                <a:t>6 членов +председательствующий</a:t>
              </a:r>
            </a:p>
          </p:txBody>
        </p:sp>
        <p:sp>
          <p:nvSpPr>
            <p:cNvPr id="9239" name="Text Box 88"/>
            <p:cNvSpPr txBox="1">
              <a:spLocks noChangeArrowheads="1"/>
            </p:cNvSpPr>
            <p:nvPr/>
          </p:nvSpPr>
          <p:spPr bwMode="auto">
            <a:xfrm>
              <a:off x="4135" y="2444"/>
              <a:ext cx="874" cy="214"/>
            </a:xfrm>
            <a:prstGeom prst="rect">
              <a:avLst/>
            </a:prstGeom>
            <a:solidFill>
              <a:srgbClr val="D6E6FE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>
                  <a:solidFill>
                    <a:schemeClr val="bg2">
                      <a:lumMod val="50000"/>
                    </a:schemeClr>
                  </a:solidFill>
                </a:rPr>
                <a:t>«против»</a:t>
              </a:r>
            </a:p>
          </p:txBody>
        </p:sp>
        <p:sp>
          <p:nvSpPr>
            <p:cNvPr id="9236" name="Line 85"/>
            <p:cNvSpPr>
              <a:spLocks noChangeShapeType="1"/>
            </p:cNvSpPr>
            <p:nvPr/>
          </p:nvSpPr>
          <p:spPr bwMode="auto">
            <a:xfrm>
              <a:off x="2844" y="2551"/>
              <a:ext cx="1014" cy="9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  <a:headEnd type="oval" w="med" len="med"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13318" name="Group 39"/>
          <p:cNvGrpSpPr>
            <a:grpSpLocks/>
          </p:cNvGrpSpPr>
          <p:nvPr/>
        </p:nvGrpSpPr>
        <p:grpSpPr bwMode="auto">
          <a:xfrm>
            <a:off x="1208090" y="5849133"/>
            <a:ext cx="7129462" cy="746123"/>
            <a:chOff x="567" y="3793"/>
            <a:chExt cx="4491" cy="470"/>
          </a:xfrm>
        </p:grpSpPr>
        <p:sp>
          <p:nvSpPr>
            <p:cNvPr id="9225" name="AutoShape 96"/>
            <p:cNvSpPr>
              <a:spLocks noChangeArrowheads="1"/>
            </p:cNvSpPr>
            <p:nvPr/>
          </p:nvSpPr>
          <p:spPr bwMode="auto">
            <a:xfrm>
              <a:off x="567" y="3809"/>
              <a:ext cx="1724" cy="454"/>
            </a:xfrm>
            <a:prstGeom prst="roundRect">
              <a:avLst>
                <a:gd name="adj" fmla="val 16667"/>
              </a:avLst>
            </a:prstGeom>
            <a:solidFill>
              <a:srgbClr val="D6E6FE"/>
            </a:solidFill>
            <a:ln>
              <a:solidFill>
                <a:schemeClr val="bg2">
                  <a:lumMod val="2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27" name="AutoShape 98"/>
            <p:cNvSpPr>
              <a:spLocks noChangeArrowheads="1"/>
            </p:cNvSpPr>
            <p:nvPr/>
          </p:nvSpPr>
          <p:spPr bwMode="auto">
            <a:xfrm>
              <a:off x="3334" y="3793"/>
              <a:ext cx="1724" cy="454"/>
            </a:xfrm>
            <a:prstGeom prst="roundRect">
              <a:avLst>
                <a:gd name="adj" fmla="val 16667"/>
              </a:avLst>
            </a:prstGeom>
            <a:solidFill>
              <a:srgbClr val="D6E6FE"/>
            </a:solidFill>
            <a:ln>
              <a:solidFill>
                <a:schemeClr val="bg2">
                  <a:lumMod val="2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28" name="Text Box 99"/>
            <p:cNvSpPr txBox="1">
              <a:spLocks noChangeArrowheads="1"/>
            </p:cNvSpPr>
            <p:nvPr/>
          </p:nvSpPr>
          <p:spPr bwMode="auto">
            <a:xfrm>
              <a:off x="976" y="3874"/>
              <a:ext cx="874" cy="233"/>
            </a:xfrm>
            <a:prstGeom prst="rect">
              <a:avLst/>
            </a:prstGeom>
            <a:solidFill>
              <a:srgbClr val="D6E6FE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/>
                <a:t>решение:</a:t>
              </a:r>
            </a:p>
          </p:txBody>
        </p:sp>
        <p:sp>
          <p:nvSpPr>
            <p:cNvPr id="9229" name="Text Box 100"/>
            <p:cNvSpPr txBox="1">
              <a:spLocks noChangeArrowheads="1"/>
            </p:cNvSpPr>
            <p:nvPr/>
          </p:nvSpPr>
          <p:spPr bwMode="auto">
            <a:xfrm>
              <a:off x="3788" y="3856"/>
              <a:ext cx="874" cy="233"/>
            </a:xfrm>
            <a:prstGeom prst="rect">
              <a:avLst/>
            </a:prstGeom>
            <a:solidFill>
              <a:srgbClr val="D6E6FE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>
                  <a:solidFill>
                    <a:schemeClr val="bg2">
                      <a:lumMod val="50000"/>
                    </a:schemeClr>
                  </a:solidFill>
                </a:rPr>
                <a:t>«против»</a:t>
              </a:r>
            </a:p>
          </p:txBody>
        </p:sp>
        <p:sp>
          <p:nvSpPr>
            <p:cNvPr id="9226" name="Line 97"/>
            <p:cNvSpPr>
              <a:spLocks noChangeShapeType="1"/>
            </p:cNvSpPr>
            <p:nvPr/>
          </p:nvSpPr>
          <p:spPr bwMode="auto">
            <a:xfrm>
              <a:off x="2291" y="3998"/>
              <a:ext cx="1044" cy="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  <a:headEnd type="oval" w="med" len="med"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3" name="Стрелка вниз 2"/>
          <p:cNvSpPr/>
          <p:nvPr/>
        </p:nvSpPr>
        <p:spPr>
          <a:xfrm>
            <a:off x="4531521" y="5001433"/>
            <a:ext cx="484187" cy="725487"/>
          </a:xfrm>
          <a:prstGeom prst="downArrow">
            <a:avLst/>
          </a:prstGeom>
          <a:solidFill>
            <a:srgbClr val="D6E6FE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13316" name="Group 76"/>
          <p:cNvGrpSpPr>
            <a:grpSpLocks/>
          </p:cNvGrpSpPr>
          <p:nvPr/>
        </p:nvGrpSpPr>
        <p:grpSpPr bwMode="auto">
          <a:xfrm>
            <a:off x="791921" y="2269634"/>
            <a:ext cx="7681207" cy="1213342"/>
            <a:chOff x="657" y="2243"/>
            <a:chExt cx="4769" cy="581"/>
          </a:xfrm>
        </p:grpSpPr>
        <p:sp>
          <p:nvSpPr>
            <p:cNvPr id="9245" name="AutoShape 32"/>
            <p:cNvSpPr>
              <a:spLocks noChangeArrowheads="1"/>
            </p:cNvSpPr>
            <p:nvPr/>
          </p:nvSpPr>
          <p:spPr bwMode="auto">
            <a:xfrm>
              <a:off x="657" y="2243"/>
              <a:ext cx="2141" cy="581"/>
            </a:xfrm>
            <a:prstGeom prst="roundRect">
              <a:avLst>
                <a:gd name="adj" fmla="val 16667"/>
              </a:avLst>
            </a:prstGeom>
            <a:solidFill>
              <a:srgbClr val="D6E6FE"/>
            </a:solidFill>
            <a:ln>
              <a:solidFill>
                <a:schemeClr val="bg2">
                  <a:lumMod val="2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46" name="Line 34"/>
            <p:cNvSpPr>
              <a:spLocks noChangeShapeType="1"/>
            </p:cNvSpPr>
            <p:nvPr/>
          </p:nvSpPr>
          <p:spPr bwMode="auto">
            <a:xfrm>
              <a:off x="2846" y="2463"/>
              <a:ext cx="1022" cy="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  <a:headEnd type="oval" w="med" len="med"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47" name="AutoShape 73"/>
            <p:cNvSpPr>
              <a:spLocks noChangeArrowheads="1"/>
            </p:cNvSpPr>
            <p:nvPr/>
          </p:nvSpPr>
          <p:spPr bwMode="auto">
            <a:xfrm>
              <a:off x="3868" y="2243"/>
              <a:ext cx="1558" cy="545"/>
            </a:xfrm>
            <a:prstGeom prst="roundRect">
              <a:avLst>
                <a:gd name="adj" fmla="val 16667"/>
              </a:avLst>
            </a:prstGeom>
            <a:solidFill>
              <a:srgbClr val="D6E6FE"/>
            </a:solidFill>
            <a:ln>
              <a:solidFill>
                <a:schemeClr val="bg2">
                  <a:lumMod val="2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48" name="Text Box 74"/>
            <p:cNvSpPr txBox="1">
              <a:spLocks noChangeArrowheads="1"/>
            </p:cNvSpPr>
            <p:nvPr/>
          </p:nvSpPr>
          <p:spPr bwMode="auto">
            <a:xfrm>
              <a:off x="718" y="2308"/>
              <a:ext cx="1201" cy="309"/>
            </a:xfrm>
            <a:prstGeom prst="rect">
              <a:avLst/>
            </a:prstGeom>
            <a:solidFill>
              <a:srgbClr val="D6E6FE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/>
                <a:t>7 членов комиссии</a:t>
              </a:r>
            </a:p>
          </p:txBody>
        </p:sp>
        <p:sp>
          <p:nvSpPr>
            <p:cNvPr id="9249" name="Text Box 75"/>
            <p:cNvSpPr txBox="1">
              <a:spLocks noChangeArrowheads="1"/>
            </p:cNvSpPr>
            <p:nvPr/>
          </p:nvSpPr>
          <p:spPr bwMode="auto">
            <a:xfrm>
              <a:off x="4315" y="2399"/>
              <a:ext cx="874" cy="177"/>
            </a:xfrm>
            <a:prstGeom prst="rect">
              <a:avLst/>
            </a:prstGeom>
            <a:solidFill>
              <a:srgbClr val="D6E6FE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>
                  <a:solidFill>
                    <a:schemeClr val="bg2">
                      <a:lumMod val="50000"/>
                    </a:schemeClr>
                  </a:solidFill>
                </a:rPr>
                <a:t>«за»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5732" y="1718380"/>
            <a:ext cx="3299501" cy="1966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6254" y="0"/>
            <a:ext cx="7158096" cy="1171575"/>
          </a:xfrm>
          <a:solidFill>
            <a:srgbClr val="D6E6FE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26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В каких случаях по особому мнению </a:t>
            </a:r>
            <a:br>
              <a:rPr lang="ru-RU" sz="26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6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члена окружной избирательной комиссии </a:t>
            </a:r>
            <a:br>
              <a:rPr lang="ru-RU" sz="26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6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принимается решение?</a:t>
            </a:r>
          </a:p>
        </p:txBody>
      </p:sp>
      <p:grpSp>
        <p:nvGrpSpPr>
          <p:cNvPr id="14339" name="Группа 10"/>
          <p:cNvGrpSpPr>
            <a:grpSpLocks/>
          </p:cNvGrpSpPr>
          <p:nvPr/>
        </p:nvGrpSpPr>
        <p:grpSpPr bwMode="auto">
          <a:xfrm>
            <a:off x="400050" y="1581150"/>
            <a:ext cx="8010525" cy="3990975"/>
            <a:chOff x="755650" y="1844674"/>
            <a:chExt cx="6911975" cy="3889376"/>
          </a:xfrm>
          <a:solidFill>
            <a:srgbClr val="D6E6FE"/>
          </a:solidFill>
        </p:grpSpPr>
        <p:sp>
          <p:nvSpPr>
            <p:cNvPr id="9245" name="AutoShape 32"/>
            <p:cNvSpPr>
              <a:spLocks noChangeArrowheads="1"/>
            </p:cNvSpPr>
            <p:nvPr/>
          </p:nvSpPr>
          <p:spPr bwMode="auto">
            <a:xfrm>
              <a:off x="755650" y="1844674"/>
              <a:ext cx="6911975" cy="720000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bg2">
                  <a:lumMod val="2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000" smtClean="0">
                  <a:solidFill>
                    <a:schemeClr val="tx1"/>
                  </a:solidFill>
                  <a:latin typeface="Arial" charset="0"/>
                </a:rPr>
                <a:t>областная, </a:t>
              </a:r>
              <a:r>
                <a:rPr lang="ru-RU" sz="2000" dirty="0" smtClean="0">
                  <a:solidFill>
                    <a:schemeClr val="tx1"/>
                  </a:solidFill>
                  <a:latin typeface="Arial" charset="0"/>
                </a:rPr>
                <a:t>Минская городская комиссия </a:t>
              </a:r>
              <a:endParaRPr lang="ru-RU" sz="20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" name="AutoShape 32"/>
            <p:cNvSpPr>
              <a:spLocks noChangeArrowheads="1"/>
            </p:cNvSpPr>
            <p:nvPr/>
          </p:nvSpPr>
          <p:spPr bwMode="auto">
            <a:xfrm>
              <a:off x="755650" y="3334229"/>
              <a:ext cx="3240088" cy="728379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bg2">
                  <a:lumMod val="2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000" dirty="0" smtClean="0">
                  <a:solidFill>
                    <a:schemeClr val="tx1"/>
                  </a:solidFill>
                  <a:latin typeface="Arial" charset="0"/>
                </a:rPr>
                <a:t>протокол окружной комиссии </a:t>
              </a:r>
              <a:r>
                <a:rPr lang="ru-RU" sz="2000" dirty="0">
                  <a:solidFill>
                    <a:schemeClr val="tx1"/>
                  </a:solidFill>
                  <a:latin typeface="Arial" charset="0"/>
                </a:rPr>
                <a:t/>
              </a:r>
              <a:br>
                <a:rPr lang="ru-RU" sz="2000" dirty="0">
                  <a:solidFill>
                    <a:schemeClr val="tx1"/>
                  </a:solidFill>
                  <a:latin typeface="Arial" charset="0"/>
                </a:rPr>
              </a:br>
              <a:r>
                <a:rPr lang="ru-RU" sz="2000" dirty="0">
                  <a:solidFill>
                    <a:schemeClr val="tx1"/>
                  </a:solidFill>
                  <a:latin typeface="Arial" charset="0"/>
                </a:rPr>
                <a:t>о регистрации кандидатов</a:t>
              </a:r>
            </a:p>
          </p:txBody>
        </p:sp>
        <p:sp>
          <p:nvSpPr>
            <p:cNvPr id="4" name="AutoShape 32"/>
            <p:cNvSpPr>
              <a:spLocks noChangeArrowheads="1"/>
            </p:cNvSpPr>
            <p:nvPr/>
          </p:nvSpPr>
          <p:spPr bwMode="auto">
            <a:xfrm>
              <a:off x="4356100" y="3334229"/>
              <a:ext cx="3240088" cy="728379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bg2">
                  <a:lumMod val="2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000" dirty="0" smtClean="0">
                  <a:solidFill>
                    <a:schemeClr val="tx1"/>
                  </a:solidFill>
                  <a:latin typeface="Arial" charset="0"/>
                </a:rPr>
                <a:t>протокол</a:t>
              </a:r>
              <a:r>
                <a:rPr lang="ru-RU" sz="2000" dirty="0">
                  <a:solidFill>
                    <a:prstClr val="black"/>
                  </a:solidFill>
                  <a:latin typeface="Arial" charset="0"/>
                </a:rPr>
                <a:t> </a:t>
              </a:r>
              <a:r>
                <a:rPr lang="ru-RU" sz="2000" dirty="0" smtClean="0">
                  <a:solidFill>
                    <a:prstClr val="black"/>
                  </a:solidFill>
                  <a:latin typeface="Arial" charset="0"/>
                </a:rPr>
                <a:t>окружной </a:t>
              </a:r>
              <a:r>
                <a:rPr lang="ru-RU" sz="2000" dirty="0">
                  <a:solidFill>
                    <a:prstClr val="black"/>
                  </a:solidFill>
                  <a:latin typeface="Arial" charset="0"/>
                </a:rPr>
                <a:t>комиссии</a:t>
              </a:r>
              <a:r>
                <a:rPr lang="ru-RU" sz="2000" dirty="0" smtClean="0">
                  <a:solidFill>
                    <a:schemeClr val="tx1"/>
                  </a:solidFill>
                  <a:latin typeface="Arial" charset="0"/>
                </a:rPr>
                <a:t> </a:t>
              </a:r>
              <a:r>
                <a:rPr lang="ru-RU" sz="2000" dirty="0">
                  <a:solidFill>
                    <a:schemeClr val="tx1"/>
                  </a:solidFill>
                  <a:latin typeface="Arial" charset="0"/>
                </a:rPr>
                <a:t/>
              </a:r>
              <a:br>
                <a:rPr lang="ru-RU" sz="2000" dirty="0">
                  <a:solidFill>
                    <a:schemeClr val="tx1"/>
                  </a:solidFill>
                  <a:latin typeface="Arial" charset="0"/>
                </a:rPr>
              </a:br>
              <a:r>
                <a:rPr lang="ru-RU" sz="2000" dirty="0">
                  <a:solidFill>
                    <a:schemeClr val="tx1"/>
                  </a:solidFill>
                  <a:latin typeface="Arial" charset="0"/>
                </a:rPr>
                <a:t>о результатах выборов</a:t>
              </a:r>
            </a:p>
          </p:txBody>
        </p:sp>
        <p:sp>
          <p:nvSpPr>
            <p:cNvPr id="3" name="Стрелка вниз 2"/>
            <p:cNvSpPr>
              <a:spLocks noChangeArrowheads="1"/>
            </p:cNvSpPr>
            <p:nvPr/>
          </p:nvSpPr>
          <p:spPr bwMode="auto">
            <a:xfrm rot="10800000">
              <a:off x="2124074" y="2651620"/>
              <a:ext cx="360363" cy="562838"/>
            </a:xfrm>
            <a:prstGeom prst="downArrow">
              <a:avLst>
                <a:gd name="adj1" fmla="val 50000"/>
                <a:gd name="adj2" fmla="val 60125"/>
              </a:avLst>
            </a:prstGeom>
            <a:grpFill/>
            <a:ln>
              <a:solidFill>
                <a:schemeClr val="bg2">
                  <a:lumMod val="2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10800000" anchor="ctr"/>
            <a:lstStyle/>
            <a:p>
              <a:pPr algn="ctr">
                <a:defRPr/>
              </a:pPr>
              <a:r>
                <a:rPr lang="ru-RU" b="1" dirty="0" smtClean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1</a:t>
              </a:r>
              <a:endParaRPr lang="ru-RU" b="1" dirty="0">
                <a:solidFill>
                  <a:schemeClr val="bg2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5" name="Стрелка вниз 2"/>
            <p:cNvSpPr>
              <a:spLocks noChangeArrowheads="1"/>
            </p:cNvSpPr>
            <p:nvPr/>
          </p:nvSpPr>
          <p:spPr bwMode="auto">
            <a:xfrm rot="10800000">
              <a:off x="5795962" y="2651620"/>
              <a:ext cx="360362" cy="562838"/>
            </a:xfrm>
            <a:prstGeom prst="downArrow">
              <a:avLst>
                <a:gd name="adj1" fmla="val 50000"/>
                <a:gd name="adj2" fmla="val 60126"/>
              </a:avLst>
            </a:prstGeom>
            <a:grpFill/>
            <a:ln>
              <a:solidFill>
                <a:schemeClr val="bg2">
                  <a:lumMod val="2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10800000" anchor="ctr"/>
            <a:lstStyle/>
            <a:p>
              <a:pPr algn="ctr">
                <a:defRPr/>
              </a:pPr>
              <a:r>
                <a:rPr lang="ru-RU" b="1" dirty="0" smtClean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2</a:t>
              </a:r>
              <a:endParaRPr lang="ru-RU" b="1" dirty="0">
                <a:solidFill>
                  <a:schemeClr val="bg2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40" name="Плюс 39"/>
            <p:cNvSpPr>
              <a:spLocks noChangeAspect="1"/>
            </p:cNvSpPr>
            <p:nvPr/>
          </p:nvSpPr>
          <p:spPr>
            <a:xfrm>
              <a:off x="2052638" y="4251747"/>
              <a:ext cx="431800" cy="431800"/>
            </a:xfrm>
            <a:prstGeom prst="mathPlus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grpSp>
          <p:nvGrpSpPr>
            <p:cNvPr id="14346" name="Group 27"/>
            <p:cNvGrpSpPr>
              <a:grpSpLocks/>
            </p:cNvGrpSpPr>
            <p:nvPr/>
          </p:nvGrpSpPr>
          <p:grpSpPr bwMode="auto">
            <a:xfrm>
              <a:off x="755650" y="4797425"/>
              <a:ext cx="3179763" cy="936625"/>
              <a:chOff x="476" y="3022"/>
              <a:chExt cx="2003" cy="590"/>
            </a:xfrm>
            <a:grpFill/>
          </p:grpSpPr>
          <p:sp>
            <p:nvSpPr>
              <p:cNvPr id="6" name="AutoShape 73"/>
              <p:cNvSpPr>
                <a:spLocks noChangeArrowheads="1"/>
              </p:cNvSpPr>
              <p:nvPr/>
            </p:nvSpPr>
            <p:spPr bwMode="auto">
              <a:xfrm>
                <a:off x="476" y="3022"/>
                <a:ext cx="693" cy="590"/>
              </a:xfrm>
              <a:prstGeom prst="roundRect">
                <a:avLst>
                  <a:gd name="adj" fmla="val 16667"/>
                </a:avLst>
              </a:prstGeom>
              <a:grpFill/>
              <a:ln>
                <a:solidFill>
                  <a:schemeClr val="bg2">
                    <a:lumMod val="2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  <a:latin typeface="Arial" charset="0"/>
                  </a:rPr>
                  <a:t>особое</a:t>
                </a:r>
              </a:p>
              <a:p>
                <a:pPr algn="ctr">
                  <a:defRPr/>
                </a:pPr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  <a:latin typeface="Arial" charset="0"/>
                  </a:rPr>
                  <a:t>мнение</a:t>
                </a:r>
              </a:p>
            </p:txBody>
          </p:sp>
          <p:sp>
            <p:nvSpPr>
              <p:cNvPr id="7" name="AutoShape 73"/>
              <p:cNvSpPr>
                <a:spLocks noChangeArrowheads="1"/>
              </p:cNvSpPr>
              <p:nvPr/>
            </p:nvSpPr>
            <p:spPr bwMode="auto">
              <a:xfrm>
                <a:off x="1746" y="3022"/>
                <a:ext cx="733" cy="590"/>
              </a:xfrm>
              <a:prstGeom prst="roundRect">
                <a:avLst>
                  <a:gd name="adj" fmla="val 16667"/>
                </a:avLst>
              </a:prstGeom>
              <a:grpFill/>
              <a:ln>
                <a:solidFill>
                  <a:schemeClr val="bg2">
                    <a:lumMod val="2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  <a:latin typeface="Arial" charset="0"/>
                  </a:rPr>
                  <a:t>решение</a:t>
                </a:r>
              </a:p>
              <a:p>
                <a:pPr algn="ctr">
                  <a:defRPr/>
                </a:pPr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  <a:latin typeface="Arial" charset="0"/>
                  </a:rPr>
                  <a:t>комиссии</a:t>
                </a:r>
              </a:p>
            </p:txBody>
          </p:sp>
          <p:sp>
            <p:nvSpPr>
              <p:cNvPr id="8" name="Line 97"/>
              <p:cNvSpPr>
                <a:spLocks noChangeShapeType="1"/>
              </p:cNvSpPr>
              <p:nvPr/>
            </p:nvSpPr>
            <p:spPr bwMode="auto">
              <a:xfrm>
                <a:off x="1201" y="3339"/>
                <a:ext cx="545" cy="0"/>
              </a:xfrm>
              <a:prstGeom prst="line">
                <a:avLst/>
              </a:prstGeom>
              <a:grpFill/>
              <a:ln>
                <a:solidFill>
                  <a:schemeClr val="bg2">
                    <a:lumMod val="25000"/>
                  </a:schemeClr>
                </a:solidFill>
                <a:headEnd type="oval" w="med" len="med"/>
                <a:tailEnd type="triangle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9" name="Плюс 39"/>
            <p:cNvSpPr>
              <a:spLocks noChangeAspect="1"/>
            </p:cNvSpPr>
            <p:nvPr/>
          </p:nvSpPr>
          <p:spPr>
            <a:xfrm>
              <a:off x="5710974" y="4202964"/>
              <a:ext cx="431800" cy="431800"/>
            </a:xfrm>
            <a:prstGeom prst="mathPlus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grpSp>
          <p:nvGrpSpPr>
            <p:cNvPr id="14348" name="Group 28"/>
            <p:cNvGrpSpPr>
              <a:grpSpLocks/>
            </p:cNvGrpSpPr>
            <p:nvPr/>
          </p:nvGrpSpPr>
          <p:grpSpPr bwMode="auto">
            <a:xfrm>
              <a:off x="4427538" y="4797425"/>
              <a:ext cx="3179763" cy="936625"/>
              <a:chOff x="476" y="3022"/>
              <a:chExt cx="2003" cy="590"/>
            </a:xfrm>
            <a:grpFill/>
          </p:grpSpPr>
          <p:sp>
            <p:nvSpPr>
              <p:cNvPr id="9247" name="AutoShape 73"/>
              <p:cNvSpPr>
                <a:spLocks noChangeArrowheads="1"/>
              </p:cNvSpPr>
              <p:nvPr/>
            </p:nvSpPr>
            <p:spPr bwMode="auto">
              <a:xfrm>
                <a:off x="476" y="3022"/>
                <a:ext cx="693" cy="590"/>
              </a:xfrm>
              <a:prstGeom prst="roundRect">
                <a:avLst>
                  <a:gd name="adj" fmla="val 16667"/>
                </a:avLst>
              </a:prstGeom>
              <a:grpFill/>
              <a:ln>
                <a:solidFill>
                  <a:schemeClr val="bg2">
                    <a:lumMod val="2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  <a:latin typeface="Arial" charset="0"/>
                  </a:rPr>
                  <a:t>особое</a:t>
                </a:r>
              </a:p>
              <a:p>
                <a:pPr algn="ctr">
                  <a:defRPr/>
                </a:pPr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  <a:latin typeface="Arial" charset="0"/>
                  </a:rPr>
                  <a:t>мнение</a:t>
                </a:r>
              </a:p>
            </p:txBody>
          </p:sp>
          <p:sp>
            <p:nvSpPr>
              <p:cNvPr id="10" name="AutoShape 73"/>
              <p:cNvSpPr>
                <a:spLocks noChangeArrowheads="1"/>
              </p:cNvSpPr>
              <p:nvPr/>
            </p:nvSpPr>
            <p:spPr bwMode="auto">
              <a:xfrm>
                <a:off x="1746" y="3022"/>
                <a:ext cx="733" cy="590"/>
              </a:xfrm>
              <a:prstGeom prst="roundRect">
                <a:avLst>
                  <a:gd name="adj" fmla="val 16667"/>
                </a:avLst>
              </a:prstGeom>
              <a:grpFill/>
              <a:ln>
                <a:solidFill>
                  <a:schemeClr val="bg2">
                    <a:lumMod val="2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  <a:latin typeface="Arial" charset="0"/>
                  </a:rPr>
                  <a:t>решение</a:t>
                </a:r>
              </a:p>
              <a:p>
                <a:pPr algn="ctr">
                  <a:defRPr/>
                </a:pPr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  <a:latin typeface="Arial" charset="0"/>
                  </a:rPr>
                  <a:t>комиссии</a:t>
                </a:r>
              </a:p>
            </p:txBody>
          </p:sp>
          <p:sp>
            <p:nvSpPr>
              <p:cNvPr id="9226" name="Line 97"/>
              <p:cNvSpPr>
                <a:spLocks noChangeShapeType="1"/>
              </p:cNvSpPr>
              <p:nvPr/>
            </p:nvSpPr>
            <p:spPr bwMode="auto">
              <a:xfrm>
                <a:off x="1201" y="3331"/>
                <a:ext cx="545" cy="0"/>
              </a:xfrm>
              <a:prstGeom prst="line">
                <a:avLst/>
              </a:prstGeom>
              <a:grpFill/>
              <a:ln>
                <a:solidFill>
                  <a:schemeClr val="bg2">
                    <a:lumMod val="25000"/>
                  </a:schemeClr>
                </a:solidFill>
                <a:headEnd type="oval" w="med" len="med"/>
                <a:tailEnd type="triangle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44439" y="201036"/>
            <a:ext cx="7237412" cy="742950"/>
          </a:xfrm>
          <a:solidFill>
            <a:srgbClr val="D6E6FE"/>
          </a:solidFill>
          <a:ln>
            <a:solidFill>
              <a:schemeClr val="bg2">
                <a:lumMod val="25000"/>
              </a:schemeClr>
            </a:solidFill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ru-RU" sz="24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Сроки рассмотрения обращений</a:t>
            </a:r>
          </a:p>
        </p:txBody>
      </p:sp>
      <p:sp>
        <p:nvSpPr>
          <p:cNvPr id="9247" name="AutoShape 73"/>
          <p:cNvSpPr>
            <a:spLocks noChangeArrowheads="1"/>
          </p:cNvSpPr>
          <p:nvPr/>
        </p:nvSpPr>
        <p:spPr bwMode="auto">
          <a:xfrm>
            <a:off x="580693" y="998044"/>
            <a:ext cx="2160000" cy="936625"/>
          </a:xfrm>
          <a:prstGeom prst="roundRect">
            <a:avLst>
              <a:gd name="adj" fmla="val 16667"/>
            </a:avLst>
          </a:prstGeom>
          <a:solidFill>
            <a:srgbClr val="D6E6FE"/>
          </a:solidFill>
          <a:ln>
            <a:solidFill>
              <a:schemeClr val="bg2">
                <a:lumMod val="2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AutoShape 73"/>
          <p:cNvSpPr>
            <a:spLocks noChangeArrowheads="1"/>
          </p:cNvSpPr>
          <p:nvPr/>
        </p:nvSpPr>
        <p:spPr bwMode="auto">
          <a:xfrm>
            <a:off x="3641152" y="969415"/>
            <a:ext cx="3138353" cy="1103495"/>
          </a:xfrm>
          <a:prstGeom prst="roundRect">
            <a:avLst>
              <a:gd name="adj" fmla="val 16667"/>
            </a:avLst>
          </a:prstGeom>
          <a:solidFill>
            <a:srgbClr val="D6E6FE"/>
          </a:solidFill>
          <a:ln>
            <a:solidFill>
              <a:schemeClr val="bg2">
                <a:lumMod val="2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9226" name="Line 97"/>
          <p:cNvSpPr>
            <a:spLocks noChangeShapeType="1"/>
          </p:cNvSpPr>
          <p:nvPr/>
        </p:nvSpPr>
        <p:spPr bwMode="auto">
          <a:xfrm>
            <a:off x="2740693" y="1459140"/>
            <a:ext cx="908115" cy="0"/>
          </a:xfrm>
          <a:prstGeom prst="line">
            <a:avLst/>
          </a:prstGeom>
          <a:ln>
            <a:headEnd type="none" w="med" len="med"/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AutoShape 73"/>
          <p:cNvSpPr>
            <a:spLocks noChangeArrowheads="1"/>
          </p:cNvSpPr>
          <p:nvPr/>
        </p:nvSpPr>
        <p:spPr bwMode="auto">
          <a:xfrm>
            <a:off x="653558" y="3059776"/>
            <a:ext cx="1980000" cy="936625"/>
          </a:xfrm>
          <a:prstGeom prst="roundRect">
            <a:avLst>
              <a:gd name="adj" fmla="val 16667"/>
            </a:avLst>
          </a:prstGeom>
          <a:solidFill>
            <a:srgbClr val="D6E6FE"/>
          </a:solidFill>
          <a:ln>
            <a:solidFill>
              <a:schemeClr val="bg2">
                <a:lumMod val="2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AutoShape 73"/>
          <p:cNvSpPr>
            <a:spLocks noChangeArrowheads="1"/>
          </p:cNvSpPr>
          <p:nvPr/>
        </p:nvSpPr>
        <p:spPr bwMode="auto">
          <a:xfrm>
            <a:off x="580693" y="4304618"/>
            <a:ext cx="1782162" cy="937644"/>
          </a:xfrm>
          <a:prstGeom prst="roundRect">
            <a:avLst>
              <a:gd name="adj" fmla="val 16667"/>
            </a:avLst>
          </a:prstGeom>
          <a:solidFill>
            <a:srgbClr val="D6E6FE"/>
          </a:solidFill>
          <a:ln>
            <a:solidFill>
              <a:schemeClr val="bg2">
                <a:lumMod val="2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Line 97"/>
          <p:cNvSpPr>
            <a:spLocks noChangeShapeType="1"/>
          </p:cNvSpPr>
          <p:nvPr/>
        </p:nvSpPr>
        <p:spPr bwMode="auto">
          <a:xfrm>
            <a:off x="2632876" y="3505367"/>
            <a:ext cx="2027047" cy="28482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AutoShape 73"/>
          <p:cNvSpPr>
            <a:spLocks noChangeArrowheads="1"/>
          </p:cNvSpPr>
          <p:nvPr/>
        </p:nvSpPr>
        <p:spPr bwMode="auto">
          <a:xfrm>
            <a:off x="4976447" y="3924222"/>
            <a:ext cx="3411723" cy="1336638"/>
          </a:xfrm>
          <a:prstGeom prst="roundRect">
            <a:avLst>
              <a:gd name="adj" fmla="val 16667"/>
            </a:avLst>
          </a:prstGeom>
          <a:solidFill>
            <a:srgbClr val="D6E6FE"/>
          </a:solidFill>
          <a:ln>
            <a:solidFill>
              <a:schemeClr val="bg2">
                <a:lumMod val="2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8" name="Line 97"/>
          <p:cNvSpPr>
            <a:spLocks noChangeShapeType="1"/>
          </p:cNvSpPr>
          <p:nvPr/>
        </p:nvSpPr>
        <p:spPr bwMode="auto">
          <a:xfrm>
            <a:off x="2400309" y="4742413"/>
            <a:ext cx="2576138" cy="2484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AutoShape 73"/>
          <p:cNvSpPr>
            <a:spLocks noChangeArrowheads="1"/>
          </p:cNvSpPr>
          <p:nvPr/>
        </p:nvSpPr>
        <p:spPr bwMode="auto">
          <a:xfrm>
            <a:off x="4659923" y="3013130"/>
            <a:ext cx="3091996" cy="968214"/>
          </a:xfrm>
          <a:prstGeom prst="roundRect">
            <a:avLst>
              <a:gd name="adj" fmla="val 16667"/>
            </a:avLst>
          </a:prstGeom>
          <a:solidFill>
            <a:srgbClr val="D6E6FE"/>
          </a:solidFill>
          <a:ln>
            <a:solidFill>
              <a:schemeClr val="bg2">
                <a:lumMod val="2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16396" name="Text Box 75"/>
          <p:cNvSpPr txBox="1">
            <a:spLocks noChangeArrowheads="1"/>
          </p:cNvSpPr>
          <p:nvPr/>
        </p:nvSpPr>
        <p:spPr bwMode="auto">
          <a:xfrm>
            <a:off x="620262" y="1156754"/>
            <a:ext cx="1980000" cy="430887"/>
          </a:xfrm>
          <a:prstGeom prst="rect">
            <a:avLst/>
          </a:prstGeom>
          <a:solidFill>
            <a:srgbClr val="D6E6FE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200" b="1" dirty="0">
                <a:solidFill>
                  <a:schemeClr val="bg2">
                    <a:lumMod val="25000"/>
                  </a:schemeClr>
                </a:solidFill>
              </a:rPr>
              <a:t>немедленно</a:t>
            </a:r>
          </a:p>
        </p:txBody>
      </p:sp>
      <p:sp>
        <p:nvSpPr>
          <p:cNvPr id="16397" name="Text Box 75"/>
          <p:cNvSpPr txBox="1">
            <a:spLocks noChangeArrowheads="1"/>
          </p:cNvSpPr>
          <p:nvPr/>
        </p:nvSpPr>
        <p:spPr bwMode="auto">
          <a:xfrm>
            <a:off x="713758" y="3405294"/>
            <a:ext cx="1584325" cy="430887"/>
          </a:xfrm>
          <a:prstGeom prst="rect">
            <a:avLst/>
          </a:prstGeom>
          <a:solidFill>
            <a:srgbClr val="D6E6FE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200" b="1" dirty="0">
                <a:solidFill>
                  <a:schemeClr val="bg2">
                    <a:lumMod val="25000"/>
                  </a:schemeClr>
                </a:solidFill>
              </a:rPr>
              <a:t>3 дня</a:t>
            </a:r>
          </a:p>
        </p:txBody>
      </p:sp>
      <p:sp>
        <p:nvSpPr>
          <p:cNvPr id="16398" name="Text Box 75"/>
          <p:cNvSpPr txBox="1">
            <a:spLocks noChangeArrowheads="1"/>
          </p:cNvSpPr>
          <p:nvPr/>
        </p:nvSpPr>
        <p:spPr bwMode="auto">
          <a:xfrm>
            <a:off x="784223" y="4363425"/>
            <a:ext cx="1584325" cy="430887"/>
          </a:xfrm>
          <a:prstGeom prst="rect">
            <a:avLst/>
          </a:prstGeom>
          <a:solidFill>
            <a:srgbClr val="D6E6FE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200" b="1" dirty="0">
                <a:solidFill>
                  <a:schemeClr val="bg2">
                    <a:lumMod val="25000"/>
                  </a:schemeClr>
                </a:solidFill>
              </a:rPr>
              <a:t>10 дней</a:t>
            </a:r>
          </a:p>
        </p:txBody>
      </p:sp>
      <p:sp>
        <p:nvSpPr>
          <p:cNvPr id="16399" name="Text Box 75"/>
          <p:cNvSpPr txBox="1">
            <a:spLocks noChangeArrowheads="1"/>
          </p:cNvSpPr>
          <p:nvPr/>
        </p:nvSpPr>
        <p:spPr bwMode="auto">
          <a:xfrm>
            <a:off x="3789239" y="1194191"/>
            <a:ext cx="2905080" cy="584775"/>
          </a:xfrm>
          <a:prstGeom prst="rect">
            <a:avLst/>
          </a:prstGeom>
          <a:solidFill>
            <a:srgbClr val="D6E6FE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dirty="0" smtClean="0"/>
              <a:t>поступившие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в день выборов</a:t>
            </a:r>
          </a:p>
        </p:txBody>
      </p:sp>
      <p:sp>
        <p:nvSpPr>
          <p:cNvPr id="16400" name="Text Box 75"/>
          <p:cNvSpPr txBox="1">
            <a:spLocks noChangeArrowheads="1"/>
          </p:cNvSpPr>
          <p:nvPr/>
        </p:nvSpPr>
        <p:spPr bwMode="auto">
          <a:xfrm>
            <a:off x="4854333" y="3133949"/>
            <a:ext cx="2703176" cy="830997"/>
          </a:xfrm>
          <a:prstGeom prst="rect">
            <a:avLst/>
          </a:prstGeom>
          <a:solidFill>
            <a:srgbClr val="D6E6FE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dirty="0" smtClean="0"/>
              <a:t>о </a:t>
            </a:r>
            <a:r>
              <a:rPr lang="ru-RU" sz="1600" dirty="0"/>
              <a:t>нарушении</a:t>
            </a:r>
            <a:br>
              <a:rPr lang="ru-RU" sz="1600" dirty="0"/>
            </a:br>
            <a:r>
              <a:rPr lang="ru-RU" sz="1600" dirty="0"/>
              <a:t>законодательства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о </a:t>
            </a:r>
            <a:r>
              <a:rPr lang="ru-RU" sz="1600" dirty="0"/>
              <a:t>выборах</a:t>
            </a:r>
          </a:p>
        </p:txBody>
      </p:sp>
      <p:sp>
        <p:nvSpPr>
          <p:cNvPr id="16401" name="Text Box 75"/>
          <p:cNvSpPr txBox="1">
            <a:spLocks noChangeArrowheads="1"/>
          </p:cNvSpPr>
          <p:nvPr/>
        </p:nvSpPr>
        <p:spPr bwMode="auto">
          <a:xfrm>
            <a:off x="5263406" y="4016638"/>
            <a:ext cx="2837804" cy="1077218"/>
          </a:xfrm>
          <a:prstGeom prst="rect">
            <a:avLst/>
          </a:prstGeom>
          <a:solidFill>
            <a:srgbClr val="D6E6FE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dirty="0" smtClean="0"/>
              <a:t>о </a:t>
            </a:r>
            <a:r>
              <a:rPr lang="ru-RU" sz="1600" dirty="0"/>
              <a:t>нарушении</a:t>
            </a:r>
            <a:br>
              <a:rPr lang="ru-RU" sz="1600" dirty="0"/>
            </a:br>
            <a:r>
              <a:rPr lang="ru-RU" sz="1600" dirty="0"/>
              <a:t>законодательства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о </a:t>
            </a:r>
            <a:r>
              <a:rPr lang="ru-RU" sz="1600" dirty="0"/>
              <a:t>выборах, если необходима проверка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5921" y="5318800"/>
            <a:ext cx="8497315" cy="1434425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Обращения о нарушении законодательства о выборах подаются </a:t>
            </a:r>
            <a:b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комиссии, государственные органы и  организации не позднее чем </a:t>
            </a:r>
            <a:b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десятидневный срок со дня выборов.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Обращения, поданные по истечении этих сроков, оставляются без рассмотрения.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511030"/>
            <a:ext cx="534901" cy="7100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301" y="2008888"/>
            <a:ext cx="1986783" cy="9510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118" y="2089000"/>
            <a:ext cx="2684781" cy="96485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038484" y="2309714"/>
            <a:ext cx="93487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200" b="1" dirty="0" smtClean="0">
                <a:solidFill>
                  <a:srgbClr val="CCDDEA">
                    <a:lumMod val="25000"/>
                  </a:srgbClr>
                </a:solidFill>
              </a:rPr>
              <a:t>2 </a:t>
            </a:r>
            <a:r>
              <a:rPr lang="ru-RU" sz="2200" b="1" dirty="0">
                <a:solidFill>
                  <a:srgbClr val="CCDDEA">
                    <a:lumMod val="25000"/>
                  </a:srgbClr>
                </a:solidFill>
              </a:rPr>
              <a:t>дня</a:t>
            </a:r>
          </a:p>
        </p:txBody>
      </p:sp>
      <p:sp>
        <p:nvSpPr>
          <p:cNvPr id="23" name="Line 97"/>
          <p:cNvSpPr>
            <a:spLocks noChangeShapeType="1"/>
          </p:cNvSpPr>
          <p:nvPr/>
        </p:nvSpPr>
        <p:spPr bwMode="auto">
          <a:xfrm flipV="1">
            <a:off x="2633558" y="2480090"/>
            <a:ext cx="1481692" cy="8653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73062" y="2232769"/>
            <a:ext cx="22808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solidFill>
                  <a:prstClr val="black"/>
                </a:solidFill>
              </a:rPr>
              <a:t>о неправильностях </a:t>
            </a:r>
            <a:br>
              <a:rPr lang="ru-RU" sz="1600" dirty="0" smtClean="0">
                <a:solidFill>
                  <a:prstClr val="black"/>
                </a:solidFill>
              </a:rPr>
            </a:br>
            <a:r>
              <a:rPr lang="ru-RU" sz="1600" dirty="0" smtClean="0">
                <a:solidFill>
                  <a:prstClr val="black"/>
                </a:solidFill>
              </a:rPr>
              <a:t>в списке избирателей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55240" y="14492"/>
            <a:ext cx="7170737" cy="1219200"/>
          </a:xfrm>
          <a:solidFill>
            <a:srgbClr val="D6E6FE"/>
          </a:solidFill>
          <a:ln>
            <a:solidFill>
              <a:schemeClr val="bg2">
                <a:lumMod val="25000"/>
              </a:schemeClr>
            </a:solidFill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8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Выдвижение кандидатов в депутаты</a:t>
            </a:r>
            <a:br>
              <a:rPr lang="ru-RU" sz="28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Палаты представителей</a:t>
            </a:r>
          </a:p>
        </p:txBody>
      </p:sp>
      <p:grpSp>
        <p:nvGrpSpPr>
          <p:cNvPr id="18435" name="Группа 6"/>
          <p:cNvGrpSpPr>
            <a:grpSpLocks/>
          </p:cNvGrpSpPr>
          <p:nvPr/>
        </p:nvGrpSpPr>
        <p:grpSpPr bwMode="auto">
          <a:xfrm>
            <a:off x="588149" y="1562256"/>
            <a:ext cx="7796285" cy="4597269"/>
            <a:chOff x="619125" y="1900238"/>
            <a:chExt cx="7291388" cy="3504075"/>
          </a:xfrm>
        </p:grpSpPr>
        <p:sp>
          <p:nvSpPr>
            <p:cNvPr id="18439" name="Text Box 74"/>
            <p:cNvSpPr txBox="1">
              <a:spLocks noChangeArrowheads="1"/>
            </p:cNvSpPr>
            <p:nvPr/>
          </p:nvSpPr>
          <p:spPr bwMode="auto">
            <a:xfrm>
              <a:off x="619125" y="1915895"/>
              <a:ext cx="1971675" cy="685987"/>
            </a:xfrm>
            <a:prstGeom prst="roundRect">
              <a:avLst/>
            </a:prstGeom>
            <a:solidFill>
              <a:srgbClr val="D6E6FE"/>
            </a:solidFill>
            <a:ln>
              <a:solidFill>
                <a:schemeClr val="bg2">
                  <a:lumMod val="25000"/>
                </a:schemeClr>
              </a:solidFill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600" dirty="0"/>
                <a:t>политические</a:t>
              </a:r>
              <a:br>
                <a:rPr lang="ru-RU" sz="1600" dirty="0"/>
              </a:br>
              <a:r>
                <a:rPr lang="ru-RU" sz="1600" dirty="0"/>
                <a:t>партии</a:t>
              </a:r>
            </a:p>
          </p:txBody>
        </p:sp>
        <p:sp>
          <p:nvSpPr>
            <p:cNvPr id="18440" name="Text Box 74"/>
            <p:cNvSpPr txBox="1">
              <a:spLocks noChangeArrowheads="1"/>
            </p:cNvSpPr>
            <p:nvPr/>
          </p:nvSpPr>
          <p:spPr bwMode="auto">
            <a:xfrm>
              <a:off x="3333750" y="1900238"/>
              <a:ext cx="1971675" cy="700775"/>
            </a:xfrm>
            <a:prstGeom prst="roundRect">
              <a:avLst/>
            </a:prstGeom>
            <a:solidFill>
              <a:srgbClr val="D6E6FE"/>
            </a:solidFill>
            <a:ln>
              <a:solidFill>
                <a:schemeClr val="bg2">
                  <a:lumMod val="25000"/>
                </a:schemeClr>
              </a:solidFill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600" dirty="0"/>
                <a:t>трудовые коллективы организаций</a:t>
              </a:r>
            </a:p>
          </p:txBody>
        </p:sp>
        <p:sp>
          <p:nvSpPr>
            <p:cNvPr id="18441" name="Text Box 74"/>
            <p:cNvSpPr txBox="1">
              <a:spLocks noChangeArrowheads="1"/>
            </p:cNvSpPr>
            <p:nvPr/>
          </p:nvSpPr>
          <p:spPr bwMode="auto">
            <a:xfrm>
              <a:off x="5902325" y="1917892"/>
              <a:ext cx="1971675" cy="685987"/>
            </a:xfrm>
            <a:prstGeom prst="roundRect">
              <a:avLst/>
            </a:prstGeom>
            <a:solidFill>
              <a:srgbClr val="D6E6FE"/>
            </a:solidFill>
            <a:ln>
              <a:solidFill>
                <a:schemeClr val="bg2">
                  <a:lumMod val="25000"/>
                </a:schemeClr>
              </a:solidFill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600" dirty="0"/>
                <a:t>граждане путем сбора подписей</a:t>
              </a:r>
            </a:p>
          </p:txBody>
        </p:sp>
        <p:sp>
          <p:nvSpPr>
            <p:cNvPr id="18463" name="Text Box 74"/>
            <p:cNvSpPr txBox="1">
              <a:spLocks noChangeArrowheads="1"/>
            </p:cNvSpPr>
            <p:nvPr/>
          </p:nvSpPr>
          <p:spPr bwMode="auto">
            <a:xfrm>
              <a:off x="830263" y="4581128"/>
              <a:ext cx="1522412" cy="823185"/>
            </a:xfrm>
            <a:prstGeom prst="roundRect">
              <a:avLst/>
            </a:prstGeom>
            <a:solidFill>
              <a:srgbClr val="D6E6FE"/>
            </a:solidFill>
            <a:ln>
              <a:solidFill>
                <a:schemeClr val="bg2">
                  <a:lumMod val="25000"/>
                </a:schemeClr>
              </a:solidFill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 dirty="0"/>
                <a:t>гражданство Республики Беларусь</a:t>
              </a:r>
            </a:p>
          </p:txBody>
        </p:sp>
        <p:sp>
          <p:nvSpPr>
            <p:cNvPr id="18461" name="Text Box 74"/>
            <p:cNvSpPr txBox="1">
              <a:spLocks noChangeArrowheads="1"/>
            </p:cNvSpPr>
            <p:nvPr/>
          </p:nvSpPr>
          <p:spPr bwMode="auto">
            <a:xfrm>
              <a:off x="2649538" y="4581128"/>
              <a:ext cx="1522412" cy="823185"/>
            </a:xfrm>
            <a:prstGeom prst="roundRect">
              <a:avLst/>
            </a:prstGeom>
            <a:solidFill>
              <a:srgbClr val="D6E6FE"/>
            </a:solidFill>
            <a:ln>
              <a:solidFill>
                <a:schemeClr val="bg2">
                  <a:lumMod val="25000"/>
                </a:schemeClr>
              </a:solidFill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 dirty="0"/>
                <a:t>достижение возраста</a:t>
              </a:r>
              <a:br>
                <a:rPr lang="ru-RU" sz="1400" b="1" dirty="0"/>
              </a:br>
              <a:r>
                <a:rPr lang="ru-RU" sz="1400" b="1" dirty="0"/>
                <a:t>21 года</a:t>
              </a:r>
            </a:p>
          </p:txBody>
        </p:sp>
        <p:sp>
          <p:nvSpPr>
            <p:cNvPr id="18459" name="Text Box 74"/>
            <p:cNvSpPr txBox="1">
              <a:spLocks noChangeArrowheads="1"/>
            </p:cNvSpPr>
            <p:nvPr/>
          </p:nvSpPr>
          <p:spPr bwMode="auto">
            <a:xfrm>
              <a:off x="4540250" y="4581128"/>
              <a:ext cx="1530662" cy="823185"/>
            </a:xfrm>
            <a:prstGeom prst="roundRect">
              <a:avLst/>
            </a:prstGeom>
            <a:solidFill>
              <a:srgbClr val="D6E6FE"/>
            </a:solidFill>
            <a:ln>
              <a:solidFill>
                <a:schemeClr val="bg2">
                  <a:lumMod val="25000"/>
                </a:schemeClr>
              </a:solidFill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 dirty="0"/>
                <a:t>постоянное проживание</a:t>
              </a:r>
              <a:br>
                <a:rPr lang="ru-RU" sz="1400" b="1" dirty="0"/>
              </a:br>
              <a:r>
                <a:rPr lang="ru-RU" sz="1400" b="1" dirty="0"/>
                <a:t>в Республике Беларусь</a:t>
              </a:r>
            </a:p>
          </p:txBody>
        </p:sp>
        <p:sp>
          <p:nvSpPr>
            <p:cNvPr id="18457" name="Text Box 74"/>
            <p:cNvSpPr txBox="1">
              <a:spLocks noChangeArrowheads="1"/>
            </p:cNvSpPr>
            <p:nvPr/>
          </p:nvSpPr>
          <p:spPr bwMode="auto">
            <a:xfrm>
              <a:off x="6411913" y="4581128"/>
              <a:ext cx="1498600" cy="823185"/>
            </a:xfrm>
            <a:prstGeom prst="roundRect">
              <a:avLst/>
            </a:prstGeom>
            <a:solidFill>
              <a:srgbClr val="D6E6FE"/>
            </a:solidFill>
            <a:ln>
              <a:solidFill>
                <a:schemeClr val="bg2">
                  <a:lumMod val="25000"/>
                </a:schemeClr>
              </a:solidFill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 dirty="0"/>
                <a:t>отсутствие судимости</a:t>
              </a:r>
            </a:p>
          </p:txBody>
        </p:sp>
        <p:grpSp>
          <p:nvGrpSpPr>
            <p:cNvPr id="18446" name="Группа 5"/>
            <p:cNvGrpSpPr>
              <a:grpSpLocks/>
            </p:cNvGrpSpPr>
            <p:nvPr/>
          </p:nvGrpSpPr>
          <p:grpSpPr bwMode="auto">
            <a:xfrm>
              <a:off x="725488" y="3316089"/>
              <a:ext cx="7185025" cy="688975"/>
              <a:chOff x="725488" y="3184526"/>
              <a:chExt cx="7185025" cy="688975"/>
            </a:xfrm>
          </p:grpSpPr>
          <p:sp>
            <p:nvSpPr>
              <p:cNvPr id="18454" name="AutoShape 32"/>
              <p:cNvSpPr>
                <a:spLocks noChangeArrowheads="1"/>
              </p:cNvSpPr>
              <p:nvPr/>
            </p:nvSpPr>
            <p:spPr bwMode="auto">
              <a:xfrm>
                <a:off x="725488" y="3184526"/>
                <a:ext cx="7185025" cy="688975"/>
              </a:xfrm>
              <a:prstGeom prst="roundRect">
                <a:avLst>
                  <a:gd name="adj" fmla="val 16667"/>
                </a:avLst>
              </a:prstGeom>
              <a:solidFill>
                <a:srgbClr val="D6E6FE"/>
              </a:solidFill>
              <a:ln>
                <a:solidFill>
                  <a:schemeClr val="bg2">
                    <a:lumMod val="25000"/>
                  </a:schemeClr>
                </a:solidFill>
                <a:headEnd/>
                <a:tailEnd/>
              </a:ln>
              <a:ex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55" name="Text Box 74"/>
              <p:cNvSpPr txBox="1">
                <a:spLocks noChangeArrowheads="1"/>
              </p:cNvSpPr>
              <p:nvPr/>
            </p:nvSpPr>
            <p:spPr bwMode="auto">
              <a:xfrm>
                <a:off x="808387" y="3319463"/>
                <a:ext cx="7014465" cy="333649"/>
              </a:xfrm>
              <a:prstGeom prst="rect">
                <a:avLst/>
              </a:prstGeom>
              <a:solidFill>
                <a:srgbClr val="D6E6FE"/>
              </a:solidFill>
              <a:ln>
                <a:noFill/>
              </a:ln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2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гражданин, выдвигаемый кандидатом в депутаты</a:t>
                </a:r>
              </a:p>
            </p:txBody>
          </p:sp>
        </p:grpSp>
        <p:sp>
          <p:nvSpPr>
            <p:cNvPr id="41" name="Стрелка вниз 40"/>
            <p:cNvSpPr/>
            <p:nvPr/>
          </p:nvSpPr>
          <p:spPr bwMode="auto">
            <a:xfrm>
              <a:off x="1427163" y="2719298"/>
              <a:ext cx="328612" cy="493658"/>
            </a:xfrm>
            <a:prstGeom prst="downArrow">
              <a:avLst/>
            </a:prstGeom>
            <a:solidFill>
              <a:srgbClr val="D6E6FE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5" name="Стрелка вниз 44"/>
            <p:cNvSpPr/>
            <p:nvPr/>
          </p:nvSpPr>
          <p:spPr bwMode="auto">
            <a:xfrm>
              <a:off x="1403350" y="4085986"/>
              <a:ext cx="258763" cy="422229"/>
            </a:xfrm>
            <a:prstGeom prst="downArrow">
              <a:avLst/>
            </a:prstGeom>
            <a:solidFill>
              <a:srgbClr val="D6E6FE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6" name="Стрелка вниз 45"/>
            <p:cNvSpPr/>
            <p:nvPr/>
          </p:nvSpPr>
          <p:spPr bwMode="auto">
            <a:xfrm>
              <a:off x="4151313" y="2719298"/>
              <a:ext cx="328612" cy="493658"/>
            </a:xfrm>
            <a:prstGeom prst="downArrow">
              <a:avLst/>
            </a:prstGeom>
            <a:solidFill>
              <a:srgbClr val="D6E6FE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7" name="Стрелка вниз 46"/>
            <p:cNvSpPr/>
            <p:nvPr/>
          </p:nvSpPr>
          <p:spPr bwMode="auto">
            <a:xfrm>
              <a:off x="6732734" y="2719298"/>
              <a:ext cx="330200" cy="493658"/>
            </a:xfrm>
            <a:prstGeom prst="downArrow">
              <a:avLst/>
            </a:prstGeom>
            <a:solidFill>
              <a:srgbClr val="D6E6FE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8" name="Стрелка вниз 47"/>
            <p:cNvSpPr/>
            <p:nvPr/>
          </p:nvSpPr>
          <p:spPr bwMode="auto">
            <a:xfrm>
              <a:off x="3268663" y="4085986"/>
              <a:ext cx="258762" cy="422229"/>
            </a:xfrm>
            <a:prstGeom prst="downArrow">
              <a:avLst/>
            </a:prstGeom>
            <a:solidFill>
              <a:srgbClr val="D6E6FE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9" name="Стрелка вниз 48"/>
            <p:cNvSpPr/>
            <p:nvPr/>
          </p:nvSpPr>
          <p:spPr bwMode="auto">
            <a:xfrm>
              <a:off x="5170488" y="4087573"/>
              <a:ext cx="258762" cy="422229"/>
            </a:xfrm>
            <a:prstGeom prst="downArrow">
              <a:avLst/>
            </a:prstGeom>
            <a:solidFill>
              <a:srgbClr val="D6E6FE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0" name="Стрелка вниз 49"/>
            <p:cNvSpPr/>
            <p:nvPr/>
          </p:nvSpPr>
          <p:spPr bwMode="auto">
            <a:xfrm>
              <a:off x="7042150" y="4087573"/>
              <a:ext cx="258763" cy="422229"/>
            </a:xfrm>
            <a:prstGeom prst="downArrow">
              <a:avLst/>
            </a:prstGeom>
            <a:solidFill>
              <a:srgbClr val="D6E6FE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3" name="Плюс 2"/>
          <p:cNvSpPr/>
          <p:nvPr/>
        </p:nvSpPr>
        <p:spPr>
          <a:xfrm>
            <a:off x="2505075" y="5515640"/>
            <a:ext cx="252000" cy="252000"/>
          </a:xfrm>
          <a:prstGeom prst="mathPlus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люс 33"/>
          <p:cNvSpPr/>
          <p:nvPr/>
        </p:nvSpPr>
        <p:spPr>
          <a:xfrm>
            <a:off x="4486292" y="5522990"/>
            <a:ext cx="252000" cy="252000"/>
          </a:xfrm>
          <a:prstGeom prst="mathPlus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люс 34"/>
          <p:cNvSpPr/>
          <p:nvPr/>
        </p:nvSpPr>
        <p:spPr>
          <a:xfrm>
            <a:off x="6508198" y="5522990"/>
            <a:ext cx="252000" cy="252000"/>
          </a:xfrm>
          <a:prstGeom prst="mathPlus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89128" y="350438"/>
            <a:ext cx="7256260" cy="1270211"/>
          </a:xfr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29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Период выдвижения </a:t>
            </a:r>
            <a:br>
              <a:rPr lang="ru-RU" sz="29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9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кандидатов в депутаты </a:t>
            </a:r>
            <a:br>
              <a:rPr lang="ru-RU" sz="29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900" kern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459" name="Group 13"/>
          <p:cNvGrpSpPr>
            <a:grpSpLocks/>
          </p:cNvGrpSpPr>
          <p:nvPr/>
        </p:nvGrpSpPr>
        <p:grpSpPr bwMode="auto">
          <a:xfrm>
            <a:off x="326246" y="2898562"/>
            <a:ext cx="8582024" cy="3023489"/>
            <a:chOff x="0" y="1586"/>
            <a:chExt cx="5556" cy="640"/>
          </a:xfrm>
        </p:grpSpPr>
        <p:cxnSp>
          <p:nvCxnSpPr>
            <p:cNvPr id="19461" name="Прямая соединительная линия 8"/>
            <p:cNvCxnSpPr>
              <a:cxnSpLocks noChangeShapeType="1"/>
            </p:cNvCxnSpPr>
            <p:nvPr/>
          </p:nvCxnSpPr>
          <p:spPr bwMode="auto">
            <a:xfrm>
              <a:off x="410" y="1876"/>
              <a:ext cx="2650" cy="2"/>
            </a:xfrm>
            <a:prstGeom prst="line">
              <a:avLst/>
            </a:prstGeom>
            <a:noFill/>
            <a:ln w="76200" algn="ctr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463" name="Прямая соединительная линия 54"/>
            <p:cNvCxnSpPr>
              <a:cxnSpLocks noChangeShapeType="1"/>
            </p:cNvCxnSpPr>
            <p:nvPr/>
          </p:nvCxnSpPr>
          <p:spPr bwMode="auto">
            <a:xfrm flipH="1">
              <a:off x="403" y="1586"/>
              <a:ext cx="4" cy="419"/>
            </a:xfrm>
            <a:prstGeom prst="line">
              <a:avLst/>
            </a:prstGeom>
            <a:noFill/>
            <a:ln w="57150" algn="ctr">
              <a:solidFill>
                <a:srgbClr val="00990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415" name="Прямая соединительная линия 55"/>
            <p:cNvCxnSpPr>
              <a:cxnSpLocks noChangeShapeType="1"/>
            </p:cNvCxnSpPr>
            <p:nvPr/>
          </p:nvCxnSpPr>
          <p:spPr bwMode="auto">
            <a:xfrm flipV="1">
              <a:off x="3060" y="1872"/>
              <a:ext cx="1815" cy="6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416" name="Прямая соединительная линия 57"/>
            <p:cNvCxnSpPr>
              <a:cxnSpLocks noChangeShapeType="1"/>
            </p:cNvCxnSpPr>
            <p:nvPr/>
          </p:nvCxnSpPr>
          <p:spPr bwMode="auto">
            <a:xfrm flipH="1" flipV="1">
              <a:off x="4875" y="1586"/>
              <a:ext cx="11" cy="341"/>
            </a:xfrm>
            <a:prstGeom prst="line">
              <a:avLst/>
            </a:prstGeom>
            <a:ln w="57150">
              <a:headEnd type="oval" w="med" len="med"/>
              <a:tailEnd type="oval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9466" name="Text Box 74"/>
            <p:cNvSpPr txBox="1">
              <a:spLocks noChangeArrowheads="1"/>
            </p:cNvSpPr>
            <p:nvPr/>
          </p:nvSpPr>
          <p:spPr bwMode="auto">
            <a:xfrm>
              <a:off x="438" y="1662"/>
              <a:ext cx="2544" cy="215"/>
            </a:xfrm>
            <a:prstGeom prst="rect">
              <a:avLst/>
            </a:prstGeom>
            <a:solidFill>
              <a:srgbClr val="C6F8C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 dirty="0">
                  <a:ln/>
                  <a:solidFill>
                    <a:schemeClr val="accent3"/>
                  </a:solidFill>
                </a:rPr>
                <a:t>выдвижение </a:t>
              </a:r>
              <a:r>
                <a:rPr lang="ru-RU" sz="2000" b="1" dirty="0" smtClean="0">
                  <a:ln/>
                  <a:solidFill>
                    <a:schemeClr val="accent3"/>
                  </a:solidFill>
                </a:rPr>
                <a:t>кандидатов</a:t>
              </a:r>
            </a:p>
            <a:p>
              <a:pPr algn="ctr" eaLnBrk="1" hangingPunct="1"/>
              <a:endParaRPr lang="ru-RU" sz="2000" b="1" dirty="0">
                <a:ln/>
                <a:solidFill>
                  <a:schemeClr val="accent3"/>
                </a:solidFill>
              </a:endParaRPr>
            </a:p>
            <a:p>
              <a:pPr algn="ctr" eaLnBrk="1" hangingPunct="1"/>
              <a:r>
                <a:rPr lang="ru-RU" sz="2000" b="1" dirty="0" smtClean="0">
                  <a:ln/>
                  <a:solidFill>
                    <a:srgbClr val="007600"/>
                  </a:solidFill>
                </a:rPr>
                <a:t>8 сентября - 7 октября 2019 г.</a:t>
              </a:r>
              <a:endParaRPr lang="ru-RU" sz="2000" b="1" dirty="0">
                <a:ln/>
                <a:solidFill>
                  <a:srgbClr val="007600"/>
                </a:solidFill>
              </a:endParaRPr>
            </a:p>
          </p:txBody>
        </p:sp>
        <p:sp>
          <p:nvSpPr>
            <p:cNvPr id="17418" name="Text Box 74"/>
            <p:cNvSpPr txBox="1">
              <a:spLocks noChangeArrowheads="1"/>
            </p:cNvSpPr>
            <p:nvPr/>
          </p:nvSpPr>
          <p:spPr bwMode="auto">
            <a:xfrm>
              <a:off x="0" y="1996"/>
              <a:ext cx="1395" cy="209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70 дней </a:t>
              </a:r>
              <a:br>
                <a:rPr lang="ru-RU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до выборов</a:t>
              </a:r>
            </a:p>
            <a:p>
              <a:pPr algn="ctr" eaLnBrk="1" hangingPunct="1">
                <a:defRPr/>
              </a:pPr>
              <a:endParaRPr lang="ru-RU" sz="1600" dirty="0" smtClean="0">
                <a:solidFill>
                  <a:srgbClr val="009900"/>
                </a:solidFill>
              </a:endParaRPr>
            </a:p>
          </p:txBody>
        </p:sp>
        <p:sp>
          <p:nvSpPr>
            <p:cNvPr id="17419" name="Text Box 74"/>
            <p:cNvSpPr txBox="1">
              <a:spLocks noChangeArrowheads="1"/>
            </p:cNvSpPr>
            <p:nvPr/>
          </p:nvSpPr>
          <p:spPr bwMode="auto">
            <a:xfrm>
              <a:off x="2186" y="2000"/>
              <a:ext cx="1408" cy="209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40 дней </a:t>
              </a:r>
              <a:br>
                <a:rPr lang="ru-RU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до выборов</a:t>
              </a:r>
            </a:p>
            <a:p>
              <a:pPr algn="ctr" eaLnBrk="1" hangingPunct="1">
                <a:defRPr/>
              </a:pPr>
              <a:endParaRPr lang="ru-RU" sz="1600" dirty="0" smtClean="0">
                <a:solidFill>
                  <a:srgbClr val="009900"/>
                </a:solidFill>
              </a:endParaRPr>
            </a:p>
          </p:txBody>
        </p:sp>
        <p:sp>
          <p:nvSpPr>
            <p:cNvPr id="17420" name="Text Box 74"/>
            <p:cNvSpPr txBox="1">
              <a:spLocks noChangeArrowheads="1"/>
            </p:cNvSpPr>
            <p:nvPr/>
          </p:nvSpPr>
          <p:spPr bwMode="auto">
            <a:xfrm>
              <a:off x="4194" y="1949"/>
              <a:ext cx="1362" cy="27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день</a:t>
              </a:r>
            </a:p>
            <a:p>
              <a:pPr algn="ctr" eaLnBrk="1" hangingPunct="1">
                <a:defRPr/>
              </a:pPr>
              <a:r>
                <a:rPr lang="ru-RU" b="1" dirty="0" smtClean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выборов</a:t>
              </a:r>
            </a:p>
            <a:p>
              <a:pPr algn="ctr" eaLnBrk="1" hangingPunct="1">
                <a:defRPr/>
              </a:pPr>
              <a:endParaRPr lang="ru-RU" sz="1600" dirty="0" smtClean="0">
                <a:solidFill>
                  <a:srgbClr val="009900"/>
                </a:solidFill>
              </a:endParaRPr>
            </a:p>
            <a:p>
              <a:pPr algn="ctr" eaLnBrk="1" hangingPunct="1">
                <a:defRPr/>
              </a:pPr>
              <a:endParaRPr lang="ru-RU" sz="1600" b="1" dirty="0" smtClean="0">
                <a:solidFill>
                  <a:srgbClr val="009900"/>
                </a:solidFill>
              </a:endParaRPr>
            </a:p>
          </p:txBody>
        </p:sp>
      </p:grpSp>
      <p:cxnSp>
        <p:nvCxnSpPr>
          <p:cNvPr id="39" name="Прямая соединительная линия 54"/>
          <p:cNvCxnSpPr>
            <a:cxnSpLocks noChangeShapeType="1"/>
          </p:cNvCxnSpPr>
          <p:nvPr/>
        </p:nvCxnSpPr>
        <p:spPr bwMode="auto">
          <a:xfrm>
            <a:off x="5035856" y="2883373"/>
            <a:ext cx="0" cy="1913362"/>
          </a:xfrm>
          <a:prstGeom prst="line">
            <a:avLst/>
          </a:prstGeom>
          <a:ln w="57150">
            <a:headEnd type="oval" w="med" len="med"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9549" y="1587335"/>
            <a:ext cx="1820291" cy="1181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61892" y="381075"/>
            <a:ext cx="7353284" cy="1381125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ru-RU" sz="24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Сроки подачи документов о регистрации инициативной группы и регистрации инициативной группы</a:t>
            </a:r>
          </a:p>
        </p:txBody>
      </p:sp>
      <p:grpSp>
        <p:nvGrpSpPr>
          <p:cNvPr id="20483" name="Группа 3"/>
          <p:cNvGrpSpPr>
            <a:grpSpLocks/>
          </p:cNvGrpSpPr>
          <p:nvPr/>
        </p:nvGrpSpPr>
        <p:grpSpPr bwMode="auto">
          <a:xfrm>
            <a:off x="823032" y="2619309"/>
            <a:ext cx="7990767" cy="3476691"/>
            <a:chOff x="691717" y="1640884"/>
            <a:chExt cx="7848102" cy="2577957"/>
          </a:xfrm>
        </p:grpSpPr>
        <p:cxnSp>
          <p:nvCxnSpPr>
            <p:cNvPr id="20498" name="Прямая соединительная линия 8"/>
            <p:cNvCxnSpPr>
              <a:cxnSpLocks noChangeShapeType="1"/>
            </p:cNvCxnSpPr>
            <p:nvPr/>
          </p:nvCxnSpPr>
          <p:spPr bwMode="auto">
            <a:xfrm>
              <a:off x="749442" y="3140035"/>
              <a:ext cx="3819524" cy="9525"/>
            </a:xfrm>
            <a:prstGeom prst="line">
              <a:avLst/>
            </a:prstGeom>
            <a:noFill/>
            <a:ln w="76200" algn="ctr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499" name="Прямая соединительная линия 12"/>
            <p:cNvCxnSpPr>
              <a:cxnSpLocks noChangeShapeType="1"/>
            </p:cNvCxnSpPr>
            <p:nvPr/>
          </p:nvCxnSpPr>
          <p:spPr bwMode="auto">
            <a:xfrm>
              <a:off x="4572001" y="2620931"/>
              <a:ext cx="1" cy="501720"/>
            </a:xfrm>
            <a:prstGeom prst="line">
              <a:avLst/>
            </a:prstGeom>
            <a:noFill/>
            <a:ln w="38100" algn="ctr">
              <a:solidFill>
                <a:srgbClr val="00990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452" name="Прямая соединительная линия 55"/>
            <p:cNvCxnSpPr>
              <a:cxnSpLocks noChangeShapeType="1"/>
            </p:cNvCxnSpPr>
            <p:nvPr/>
          </p:nvCxnSpPr>
          <p:spPr bwMode="auto">
            <a:xfrm flipV="1">
              <a:off x="4563462" y="3197746"/>
              <a:ext cx="3159320" cy="9526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453" name="Прямая соединительная линия 57"/>
            <p:cNvCxnSpPr>
              <a:cxnSpLocks noChangeShapeType="1"/>
              <a:stCxn id="20504" idx="0"/>
            </p:cNvCxnSpPr>
            <p:nvPr/>
          </p:nvCxnSpPr>
          <p:spPr bwMode="auto">
            <a:xfrm flipH="1" flipV="1">
              <a:off x="7855082" y="2514361"/>
              <a:ext cx="1" cy="562486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0502" name="Text Box 74"/>
            <p:cNvSpPr txBox="1">
              <a:spLocks noChangeArrowheads="1"/>
            </p:cNvSpPr>
            <p:nvPr/>
          </p:nvSpPr>
          <p:spPr bwMode="auto">
            <a:xfrm>
              <a:off x="691717" y="1640884"/>
              <a:ext cx="3880284" cy="1186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подача документов о регистрации инициативной группы в окружную </a:t>
              </a:r>
              <a:r>
                <a:rPr lang="ru-RU" sz="1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комиссию (после образования окружных комиссий) </a:t>
              </a:r>
            </a:p>
            <a:p>
              <a:pPr eaLnBrk="1" hangingPunct="1"/>
              <a:endPara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eaLnBrk="1" hangingPunct="1"/>
              <a:r>
                <a:rPr lang="ru-RU" sz="1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- </a:t>
              </a:r>
              <a:r>
                <a:rPr lang="ru-RU" b="1" dirty="0" smtClean="0">
                  <a:ln w="0"/>
                  <a:solidFill>
                    <a:srgbClr val="007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не позднее 12 сентября 2019 г.</a:t>
              </a:r>
              <a:endParaRPr lang="ru-RU" b="1" dirty="0">
                <a:ln w="0"/>
                <a:solidFill>
                  <a:srgbClr val="007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503" name="Text Box 74"/>
            <p:cNvSpPr txBox="1">
              <a:spLocks noChangeArrowheads="1"/>
            </p:cNvSpPr>
            <p:nvPr/>
          </p:nvSpPr>
          <p:spPr bwMode="auto">
            <a:xfrm>
              <a:off x="3855412" y="3384809"/>
              <a:ext cx="1728107" cy="834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ts val="1500"/>
                </a:lnSpc>
              </a:pPr>
              <a:r>
                <a:rPr lang="ru-RU" sz="1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не позднее чем за 65 </a:t>
              </a:r>
              <a:r>
                <a:rPr lang="ru-RU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дней </a:t>
              </a:r>
              <a:br>
                <a:rPr lang="ru-RU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до выборов</a:t>
              </a:r>
            </a:p>
            <a:p>
              <a:pPr algn="ctr" eaLnBrk="1" hangingPunct="1">
                <a:lnSpc>
                  <a:spcPts val="1500"/>
                </a:lnSpc>
              </a:pPr>
              <a:endParaRPr lang="ru-RU" sz="1600" dirty="0">
                <a:solidFill>
                  <a:srgbClr val="009900"/>
                </a:solidFill>
              </a:endParaRPr>
            </a:p>
          </p:txBody>
        </p:sp>
        <p:sp>
          <p:nvSpPr>
            <p:cNvPr id="20504" name="Text Box 74"/>
            <p:cNvSpPr txBox="1">
              <a:spLocks noChangeArrowheads="1"/>
            </p:cNvSpPr>
            <p:nvPr/>
          </p:nvSpPr>
          <p:spPr bwMode="auto">
            <a:xfrm>
              <a:off x="7170347" y="3076847"/>
              <a:ext cx="1369472" cy="626158"/>
            </a:xfrm>
            <a:prstGeom prst="roundRect">
              <a:avLst/>
            </a:prstGeom>
            <a:solidFill>
              <a:srgbClr val="FFE4BD"/>
            </a:solidFill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600" dirty="0">
                  <a:solidFill>
                    <a:srgbClr val="C00000"/>
                  </a:solidFill>
                </a:rPr>
                <a:t>день</a:t>
              </a:r>
            </a:p>
            <a:p>
              <a:pPr algn="ctr" eaLnBrk="1" hangingPunct="1"/>
              <a:r>
                <a:rPr lang="ru-RU" sz="1600" dirty="0">
                  <a:solidFill>
                    <a:srgbClr val="C00000"/>
                  </a:solidFill>
                </a:rPr>
                <a:t>выборов</a:t>
              </a:r>
            </a:p>
          </p:txBody>
        </p:sp>
      </p:grpSp>
      <p:sp>
        <p:nvSpPr>
          <p:cNvPr id="20488" name="Text Box 74"/>
          <p:cNvSpPr txBox="1">
            <a:spLocks noChangeArrowheads="1"/>
          </p:cNvSpPr>
          <p:nvPr/>
        </p:nvSpPr>
        <p:spPr bwMode="auto">
          <a:xfrm>
            <a:off x="961892" y="4943797"/>
            <a:ext cx="3015538" cy="91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600"/>
              </a:lnSpc>
            </a:pPr>
            <a:r>
              <a:rPr lang="ru-RU" sz="1400" b="1" dirty="0">
                <a:ln w="0"/>
              </a:rPr>
              <a:t>срок рассмотрения заявления  </a:t>
            </a:r>
            <a:r>
              <a:rPr lang="ru-RU" sz="1400" b="1" dirty="0" smtClean="0">
                <a:ln w="0"/>
              </a:rPr>
              <a:t/>
            </a:r>
            <a:br>
              <a:rPr lang="ru-RU" sz="1400" b="1" dirty="0" smtClean="0">
                <a:ln w="0"/>
              </a:rPr>
            </a:br>
            <a:r>
              <a:rPr lang="ru-RU" sz="1400" b="1" dirty="0" smtClean="0">
                <a:ln w="0"/>
              </a:rPr>
              <a:t>о </a:t>
            </a:r>
            <a:r>
              <a:rPr lang="ru-RU" sz="1400" b="1" dirty="0">
                <a:ln w="0"/>
              </a:rPr>
              <a:t>регистрации инициативной </a:t>
            </a:r>
            <a:r>
              <a:rPr lang="ru-RU" sz="1400" b="1" dirty="0" smtClean="0">
                <a:ln w="0"/>
              </a:rPr>
              <a:t>группы не должен превышать  </a:t>
            </a:r>
            <a:br>
              <a:rPr lang="ru-RU" sz="1400" b="1" dirty="0" smtClean="0">
                <a:ln w="0"/>
              </a:rPr>
            </a:br>
            <a:r>
              <a:rPr lang="ru-RU" sz="1400" b="1" dirty="0" smtClean="0">
                <a:ln w="0"/>
              </a:rPr>
              <a:t>5 дней</a:t>
            </a:r>
            <a:endParaRPr lang="ru-RU" sz="1400" b="1" dirty="0">
              <a:ln w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flipH="1">
            <a:off x="4373272" y="4124344"/>
            <a:ext cx="391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≤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958" y="1437767"/>
            <a:ext cx="1820291" cy="1181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647" y="76200"/>
            <a:ext cx="6905977" cy="8382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Основные правила сбора подписей избирателей</a:t>
            </a:r>
            <a:endParaRPr lang="ru-RU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695325" y="1019745"/>
            <a:ext cx="4358825" cy="3935894"/>
          </a:xfrm>
          <a:custGeom>
            <a:avLst/>
            <a:gdLst>
              <a:gd name="connsiteX0" fmla="*/ 0 w 4616028"/>
              <a:gd name="connsiteY0" fmla="*/ 399429 h 3994289"/>
              <a:gd name="connsiteX1" fmla="*/ 399429 w 4616028"/>
              <a:gd name="connsiteY1" fmla="*/ 0 h 3994289"/>
              <a:gd name="connsiteX2" fmla="*/ 4216599 w 4616028"/>
              <a:gd name="connsiteY2" fmla="*/ 0 h 3994289"/>
              <a:gd name="connsiteX3" fmla="*/ 4616028 w 4616028"/>
              <a:gd name="connsiteY3" fmla="*/ 399429 h 3994289"/>
              <a:gd name="connsiteX4" fmla="*/ 4616028 w 4616028"/>
              <a:gd name="connsiteY4" fmla="*/ 3594860 h 3994289"/>
              <a:gd name="connsiteX5" fmla="*/ 4216599 w 4616028"/>
              <a:gd name="connsiteY5" fmla="*/ 3994289 h 3994289"/>
              <a:gd name="connsiteX6" fmla="*/ 399429 w 4616028"/>
              <a:gd name="connsiteY6" fmla="*/ 3994289 h 3994289"/>
              <a:gd name="connsiteX7" fmla="*/ 0 w 4616028"/>
              <a:gd name="connsiteY7" fmla="*/ 3594860 h 3994289"/>
              <a:gd name="connsiteX8" fmla="*/ 0 w 4616028"/>
              <a:gd name="connsiteY8" fmla="*/ 399429 h 3994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16028" h="3994289">
                <a:moveTo>
                  <a:pt x="0" y="399429"/>
                </a:moveTo>
                <a:cubicBezTo>
                  <a:pt x="0" y="178830"/>
                  <a:pt x="178830" y="0"/>
                  <a:pt x="399429" y="0"/>
                </a:cubicBezTo>
                <a:lnTo>
                  <a:pt x="4216599" y="0"/>
                </a:lnTo>
                <a:cubicBezTo>
                  <a:pt x="4437198" y="0"/>
                  <a:pt x="4616028" y="178830"/>
                  <a:pt x="4616028" y="399429"/>
                </a:cubicBezTo>
                <a:lnTo>
                  <a:pt x="4616028" y="3594860"/>
                </a:lnTo>
                <a:cubicBezTo>
                  <a:pt x="4616028" y="3815459"/>
                  <a:pt x="4437198" y="3994289"/>
                  <a:pt x="4216599" y="3994289"/>
                </a:cubicBezTo>
                <a:lnTo>
                  <a:pt x="399429" y="3994289"/>
                </a:lnTo>
                <a:cubicBezTo>
                  <a:pt x="178830" y="3994289"/>
                  <a:pt x="0" y="3815459"/>
                  <a:pt x="0" y="3594860"/>
                </a:cubicBezTo>
                <a:lnTo>
                  <a:pt x="0" y="399429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745" tIns="215745" rIns="215745" bIns="1071664" numCol="1" spcCol="1270" anchor="t" anchorCtr="0">
            <a:noAutofit/>
          </a:bodyPr>
          <a:lstStyle/>
          <a:p>
            <a:pPr marL="342900" lvl="1" indent="-342900" algn="ju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ru-RU" sz="1600" kern="1200" dirty="0" smtClean="0"/>
              <a:t>сбор подписей проводят только члены инициативной группы;</a:t>
            </a:r>
            <a:endParaRPr lang="ru-RU" sz="1600" kern="1200" dirty="0"/>
          </a:p>
          <a:p>
            <a:pPr marL="342900" lvl="1" indent="-342900" algn="ju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ru-RU" sz="1600" kern="1200" dirty="0" smtClean="0"/>
              <a:t>член инициативной группы должен иметь при себе удостоверение члена инициативной группы и документ, подтверждающий его личность;</a:t>
            </a:r>
            <a:endParaRPr lang="ru-RU" sz="1600" kern="1200" dirty="0"/>
          </a:p>
          <a:p>
            <a:pPr marL="342900" lvl="1" indent="-342900" algn="ju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ru-RU" sz="1600" kern="1200" dirty="0" smtClean="0"/>
              <a:t>в подписном листе должны быть </a:t>
            </a:r>
            <a:r>
              <a:rPr lang="ru-RU" sz="1600" kern="1100" dirty="0" smtClean="0"/>
              <a:t>подписи избирателей соответствующего </a:t>
            </a:r>
            <a:r>
              <a:rPr lang="ru-RU" sz="1600" kern="1200" dirty="0" smtClean="0"/>
              <a:t>избирательного округа;</a:t>
            </a:r>
            <a:endParaRPr lang="ru-RU" sz="1600" kern="1200" dirty="0"/>
          </a:p>
          <a:p>
            <a:pPr marL="342900" lvl="1" indent="-342900" algn="ju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ru-RU" sz="1600" kern="1200" dirty="0" smtClean="0"/>
              <a:t>избиратель должен собственноручно поставить дату подписи и расписаться;</a:t>
            </a:r>
            <a:endParaRPr lang="ru-RU" sz="1600" kern="1200" dirty="0"/>
          </a:p>
          <a:p>
            <a:pPr marL="342900" lvl="1" indent="-342900" algn="ju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ru-RU" sz="1600" kern="1200" dirty="0" smtClean="0"/>
              <a:t>подписной лист заверяется членом инициативной группы</a:t>
            </a:r>
            <a:endParaRPr lang="ru-RU" sz="1600" kern="1200" dirty="0"/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600" kern="1200" dirty="0"/>
          </a:p>
        </p:txBody>
      </p:sp>
      <p:sp>
        <p:nvSpPr>
          <p:cNvPr id="7" name="Shape 6"/>
          <p:cNvSpPr/>
          <p:nvPr/>
        </p:nvSpPr>
        <p:spPr>
          <a:xfrm>
            <a:off x="1511459" y="1704975"/>
            <a:ext cx="4462489" cy="4656719"/>
          </a:xfrm>
          <a:prstGeom prst="leftCircularArrow">
            <a:avLst>
              <a:gd name="adj1" fmla="val 1302"/>
              <a:gd name="adj2" fmla="val 153533"/>
              <a:gd name="adj3" fmla="val 942856"/>
              <a:gd name="adj4" fmla="val 8038302"/>
              <a:gd name="adj5" fmla="val 1519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Полилиния 7"/>
          <p:cNvSpPr/>
          <p:nvPr/>
        </p:nvSpPr>
        <p:spPr>
          <a:xfrm>
            <a:off x="940727" y="4945992"/>
            <a:ext cx="3469761" cy="712674"/>
          </a:xfrm>
          <a:custGeom>
            <a:avLst/>
            <a:gdLst>
              <a:gd name="connsiteX0" fmla="*/ 0 w 3212839"/>
              <a:gd name="connsiteY0" fmla="*/ 72325 h 723248"/>
              <a:gd name="connsiteX1" fmla="*/ 72325 w 3212839"/>
              <a:gd name="connsiteY1" fmla="*/ 0 h 723248"/>
              <a:gd name="connsiteX2" fmla="*/ 3140514 w 3212839"/>
              <a:gd name="connsiteY2" fmla="*/ 0 h 723248"/>
              <a:gd name="connsiteX3" fmla="*/ 3212839 w 3212839"/>
              <a:gd name="connsiteY3" fmla="*/ 72325 h 723248"/>
              <a:gd name="connsiteX4" fmla="*/ 3212839 w 3212839"/>
              <a:gd name="connsiteY4" fmla="*/ 650923 h 723248"/>
              <a:gd name="connsiteX5" fmla="*/ 3140514 w 3212839"/>
              <a:gd name="connsiteY5" fmla="*/ 723248 h 723248"/>
              <a:gd name="connsiteX6" fmla="*/ 72325 w 3212839"/>
              <a:gd name="connsiteY6" fmla="*/ 723248 h 723248"/>
              <a:gd name="connsiteX7" fmla="*/ 0 w 3212839"/>
              <a:gd name="connsiteY7" fmla="*/ 650923 h 723248"/>
              <a:gd name="connsiteX8" fmla="*/ 0 w 3212839"/>
              <a:gd name="connsiteY8" fmla="*/ 72325 h 72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12839" h="723248">
                <a:moveTo>
                  <a:pt x="0" y="72325"/>
                </a:moveTo>
                <a:cubicBezTo>
                  <a:pt x="0" y="32381"/>
                  <a:pt x="32381" y="0"/>
                  <a:pt x="72325" y="0"/>
                </a:cubicBezTo>
                <a:lnTo>
                  <a:pt x="3140514" y="0"/>
                </a:lnTo>
                <a:cubicBezTo>
                  <a:pt x="3180458" y="0"/>
                  <a:pt x="3212839" y="32381"/>
                  <a:pt x="3212839" y="72325"/>
                </a:cubicBezTo>
                <a:lnTo>
                  <a:pt x="3212839" y="650923"/>
                </a:lnTo>
                <a:cubicBezTo>
                  <a:pt x="3212839" y="690867"/>
                  <a:pt x="3180458" y="723248"/>
                  <a:pt x="3140514" y="723248"/>
                </a:cubicBezTo>
                <a:lnTo>
                  <a:pt x="72325" y="723248"/>
                </a:lnTo>
                <a:cubicBezTo>
                  <a:pt x="32381" y="723248"/>
                  <a:pt x="0" y="690867"/>
                  <a:pt x="0" y="650923"/>
                </a:cubicBezTo>
                <a:lnTo>
                  <a:pt x="0" y="7232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853" tIns="38963" rIns="47853" bIns="38963" numCol="1" spcCol="1270" anchor="ctr" anchorCtr="0">
            <a:noAutofit/>
          </a:bodyPr>
          <a:lstStyle/>
          <a:p>
            <a:pPr lvl="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1"/>
                </a:solidFill>
              </a:rPr>
              <a:t>подписной лист передается лицу, выдвигаемому кандидатом в депутаты</a:t>
            </a:r>
            <a:endParaRPr lang="ru-RU" sz="1400" kern="1200" dirty="0">
              <a:solidFill>
                <a:schemeClr val="tx1"/>
              </a:solidFill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5054149" y="1704975"/>
            <a:ext cx="3802467" cy="3993192"/>
          </a:xfrm>
          <a:custGeom>
            <a:avLst/>
            <a:gdLst>
              <a:gd name="connsiteX0" fmla="*/ 0 w 2855262"/>
              <a:gd name="connsiteY0" fmla="*/ 202754 h 2027540"/>
              <a:gd name="connsiteX1" fmla="*/ 202754 w 2855262"/>
              <a:gd name="connsiteY1" fmla="*/ 0 h 2027540"/>
              <a:gd name="connsiteX2" fmla="*/ 2652508 w 2855262"/>
              <a:gd name="connsiteY2" fmla="*/ 0 h 2027540"/>
              <a:gd name="connsiteX3" fmla="*/ 2855262 w 2855262"/>
              <a:gd name="connsiteY3" fmla="*/ 202754 h 2027540"/>
              <a:gd name="connsiteX4" fmla="*/ 2855262 w 2855262"/>
              <a:gd name="connsiteY4" fmla="*/ 1824786 h 2027540"/>
              <a:gd name="connsiteX5" fmla="*/ 2652508 w 2855262"/>
              <a:gd name="connsiteY5" fmla="*/ 2027540 h 2027540"/>
              <a:gd name="connsiteX6" fmla="*/ 202754 w 2855262"/>
              <a:gd name="connsiteY6" fmla="*/ 2027540 h 2027540"/>
              <a:gd name="connsiteX7" fmla="*/ 0 w 2855262"/>
              <a:gd name="connsiteY7" fmla="*/ 1824786 h 2027540"/>
              <a:gd name="connsiteX8" fmla="*/ 0 w 2855262"/>
              <a:gd name="connsiteY8" fmla="*/ 202754 h 202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5262" h="2027540">
                <a:moveTo>
                  <a:pt x="0" y="202754"/>
                </a:moveTo>
                <a:cubicBezTo>
                  <a:pt x="0" y="90776"/>
                  <a:pt x="90776" y="0"/>
                  <a:pt x="202754" y="0"/>
                </a:cubicBezTo>
                <a:lnTo>
                  <a:pt x="2652508" y="0"/>
                </a:lnTo>
                <a:cubicBezTo>
                  <a:pt x="2764486" y="0"/>
                  <a:pt x="2855262" y="90776"/>
                  <a:pt x="2855262" y="202754"/>
                </a:cubicBezTo>
                <a:lnTo>
                  <a:pt x="2855262" y="1824786"/>
                </a:lnTo>
                <a:cubicBezTo>
                  <a:pt x="2855262" y="1936764"/>
                  <a:pt x="2764486" y="2027540"/>
                  <a:pt x="2652508" y="2027540"/>
                </a:cubicBezTo>
                <a:lnTo>
                  <a:pt x="202754" y="2027540"/>
                </a:lnTo>
                <a:cubicBezTo>
                  <a:pt x="90776" y="2027540"/>
                  <a:pt x="0" y="1936764"/>
                  <a:pt x="0" y="1824786"/>
                </a:cubicBezTo>
                <a:lnTo>
                  <a:pt x="0" y="202754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484" tIns="604957" rIns="170484" bIns="170484" numCol="1" spcCol="1270" anchor="t" anchorCtr="0">
            <a:noAutofit/>
          </a:bodyPr>
          <a:lstStyle/>
          <a:p>
            <a:pPr marL="285750" lvl="1" indent="-285750" algn="l" defTabSz="622300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600" kern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пикетах в местах, не запрещенных местными исполнительными и распорядительными органами;</a:t>
            </a:r>
          </a:p>
          <a:p>
            <a:pPr marL="0" lvl="1" algn="l" defTabSz="622300">
              <a:spcBef>
                <a:spcPct val="0"/>
              </a:spcBef>
              <a:spcAft>
                <a:spcPts val="0"/>
              </a:spcAft>
            </a:pPr>
            <a:endParaRPr lang="ru-RU" sz="1600" kern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lvl="1" indent="-28575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v"/>
            </a:pPr>
            <a:r>
              <a:rPr lang="ru-RU" sz="1600" kern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месту жительства, работы (службы) избирателей</a:t>
            </a:r>
          </a:p>
          <a:p>
            <a:pPr marL="0" lvl="1" indent="360000" algn="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ru-RU" sz="1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lvl="1" indent="360000" algn="just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lvl="1" indent="360000" algn="just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 сборе подписей </a:t>
            </a:r>
            <a:r>
              <a:rPr lang="ru-RU" sz="1600" spc="-3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запрещается участие администрации </a:t>
            </a:r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организации, принуждение и вознаграждение избирателей за внесение подписей. </a:t>
            </a:r>
            <a:endParaRPr lang="ru-RU" sz="1600" kern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400" kern="1200" dirty="0"/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400" kern="1200" dirty="0"/>
          </a:p>
        </p:txBody>
      </p:sp>
      <p:sp>
        <p:nvSpPr>
          <p:cNvPr id="10" name="Полилиния 9"/>
          <p:cNvSpPr/>
          <p:nvPr/>
        </p:nvSpPr>
        <p:spPr>
          <a:xfrm>
            <a:off x="5899649" y="1380471"/>
            <a:ext cx="2277700" cy="649008"/>
          </a:xfrm>
          <a:custGeom>
            <a:avLst/>
            <a:gdLst>
              <a:gd name="connsiteX0" fmla="*/ 0 w 2006031"/>
              <a:gd name="connsiteY0" fmla="*/ 79773 h 797732"/>
              <a:gd name="connsiteX1" fmla="*/ 79773 w 2006031"/>
              <a:gd name="connsiteY1" fmla="*/ 0 h 797732"/>
              <a:gd name="connsiteX2" fmla="*/ 1926258 w 2006031"/>
              <a:gd name="connsiteY2" fmla="*/ 0 h 797732"/>
              <a:gd name="connsiteX3" fmla="*/ 2006031 w 2006031"/>
              <a:gd name="connsiteY3" fmla="*/ 79773 h 797732"/>
              <a:gd name="connsiteX4" fmla="*/ 2006031 w 2006031"/>
              <a:gd name="connsiteY4" fmla="*/ 717959 h 797732"/>
              <a:gd name="connsiteX5" fmla="*/ 1926258 w 2006031"/>
              <a:gd name="connsiteY5" fmla="*/ 797732 h 797732"/>
              <a:gd name="connsiteX6" fmla="*/ 79773 w 2006031"/>
              <a:gd name="connsiteY6" fmla="*/ 797732 h 797732"/>
              <a:gd name="connsiteX7" fmla="*/ 0 w 2006031"/>
              <a:gd name="connsiteY7" fmla="*/ 717959 h 797732"/>
              <a:gd name="connsiteX8" fmla="*/ 0 w 2006031"/>
              <a:gd name="connsiteY8" fmla="*/ 79773 h 79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6031" h="797732">
                <a:moveTo>
                  <a:pt x="0" y="79773"/>
                </a:moveTo>
                <a:cubicBezTo>
                  <a:pt x="0" y="35716"/>
                  <a:pt x="35716" y="0"/>
                  <a:pt x="79773" y="0"/>
                </a:cubicBezTo>
                <a:lnTo>
                  <a:pt x="1926258" y="0"/>
                </a:lnTo>
                <a:cubicBezTo>
                  <a:pt x="1970315" y="0"/>
                  <a:pt x="2006031" y="35716"/>
                  <a:pt x="2006031" y="79773"/>
                </a:cubicBezTo>
                <a:lnTo>
                  <a:pt x="2006031" y="717959"/>
                </a:lnTo>
                <a:cubicBezTo>
                  <a:pt x="2006031" y="762016"/>
                  <a:pt x="1970315" y="797732"/>
                  <a:pt x="1926258" y="797732"/>
                </a:cubicBezTo>
                <a:lnTo>
                  <a:pt x="79773" y="797732"/>
                </a:lnTo>
                <a:cubicBezTo>
                  <a:pt x="35716" y="797732"/>
                  <a:pt x="0" y="762016"/>
                  <a:pt x="0" y="717959"/>
                </a:cubicBezTo>
                <a:lnTo>
                  <a:pt x="0" y="79773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085" tIns="53845" rIns="69085" bIns="5384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solidFill>
                  <a:schemeClr val="tx1"/>
                </a:solidFill>
              </a:rPr>
              <a:t>Места сбора подписей</a:t>
            </a:r>
            <a:endParaRPr lang="ru-RU" kern="1200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8737" y="4033334"/>
            <a:ext cx="428162" cy="5683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6487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95376" y="-26126"/>
            <a:ext cx="7067550" cy="1343025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28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Система комиссий </a:t>
            </a:r>
            <a:br>
              <a:rPr lang="ru-RU" sz="28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по подготовке и проведению выборов депутатов Палаты представителей</a:t>
            </a:r>
          </a:p>
        </p:txBody>
      </p:sp>
      <p:sp>
        <p:nvSpPr>
          <p:cNvPr id="7" name="AutoShape 32"/>
          <p:cNvSpPr>
            <a:spLocks noChangeArrowheads="1"/>
          </p:cNvSpPr>
          <p:nvPr/>
        </p:nvSpPr>
        <p:spPr bwMode="auto">
          <a:xfrm>
            <a:off x="670990" y="1809750"/>
            <a:ext cx="8111332" cy="83332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Центральная </a:t>
            </a: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комиссия Республики Беларусь по выборам </a:t>
            </a:r>
          </a:p>
          <a:p>
            <a:pPr algn="ctr">
              <a:defRPr/>
            </a:pP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и проведению республиканских референдумов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 </a:t>
            </a:r>
            <a:endParaRPr lang="ru-RU" sz="2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Стрелка вниз 9"/>
          <p:cNvSpPr>
            <a:spLocks noChangeArrowheads="1"/>
          </p:cNvSpPr>
          <p:nvPr/>
        </p:nvSpPr>
        <p:spPr bwMode="auto">
          <a:xfrm rot="10800000" flipV="1">
            <a:off x="3910818" y="2688853"/>
            <a:ext cx="347248" cy="400899"/>
          </a:xfrm>
          <a:prstGeom prst="downArrow">
            <a:avLst>
              <a:gd name="adj1" fmla="val 50000"/>
              <a:gd name="adj2" fmla="val 60125"/>
            </a:avLst>
          </a:prstGeom>
          <a:solidFill>
            <a:schemeClr val="bg2">
              <a:lumMod val="50000"/>
            </a:schemeClr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2" name="AutoShape 32"/>
          <p:cNvSpPr>
            <a:spLocks noChangeArrowheads="1"/>
          </p:cNvSpPr>
          <p:nvPr/>
        </p:nvSpPr>
        <p:spPr bwMode="auto">
          <a:xfrm>
            <a:off x="801687" y="4292990"/>
            <a:ext cx="7513638" cy="964272"/>
          </a:xfrm>
          <a:prstGeom prst="roundRect">
            <a:avLst>
              <a:gd name="adj" fmla="val 16667"/>
            </a:avLst>
          </a:prstGeom>
          <a:solidFill>
            <a:srgbClr val="D6E6FE"/>
          </a:solidFill>
          <a:ln>
            <a:solidFill>
              <a:schemeClr val="bg2">
                <a:lumMod val="5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окружные избирательные комиссии</a:t>
            </a:r>
          </a:p>
        </p:txBody>
      </p:sp>
      <p:sp>
        <p:nvSpPr>
          <p:cNvPr id="23" name="AutoShape 32"/>
          <p:cNvSpPr>
            <a:spLocks noChangeArrowheads="1"/>
          </p:cNvSpPr>
          <p:nvPr/>
        </p:nvSpPr>
        <p:spPr bwMode="auto">
          <a:xfrm>
            <a:off x="775491" y="5658162"/>
            <a:ext cx="7539833" cy="928999"/>
          </a:xfrm>
          <a:prstGeom prst="roundRect">
            <a:avLst>
              <a:gd name="adj" fmla="val 16667"/>
            </a:avLst>
          </a:prstGeom>
          <a:solidFill>
            <a:srgbClr val="D6E6FE"/>
          </a:solidFill>
          <a:ln>
            <a:solidFill>
              <a:schemeClr val="bg2">
                <a:lumMod val="5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участковые избирательные комиссии</a:t>
            </a:r>
          </a:p>
        </p:txBody>
      </p:sp>
      <p:sp>
        <p:nvSpPr>
          <p:cNvPr id="24" name="Стрелка вниз 23"/>
          <p:cNvSpPr>
            <a:spLocks noChangeArrowheads="1"/>
          </p:cNvSpPr>
          <p:nvPr/>
        </p:nvSpPr>
        <p:spPr bwMode="auto">
          <a:xfrm rot="10800000" flipV="1">
            <a:off x="3910818" y="5257262"/>
            <a:ext cx="347248" cy="400900"/>
          </a:xfrm>
          <a:prstGeom prst="downArrow">
            <a:avLst>
              <a:gd name="adj1" fmla="val 50000"/>
              <a:gd name="adj2" fmla="val 60125"/>
            </a:avLst>
          </a:prstGeom>
          <a:solidFill>
            <a:schemeClr val="bg2">
              <a:lumMod val="50000"/>
            </a:schemeClr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01687" y="3089755"/>
            <a:ext cx="7513638" cy="756555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cs typeface="Arial" pitchFamily="34" charset="0"/>
              </a:rPr>
              <a:t>территориальные </a:t>
            </a:r>
            <a:r>
              <a:rPr lang="ru-RU" sz="2400" dirty="0">
                <a:cs typeface="Arial" pitchFamily="34" charset="0"/>
              </a:rPr>
              <a:t>избирательные </a:t>
            </a:r>
            <a:r>
              <a:rPr lang="ru-RU" sz="2400" dirty="0" smtClean="0">
                <a:cs typeface="Arial" pitchFamily="34" charset="0"/>
              </a:rPr>
              <a:t>комиссии: областные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Минская городская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трелка вниз 10"/>
          <p:cNvSpPr>
            <a:spLocks noChangeArrowheads="1"/>
          </p:cNvSpPr>
          <p:nvPr/>
        </p:nvSpPr>
        <p:spPr bwMode="auto">
          <a:xfrm rot="10800000" flipV="1">
            <a:off x="3910816" y="3846310"/>
            <a:ext cx="347249" cy="446680"/>
          </a:xfrm>
          <a:prstGeom prst="downArrow">
            <a:avLst>
              <a:gd name="adj1" fmla="val 50000"/>
              <a:gd name="adj2" fmla="val 60125"/>
            </a:avLst>
          </a:prstGeom>
          <a:solidFill>
            <a:schemeClr val="bg2">
              <a:lumMod val="50000"/>
            </a:schemeClr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330234" y="94685"/>
            <a:ext cx="6638109" cy="97155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Прием  документов  для  регистрации </a:t>
            </a:r>
            <a:b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кандидатов  в  депутаты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1605" y="1178903"/>
            <a:ext cx="7315200" cy="4333874"/>
          </a:xfrm>
          <a:prstGeom prst="round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70000" lnSpcReduction="20000"/>
          </a:bodyPr>
          <a:lstStyle/>
          <a:p>
            <a:pPr>
              <a:spcBef>
                <a:spcPts val="200"/>
              </a:spcBef>
              <a:spcAft>
                <a:spcPts val="1200"/>
              </a:spcAft>
              <a:buClr>
                <a:schemeClr val="accent4">
                  <a:lumMod val="75000"/>
                </a:schemeClr>
              </a:buClr>
              <a:buSzPct val="100000"/>
              <a:buFont typeface="Wingdings" pitchFamily="2" charset="2"/>
              <a:buChar char="ü"/>
              <a:defRPr/>
            </a:pPr>
            <a:r>
              <a:rPr lang="ru-RU" dirty="0" smtClean="0">
                <a:latin typeface="+mn-lt"/>
              </a:rPr>
              <a:t>документы представляются в окружную комиссию одним комплектом (прием </a:t>
            </a:r>
            <a:r>
              <a:rPr lang="ru-RU" dirty="0">
                <a:latin typeface="+mn-lt"/>
              </a:rPr>
              <a:t>документов осуществляется членами окружной комиссии согласно режиму работу </a:t>
            </a:r>
            <a:r>
              <a:rPr lang="ru-RU" dirty="0" smtClean="0">
                <a:latin typeface="+mn-lt"/>
              </a:rPr>
              <a:t>комиссии);</a:t>
            </a:r>
          </a:p>
          <a:p>
            <a:pPr>
              <a:spcBef>
                <a:spcPts val="600"/>
              </a:spcBef>
              <a:spcAft>
                <a:spcPts val="200"/>
              </a:spcAft>
              <a:buClr>
                <a:schemeClr val="accent4">
                  <a:lumMod val="75000"/>
                </a:schemeClr>
              </a:buClr>
              <a:buSzPct val="100000"/>
              <a:buFont typeface="Wingdings" pitchFamily="2" charset="2"/>
              <a:buChar char="ü"/>
              <a:defRPr/>
            </a:pPr>
            <a:r>
              <a:rPr lang="ru-RU" dirty="0" smtClean="0">
                <a:latin typeface="+mn-lt"/>
              </a:rPr>
              <a:t>представляет комплект документов лицо, выдвинутое кандидатом в депутаты, или его </a:t>
            </a:r>
            <a:r>
              <a:rPr lang="ru-RU" dirty="0">
                <a:latin typeface="+mn-lt"/>
              </a:rPr>
              <a:t>представитель </a:t>
            </a:r>
            <a:r>
              <a:rPr lang="ru-RU" dirty="0" smtClean="0">
                <a:latin typeface="+mn-lt"/>
              </a:rPr>
              <a:t>(представитель должен </a:t>
            </a:r>
            <a:r>
              <a:rPr lang="ru-RU" dirty="0">
                <a:latin typeface="+mn-lt"/>
              </a:rPr>
              <a:t>представить нотариально удостоверенную доверенность или доверенность, удостоверенную в порядке, установленном пунктом 3 и частью первой пункта 4 статьи 186 Гражданского кодекса Республики </a:t>
            </a:r>
            <a:r>
              <a:rPr lang="ru-RU" dirty="0" smtClean="0">
                <a:latin typeface="+mn-lt"/>
              </a:rPr>
              <a:t>Беларусь);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Clr>
                <a:schemeClr val="accent4">
                  <a:lumMod val="75000"/>
                </a:schemeClr>
              </a:buClr>
              <a:buSzPct val="100000"/>
              <a:buFont typeface="Wingdings" pitchFamily="2" charset="2"/>
              <a:buChar char="ü"/>
              <a:defRPr/>
            </a:pPr>
            <a:r>
              <a:rPr lang="ru-RU" dirty="0" smtClean="0">
                <a:latin typeface="+mn-lt"/>
              </a:rPr>
              <a:t>лицо, выдвинутое      кандидатом в депутаты, предъявляет паспорт гражданина Республики Беларусь;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Clr>
                <a:schemeClr val="accent4">
                  <a:lumMod val="75000"/>
                </a:schemeClr>
              </a:buClr>
              <a:buSzPct val="100000"/>
              <a:buFont typeface="Wingdings" pitchFamily="2" charset="2"/>
              <a:buChar char="ü"/>
              <a:defRPr/>
            </a:pPr>
            <a:r>
              <a:rPr lang="ru-RU" dirty="0" smtClean="0">
                <a:latin typeface="+mn-lt"/>
              </a:rPr>
              <a:t>документы регистрируются в журнале регистрации входящих документов </a:t>
            </a:r>
            <a:endParaRPr lang="ru-RU" dirty="0">
              <a:latin typeface="+mn-lt"/>
            </a:endParaRPr>
          </a:p>
        </p:txBody>
      </p:sp>
      <p:sp>
        <p:nvSpPr>
          <p:cNvPr id="3" name="Блок-схема: несколько документов 2"/>
          <p:cNvSpPr/>
          <p:nvPr/>
        </p:nvSpPr>
        <p:spPr>
          <a:xfrm>
            <a:off x="1204546" y="4774224"/>
            <a:ext cx="6942259" cy="1485900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!</a:t>
            </a:r>
            <a:r>
              <a:rPr lang="ru-RU" sz="1600" dirty="0" smtClean="0"/>
              <a:t> Документы, представляются в окружную комиссию </a:t>
            </a:r>
            <a:br>
              <a:rPr lang="ru-RU" sz="1600" dirty="0" smtClean="0"/>
            </a:br>
            <a:r>
              <a:rPr lang="ru-RU" sz="1600" dirty="0" smtClean="0"/>
              <a:t>не позднее чем за 40 дней до выборов –</a:t>
            </a:r>
            <a:r>
              <a:rPr lang="ru-RU" sz="1600" b="1" dirty="0" smtClean="0"/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не позднее 7 октября 2019 г.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1257299" y="143691"/>
            <a:ext cx="6175467" cy="144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charset="0"/>
              </a:rPr>
              <a:t>Проверка окружной 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charset="0"/>
              </a:rPr>
              <a:t>комиссией 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charset="0"/>
            </a:endParaRPr>
          </a:p>
          <a:p>
            <a:pPr algn="ctr" eaLnBrk="1" hangingPunct="1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charset="0"/>
              </a:rPr>
              <a:t>соответствия порядка выдвижения </a:t>
            </a:r>
            <a:b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charset="0"/>
              </a:rPr>
            </a:b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charset="0"/>
              </a:rPr>
              <a:t>кандидатов в депутаты требованиям </a:t>
            </a:r>
          </a:p>
          <a:p>
            <a:pPr algn="ctr" eaLnBrk="1" hangingPunct="1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charset="0"/>
              </a:rPr>
              <a:t>избирательного законодательства </a:t>
            </a:r>
          </a:p>
          <a:p>
            <a:pPr eaLnBrk="1" hangingPunct="1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eaLnBrk="1" hangingPunct="1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eaLnBrk="1" hangingPunct="1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03745" y="3797785"/>
            <a:ext cx="3276000" cy="792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НАПРАВЛЕНИЕ ЗАПРОСОВ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25474" y="1639662"/>
            <a:ext cx="3023888" cy="720725"/>
          </a:xfrm>
          <a:prstGeom prst="roundRect">
            <a:avLst/>
          </a:prstGeom>
        </p:spPr>
        <p:style>
          <a:lnRef idx="2">
            <a:schemeClr val="accent5"/>
          </a:lnRef>
          <a:fillRef idx="1001">
            <a:schemeClr val="lt2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СРОК </a:t>
            </a:r>
            <a:r>
              <a:rPr lang="ru-RU" b="1" dirty="0">
                <a:solidFill>
                  <a:schemeClr val="tx1"/>
                </a:solidFill>
              </a:rPr>
              <a:t>ПРОВЕРКИ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7731" y="2671990"/>
            <a:ext cx="3245094" cy="920559"/>
          </a:xfrm>
          <a:prstGeom prst="roundRect">
            <a:avLst>
              <a:gd name="adj" fmla="val 1764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1500"/>
              </a:lnSpc>
              <a:defRPr/>
            </a:pPr>
            <a:r>
              <a:rPr lang="ru-RU" sz="1600" dirty="0"/>
              <a:t>день представления документов </a:t>
            </a:r>
            <a:r>
              <a:rPr lang="ru-RU" sz="1600" dirty="0" smtClean="0"/>
              <a:t>о </a:t>
            </a:r>
            <a:r>
              <a:rPr lang="ru-RU" sz="1600" dirty="0"/>
              <a:t>регистрации кандидатом </a:t>
            </a:r>
            <a:r>
              <a:rPr lang="ru-RU" sz="1600" dirty="0" smtClean="0"/>
              <a:t>в депутаты</a:t>
            </a:r>
          </a:p>
          <a:p>
            <a:pPr algn="ctr">
              <a:lnSpc>
                <a:spcPts val="1500"/>
              </a:lnSpc>
              <a:defRPr/>
            </a:pPr>
            <a:r>
              <a:rPr lang="ru-RU" sz="1600" dirty="0" smtClean="0"/>
              <a:t>(не позднее 7 октября 2019 г.)</a:t>
            </a:r>
            <a:endParaRPr lang="ru-RU" sz="1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21100" y="5202238"/>
            <a:ext cx="2051050" cy="1330325"/>
          </a:xfrm>
          <a:prstGeom prst="roundRect">
            <a:avLst/>
          </a:prstGeom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dirty="0"/>
              <a:t>ГУП «Национальное кадастровое агентство» 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0550" y="4764088"/>
            <a:ext cx="914400" cy="914400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ГАИ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98625" y="5413375"/>
            <a:ext cx="1474788" cy="1187450"/>
          </a:xfrm>
          <a:prstGeom prst="roundRect">
            <a:avLst/>
          </a:prstGeom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инспекции по налогам и сборам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72225" y="4924425"/>
            <a:ext cx="1727200" cy="1260475"/>
          </a:xfrm>
          <a:prstGeom prst="roundRect">
            <a:avLst/>
          </a:prstGeom>
          <a:solidFill>
            <a:srgbClr val="D0E0E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1500"/>
              </a:lnSpc>
              <a:defRPr/>
            </a:pPr>
            <a:r>
              <a:rPr lang="ru-RU" sz="1400" dirty="0"/>
              <a:t>Департамент по ценным бумагам Минфина Республики Беларусь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547813" y="2475448"/>
            <a:ext cx="5440362" cy="33337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9" idx="3"/>
          </p:cNvCxnSpPr>
          <p:nvPr/>
        </p:nvCxnSpPr>
        <p:spPr>
          <a:xfrm flipH="1">
            <a:off x="1504950" y="4621862"/>
            <a:ext cx="2790032" cy="599426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359918" y="4623450"/>
            <a:ext cx="2824463" cy="299388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2463007" y="4628212"/>
            <a:ext cx="1831975" cy="785163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315319" y="4628212"/>
            <a:ext cx="381300" cy="607363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488" name="Скругленный прямоугольник 20487"/>
          <p:cNvSpPr/>
          <p:nvPr/>
        </p:nvSpPr>
        <p:spPr>
          <a:xfrm>
            <a:off x="5374786" y="2667216"/>
            <a:ext cx="3226777" cy="8696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1400"/>
              </a:lnSpc>
              <a:defRPr/>
            </a:pPr>
            <a:r>
              <a:rPr lang="ru-RU" sz="1600" dirty="0"/>
              <a:t>день </a:t>
            </a:r>
            <a:r>
              <a:rPr lang="ru-RU" sz="1600" dirty="0" smtClean="0"/>
              <a:t>регистрации </a:t>
            </a:r>
          </a:p>
          <a:p>
            <a:pPr algn="ctr">
              <a:lnSpc>
                <a:spcPts val="1400"/>
              </a:lnSpc>
              <a:defRPr/>
            </a:pPr>
            <a:r>
              <a:rPr lang="ru-RU" sz="1600" dirty="0" smtClean="0"/>
              <a:t>(не позднее 17 октября 2019 г.)</a:t>
            </a:r>
            <a:endParaRPr lang="ru-RU" sz="1600" dirty="0"/>
          </a:p>
        </p:txBody>
      </p:sp>
      <p:cxnSp>
        <p:nvCxnSpPr>
          <p:cNvPr id="20496" name="Прямая соединительная линия 20495"/>
          <p:cNvCxnSpPr/>
          <p:nvPr/>
        </p:nvCxnSpPr>
        <p:spPr>
          <a:xfrm>
            <a:off x="1514109" y="2238603"/>
            <a:ext cx="0" cy="433387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508" name="Прямая соединительная линия 20507"/>
          <p:cNvCxnSpPr/>
          <p:nvPr/>
        </p:nvCxnSpPr>
        <p:spPr>
          <a:xfrm>
            <a:off x="6988174" y="2259548"/>
            <a:ext cx="0" cy="4318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6818432" y="3728620"/>
            <a:ext cx="2035422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подразделения по гражданству и миграции 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/>
          <p:cNvCxnSpPr>
            <a:stCxn id="5" idx="3"/>
            <a:endCxn id="12" idx="1"/>
          </p:cNvCxnSpPr>
          <p:nvPr/>
        </p:nvCxnSpPr>
        <p:spPr>
          <a:xfrm flipV="1">
            <a:off x="6279745" y="4185820"/>
            <a:ext cx="538687" cy="79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556" name="Скругленный прямоугольник 23555"/>
          <p:cNvSpPr/>
          <p:nvPr/>
        </p:nvSpPr>
        <p:spPr>
          <a:xfrm>
            <a:off x="282863" y="3792232"/>
            <a:ext cx="2113391" cy="914400"/>
          </a:xfrm>
          <a:prstGeom prst="round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ea typeface="Times New Roman" panose="02020603050405020304" pitchFamily="18" charset="0"/>
              </a:rPr>
              <a:t>управление внутренних дел облисполкома, главное управление внутренних дел Минского горисполкома</a:t>
            </a:r>
            <a:endParaRPr lang="ru-RU" sz="1100" dirty="0">
              <a:solidFill>
                <a:schemeClr val="tx1"/>
              </a:solidFill>
            </a:endParaRPr>
          </a:p>
        </p:txBody>
      </p:sp>
      <p:cxnSp>
        <p:nvCxnSpPr>
          <p:cNvPr id="23560" name="Прямая со стрелкой 23559"/>
          <p:cNvCxnSpPr>
            <a:stCxn id="5" idx="1"/>
            <a:endCxn id="23556" idx="3"/>
          </p:cNvCxnSpPr>
          <p:nvPr/>
        </p:nvCxnSpPr>
        <p:spPr>
          <a:xfrm flipH="1">
            <a:off x="2396254" y="4193785"/>
            <a:ext cx="607491" cy="55647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247462" y="25618"/>
            <a:ext cx="6891337" cy="904875"/>
          </a:xfr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6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Основная проверка достоверности подписей</a:t>
            </a:r>
          </a:p>
        </p:txBody>
      </p:sp>
      <p:sp>
        <p:nvSpPr>
          <p:cNvPr id="45" name="Стрелка вниз 44"/>
          <p:cNvSpPr/>
          <p:nvPr/>
        </p:nvSpPr>
        <p:spPr>
          <a:xfrm>
            <a:off x="4434368" y="5064125"/>
            <a:ext cx="258763" cy="42227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24580" name="Group 82"/>
          <p:cNvGrpSpPr>
            <a:grpSpLocks/>
          </p:cNvGrpSpPr>
          <p:nvPr/>
        </p:nvGrpSpPr>
        <p:grpSpPr bwMode="auto">
          <a:xfrm>
            <a:off x="2907194" y="5608646"/>
            <a:ext cx="3313112" cy="900114"/>
            <a:chOff x="2018" y="3702"/>
            <a:chExt cx="2087" cy="567"/>
          </a:xfrm>
        </p:grpSpPr>
        <p:sp>
          <p:nvSpPr>
            <p:cNvPr id="24599" name="AutoShape 32"/>
            <p:cNvSpPr>
              <a:spLocks noChangeArrowheads="1"/>
            </p:cNvSpPr>
            <p:nvPr/>
          </p:nvSpPr>
          <p:spPr bwMode="auto">
            <a:xfrm>
              <a:off x="2018" y="3702"/>
              <a:ext cx="2087" cy="567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>
              <a:solidFill>
                <a:schemeClr val="tx2">
                  <a:lumMod val="75000"/>
                </a:schemeClr>
              </a:solidFill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00" name="Text Box 74"/>
            <p:cNvSpPr txBox="1">
              <a:spLocks noChangeArrowheads="1"/>
            </p:cNvSpPr>
            <p:nvPr/>
          </p:nvSpPr>
          <p:spPr bwMode="auto">
            <a:xfrm>
              <a:off x="2064" y="3763"/>
              <a:ext cx="1995" cy="44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 dirty="0"/>
                <a:t>дополнительная проверка</a:t>
              </a:r>
            </a:p>
          </p:txBody>
        </p:sp>
      </p:grpSp>
      <p:grpSp>
        <p:nvGrpSpPr>
          <p:cNvPr id="24581" name="Group 67"/>
          <p:cNvGrpSpPr>
            <a:grpSpLocks/>
          </p:cNvGrpSpPr>
          <p:nvPr/>
        </p:nvGrpSpPr>
        <p:grpSpPr bwMode="auto">
          <a:xfrm>
            <a:off x="1469230" y="1329479"/>
            <a:ext cx="5807076" cy="1080000"/>
            <a:chOff x="946" y="943"/>
            <a:chExt cx="3658" cy="575"/>
          </a:xfrm>
          <a:solidFill>
            <a:schemeClr val="bg2"/>
          </a:solidFill>
        </p:grpSpPr>
        <p:sp>
          <p:nvSpPr>
            <p:cNvPr id="24594" name="AutoShape 32"/>
            <p:cNvSpPr>
              <a:spLocks noChangeArrowheads="1"/>
            </p:cNvSpPr>
            <p:nvPr/>
          </p:nvSpPr>
          <p:spPr bwMode="auto">
            <a:xfrm>
              <a:off x="946" y="943"/>
              <a:ext cx="1474" cy="575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>
              <a:solidFill>
                <a:schemeClr val="tx2">
                  <a:lumMod val="75000"/>
                </a:schemeClr>
              </a:solidFill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95" name="Text Box 74"/>
            <p:cNvSpPr txBox="1">
              <a:spLocks noChangeArrowheads="1"/>
            </p:cNvSpPr>
            <p:nvPr/>
          </p:nvSpPr>
          <p:spPr bwMode="auto">
            <a:xfrm>
              <a:off x="1062" y="1091"/>
              <a:ext cx="1242" cy="250"/>
            </a:xfrm>
            <a:prstGeom prst="rect">
              <a:avLst/>
            </a:prstGeom>
            <a:grpFill/>
            <a:ln>
              <a:noFill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 dirty="0"/>
                <a:t>сдано</a:t>
              </a:r>
            </a:p>
          </p:txBody>
        </p:sp>
        <p:sp>
          <p:nvSpPr>
            <p:cNvPr id="24596" name="AutoShape 32"/>
            <p:cNvSpPr>
              <a:spLocks noChangeArrowheads="1"/>
            </p:cNvSpPr>
            <p:nvPr/>
          </p:nvSpPr>
          <p:spPr bwMode="auto">
            <a:xfrm>
              <a:off x="3243" y="943"/>
              <a:ext cx="1361" cy="567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tx2">
                  <a:lumMod val="75000"/>
                </a:schemeClr>
              </a:solidFill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97" name="Text Box 74"/>
            <p:cNvSpPr txBox="1">
              <a:spLocks noChangeArrowheads="1"/>
            </p:cNvSpPr>
            <p:nvPr/>
          </p:nvSpPr>
          <p:spPr bwMode="auto">
            <a:xfrm>
              <a:off x="3318" y="998"/>
              <a:ext cx="1242" cy="377"/>
            </a:xfrm>
            <a:prstGeom prst="rect">
              <a:avLst/>
            </a:prstGeom>
            <a:grpFill/>
            <a:ln>
              <a:noFill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 dirty="0">
                  <a:ln/>
                  <a:solidFill>
                    <a:schemeClr val="accent3"/>
                  </a:solidFill>
                </a:rPr>
                <a:t>1400 подписей</a:t>
              </a:r>
            </a:p>
          </p:txBody>
        </p:sp>
        <p:sp>
          <p:nvSpPr>
            <p:cNvPr id="2" name="Line 97"/>
            <p:cNvSpPr>
              <a:spLocks noChangeShapeType="1"/>
            </p:cNvSpPr>
            <p:nvPr/>
          </p:nvSpPr>
          <p:spPr bwMode="auto">
            <a:xfrm>
              <a:off x="2483" y="1216"/>
              <a:ext cx="740" cy="0"/>
            </a:xfrm>
            <a:prstGeom prst="line">
              <a:avLst/>
            </a:prstGeom>
            <a:ln>
              <a:headEnd type="oval" w="med" len="med"/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24582" name="Group 74"/>
          <p:cNvGrpSpPr>
            <a:grpSpLocks/>
          </p:cNvGrpSpPr>
          <p:nvPr/>
        </p:nvGrpSpPr>
        <p:grpSpPr bwMode="auto">
          <a:xfrm>
            <a:off x="1476375" y="2620965"/>
            <a:ext cx="5921302" cy="1095376"/>
            <a:chOff x="930" y="1787"/>
            <a:chExt cx="3674" cy="690"/>
          </a:xfrm>
          <a:solidFill>
            <a:schemeClr val="bg2"/>
          </a:solidFill>
        </p:grpSpPr>
        <p:sp>
          <p:nvSpPr>
            <p:cNvPr id="24589" name="AutoShape 32"/>
            <p:cNvSpPr>
              <a:spLocks noChangeArrowheads="1"/>
            </p:cNvSpPr>
            <p:nvPr/>
          </p:nvSpPr>
          <p:spPr bwMode="auto">
            <a:xfrm>
              <a:off x="930" y="1797"/>
              <a:ext cx="1474" cy="680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tx2">
                  <a:lumMod val="75000"/>
                </a:schemeClr>
              </a:solidFill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90" name="Text Box 74"/>
            <p:cNvSpPr txBox="1">
              <a:spLocks noChangeArrowheads="1"/>
            </p:cNvSpPr>
            <p:nvPr/>
          </p:nvSpPr>
          <p:spPr bwMode="auto">
            <a:xfrm>
              <a:off x="1049" y="1980"/>
              <a:ext cx="1242" cy="250"/>
            </a:xfrm>
            <a:prstGeom prst="rect">
              <a:avLst/>
            </a:prstGeom>
            <a:grpFill/>
            <a:ln>
              <a:noFill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 dirty="0"/>
                <a:t>отобрано</a:t>
              </a:r>
            </a:p>
          </p:txBody>
        </p:sp>
        <p:sp>
          <p:nvSpPr>
            <p:cNvPr id="24591" name="AutoShape 32"/>
            <p:cNvSpPr>
              <a:spLocks noChangeArrowheads="1"/>
            </p:cNvSpPr>
            <p:nvPr/>
          </p:nvSpPr>
          <p:spPr bwMode="auto">
            <a:xfrm>
              <a:off x="3264" y="1787"/>
              <a:ext cx="1340" cy="680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tx2">
                  <a:lumMod val="75000"/>
                </a:schemeClr>
              </a:solidFill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92" name="Text Box 74"/>
            <p:cNvSpPr txBox="1">
              <a:spLocks noChangeArrowheads="1"/>
            </p:cNvSpPr>
            <p:nvPr/>
          </p:nvSpPr>
          <p:spPr bwMode="auto">
            <a:xfrm>
              <a:off x="3331" y="1900"/>
              <a:ext cx="1242" cy="446"/>
            </a:xfrm>
            <a:prstGeom prst="rect">
              <a:avLst/>
            </a:prstGeom>
            <a:grpFill/>
            <a:ln>
              <a:noFill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 dirty="0">
                  <a:ln/>
                  <a:solidFill>
                    <a:schemeClr val="accent3"/>
                  </a:solidFill>
                </a:rPr>
                <a:t>200 подписей</a:t>
              </a:r>
              <a:br>
                <a:rPr lang="ru-RU" sz="2000" b="1" dirty="0">
                  <a:ln/>
                  <a:solidFill>
                    <a:schemeClr val="accent3"/>
                  </a:solidFill>
                </a:rPr>
              </a:br>
              <a:r>
                <a:rPr lang="ru-RU" sz="2000" b="1" dirty="0">
                  <a:ln/>
                  <a:solidFill>
                    <a:schemeClr val="accent3"/>
                  </a:solidFill>
                </a:rPr>
                <a:t>(20 % от 1000)</a:t>
              </a:r>
            </a:p>
          </p:txBody>
        </p:sp>
        <p:sp>
          <p:nvSpPr>
            <p:cNvPr id="3" name="Line 97"/>
            <p:cNvSpPr>
              <a:spLocks noChangeShapeType="1"/>
            </p:cNvSpPr>
            <p:nvPr/>
          </p:nvSpPr>
          <p:spPr bwMode="auto">
            <a:xfrm>
              <a:off x="2463" y="2143"/>
              <a:ext cx="782" cy="0"/>
            </a:xfrm>
            <a:prstGeom prst="line">
              <a:avLst/>
            </a:prstGeom>
            <a:ln>
              <a:headEnd type="oval" w="med" len="med"/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24583" name="Group 81"/>
          <p:cNvGrpSpPr>
            <a:grpSpLocks/>
          </p:cNvGrpSpPr>
          <p:nvPr/>
        </p:nvGrpSpPr>
        <p:grpSpPr bwMode="auto">
          <a:xfrm>
            <a:off x="1468438" y="4007643"/>
            <a:ext cx="5933481" cy="1092200"/>
            <a:chOff x="930" y="2568"/>
            <a:chExt cx="3641" cy="688"/>
          </a:xfrm>
          <a:solidFill>
            <a:schemeClr val="bg2"/>
          </a:solidFill>
        </p:grpSpPr>
        <p:sp>
          <p:nvSpPr>
            <p:cNvPr id="24584" name="AutoShape 32"/>
            <p:cNvSpPr>
              <a:spLocks noChangeArrowheads="1"/>
            </p:cNvSpPr>
            <p:nvPr/>
          </p:nvSpPr>
          <p:spPr bwMode="auto">
            <a:xfrm>
              <a:off x="930" y="2568"/>
              <a:ext cx="1474" cy="680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tx2">
                  <a:lumMod val="75000"/>
                </a:schemeClr>
              </a:solidFill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5" name="Text Box 74"/>
            <p:cNvSpPr txBox="1">
              <a:spLocks noChangeArrowheads="1"/>
            </p:cNvSpPr>
            <p:nvPr/>
          </p:nvSpPr>
          <p:spPr bwMode="auto">
            <a:xfrm>
              <a:off x="983" y="2644"/>
              <a:ext cx="1383" cy="544"/>
            </a:xfrm>
            <a:prstGeom prst="rect">
              <a:avLst/>
            </a:prstGeom>
            <a:grpFill/>
            <a:ln>
              <a:noFill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 dirty="0"/>
                <a:t>недостоверные</a:t>
              </a:r>
            </a:p>
            <a:p>
              <a:pPr algn="ctr" eaLnBrk="1" hangingPunct="1"/>
              <a:r>
                <a:rPr lang="ru-RU" sz="2000" b="1" dirty="0"/>
                <a:t>подписи</a:t>
              </a:r>
            </a:p>
          </p:txBody>
        </p:sp>
        <p:sp>
          <p:nvSpPr>
            <p:cNvPr id="24586" name="AutoShape 32"/>
            <p:cNvSpPr>
              <a:spLocks noChangeArrowheads="1"/>
            </p:cNvSpPr>
            <p:nvPr/>
          </p:nvSpPr>
          <p:spPr bwMode="auto">
            <a:xfrm>
              <a:off x="3243" y="2576"/>
              <a:ext cx="1325" cy="680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tx2">
                  <a:lumMod val="75000"/>
                </a:schemeClr>
              </a:solidFill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7" name="Text Box 74"/>
            <p:cNvSpPr txBox="1">
              <a:spLocks noChangeArrowheads="1"/>
            </p:cNvSpPr>
            <p:nvPr/>
          </p:nvSpPr>
          <p:spPr bwMode="auto">
            <a:xfrm>
              <a:off x="3329" y="2681"/>
              <a:ext cx="1242" cy="446"/>
            </a:xfrm>
            <a:prstGeom prst="rect">
              <a:avLst/>
            </a:prstGeom>
            <a:grpFill/>
            <a:ln>
              <a:noFill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 dirty="0">
                  <a:ln/>
                  <a:solidFill>
                    <a:schemeClr val="accent3"/>
                  </a:solidFill>
                </a:rPr>
                <a:t>31 подпись</a:t>
              </a:r>
              <a:br>
                <a:rPr lang="ru-RU" sz="2000" b="1" dirty="0">
                  <a:ln/>
                  <a:solidFill>
                    <a:schemeClr val="accent3"/>
                  </a:solidFill>
                </a:rPr>
              </a:br>
              <a:r>
                <a:rPr lang="ru-RU" sz="2000" b="1" dirty="0">
                  <a:ln/>
                  <a:solidFill>
                    <a:schemeClr val="accent3"/>
                  </a:solidFill>
                </a:rPr>
                <a:t>(15,5 %)</a:t>
              </a:r>
            </a:p>
          </p:txBody>
        </p:sp>
        <p:sp>
          <p:nvSpPr>
            <p:cNvPr id="9226" name="Line 97"/>
            <p:cNvSpPr>
              <a:spLocks noChangeShapeType="1"/>
            </p:cNvSpPr>
            <p:nvPr/>
          </p:nvSpPr>
          <p:spPr bwMode="auto">
            <a:xfrm flipV="1">
              <a:off x="2467" y="2901"/>
              <a:ext cx="757" cy="7"/>
            </a:xfrm>
            <a:prstGeom prst="line">
              <a:avLst/>
            </a:prstGeom>
            <a:ln>
              <a:headEnd type="oval" w="med" len="med"/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14540" y="60106"/>
            <a:ext cx="7351712" cy="936625"/>
          </a:xfr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kern="0" dirty="0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Дополнительная проверка </a:t>
            </a:r>
            <a:br>
              <a:rPr lang="ru-RU" sz="2400" b="1" kern="0" dirty="0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kern="0" dirty="0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достоверности подписей</a:t>
            </a:r>
          </a:p>
        </p:txBody>
      </p:sp>
      <p:sp>
        <p:nvSpPr>
          <p:cNvPr id="45" name="Стрелка вниз 44"/>
          <p:cNvSpPr/>
          <p:nvPr/>
        </p:nvSpPr>
        <p:spPr>
          <a:xfrm>
            <a:off x="4459308" y="5376827"/>
            <a:ext cx="258763" cy="42227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25604" name="Group 14"/>
          <p:cNvGrpSpPr>
            <a:grpSpLocks/>
          </p:cNvGrpSpPr>
          <p:nvPr/>
        </p:nvGrpSpPr>
        <p:grpSpPr bwMode="auto">
          <a:xfrm>
            <a:off x="1178075" y="1190618"/>
            <a:ext cx="6441776" cy="1260471"/>
            <a:chOff x="930" y="1797"/>
            <a:chExt cx="3539" cy="794"/>
          </a:xfrm>
          <a:solidFill>
            <a:schemeClr val="bg2"/>
          </a:solidFill>
        </p:grpSpPr>
        <p:sp>
          <p:nvSpPr>
            <p:cNvPr id="25619" name="AutoShape 32"/>
            <p:cNvSpPr>
              <a:spLocks noChangeArrowheads="1"/>
            </p:cNvSpPr>
            <p:nvPr/>
          </p:nvSpPr>
          <p:spPr bwMode="auto">
            <a:xfrm>
              <a:off x="930" y="1797"/>
              <a:ext cx="1286" cy="794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tx2">
                  <a:lumMod val="75000"/>
                </a:schemeClr>
              </a:solidFill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20" name="Text Box 74"/>
            <p:cNvSpPr txBox="1">
              <a:spLocks noChangeArrowheads="1"/>
            </p:cNvSpPr>
            <p:nvPr/>
          </p:nvSpPr>
          <p:spPr bwMode="auto">
            <a:xfrm>
              <a:off x="944" y="2069"/>
              <a:ext cx="1242" cy="250"/>
            </a:xfrm>
            <a:prstGeom prst="rect">
              <a:avLst/>
            </a:prstGeom>
            <a:grpFill/>
            <a:ln>
              <a:noFill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 dirty="0"/>
                <a:t>отобрано</a:t>
              </a:r>
            </a:p>
          </p:txBody>
        </p:sp>
        <p:sp>
          <p:nvSpPr>
            <p:cNvPr id="25621" name="AutoShape 32"/>
            <p:cNvSpPr>
              <a:spLocks noChangeArrowheads="1"/>
            </p:cNvSpPr>
            <p:nvPr/>
          </p:nvSpPr>
          <p:spPr bwMode="auto">
            <a:xfrm>
              <a:off x="3243" y="1805"/>
              <a:ext cx="1226" cy="680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tx2">
                  <a:lumMod val="75000"/>
                </a:schemeClr>
              </a:solidFill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22" name="Text Box 74"/>
            <p:cNvSpPr txBox="1">
              <a:spLocks noChangeArrowheads="1"/>
            </p:cNvSpPr>
            <p:nvPr/>
          </p:nvSpPr>
          <p:spPr bwMode="auto">
            <a:xfrm>
              <a:off x="3269" y="1922"/>
              <a:ext cx="1187" cy="446"/>
            </a:xfrm>
            <a:prstGeom prst="rect">
              <a:avLst/>
            </a:prstGeom>
            <a:grpFill/>
            <a:ln>
              <a:noFill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 dirty="0">
                  <a:ln/>
                  <a:solidFill>
                    <a:schemeClr val="accent3"/>
                  </a:solidFill>
                </a:rPr>
                <a:t>150 подписей</a:t>
              </a:r>
              <a:br>
                <a:rPr lang="ru-RU" sz="2000" b="1" dirty="0">
                  <a:ln/>
                  <a:solidFill>
                    <a:schemeClr val="accent3"/>
                  </a:solidFill>
                </a:rPr>
              </a:br>
              <a:r>
                <a:rPr lang="ru-RU" sz="2000" b="1" dirty="0">
                  <a:ln/>
                  <a:solidFill>
                    <a:schemeClr val="accent3"/>
                  </a:solidFill>
                </a:rPr>
                <a:t>(15 % от 1000)</a:t>
              </a:r>
            </a:p>
          </p:txBody>
        </p:sp>
        <p:sp>
          <p:nvSpPr>
            <p:cNvPr id="2" name="Line 97"/>
            <p:cNvSpPr>
              <a:spLocks noChangeShapeType="1"/>
            </p:cNvSpPr>
            <p:nvPr/>
          </p:nvSpPr>
          <p:spPr bwMode="auto">
            <a:xfrm>
              <a:off x="2290" y="2115"/>
              <a:ext cx="816" cy="0"/>
            </a:xfrm>
            <a:prstGeom prst="line">
              <a:avLst/>
            </a:prstGeom>
            <a:ln>
              <a:headEnd type="oval" w="med" len="med"/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25605" name="Group 20"/>
          <p:cNvGrpSpPr>
            <a:grpSpLocks/>
          </p:cNvGrpSpPr>
          <p:nvPr/>
        </p:nvGrpSpPr>
        <p:grpSpPr bwMode="auto">
          <a:xfrm>
            <a:off x="1241151" y="2611448"/>
            <a:ext cx="6480000" cy="1260478"/>
            <a:chOff x="930" y="2568"/>
            <a:chExt cx="3560" cy="794"/>
          </a:xfrm>
          <a:solidFill>
            <a:schemeClr val="bg2"/>
          </a:solidFill>
        </p:grpSpPr>
        <p:sp>
          <p:nvSpPr>
            <p:cNvPr id="25614" name="AutoShape 32"/>
            <p:cNvSpPr>
              <a:spLocks noChangeArrowheads="1"/>
            </p:cNvSpPr>
            <p:nvPr/>
          </p:nvSpPr>
          <p:spPr bwMode="auto">
            <a:xfrm>
              <a:off x="930" y="2568"/>
              <a:ext cx="1286" cy="794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tx2">
                  <a:lumMod val="75000"/>
                </a:schemeClr>
              </a:solidFill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15" name="Text Box 74"/>
            <p:cNvSpPr txBox="1">
              <a:spLocks noChangeArrowheads="1"/>
            </p:cNvSpPr>
            <p:nvPr/>
          </p:nvSpPr>
          <p:spPr bwMode="auto">
            <a:xfrm>
              <a:off x="940" y="2742"/>
              <a:ext cx="1242" cy="446"/>
            </a:xfrm>
            <a:prstGeom prst="rect">
              <a:avLst/>
            </a:prstGeom>
            <a:grpFill/>
            <a:ln>
              <a:noFill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 dirty="0"/>
                <a:t>недостоверные подписи</a:t>
              </a:r>
            </a:p>
          </p:txBody>
        </p:sp>
        <p:sp>
          <p:nvSpPr>
            <p:cNvPr id="25616" name="AutoShape 32"/>
            <p:cNvSpPr>
              <a:spLocks noChangeArrowheads="1"/>
            </p:cNvSpPr>
            <p:nvPr/>
          </p:nvSpPr>
          <p:spPr bwMode="auto">
            <a:xfrm>
              <a:off x="3243" y="2576"/>
              <a:ext cx="1247" cy="582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tx2">
                  <a:lumMod val="75000"/>
                </a:schemeClr>
              </a:solidFill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17" name="Text Box 74"/>
            <p:cNvSpPr txBox="1">
              <a:spLocks noChangeArrowheads="1"/>
            </p:cNvSpPr>
            <p:nvPr/>
          </p:nvSpPr>
          <p:spPr bwMode="auto">
            <a:xfrm>
              <a:off x="3272" y="2663"/>
              <a:ext cx="1206" cy="446"/>
            </a:xfrm>
            <a:prstGeom prst="rect">
              <a:avLst/>
            </a:prstGeom>
            <a:grpFill/>
            <a:ln>
              <a:noFill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 dirty="0">
                  <a:ln/>
                  <a:solidFill>
                    <a:schemeClr val="accent3"/>
                  </a:solidFill>
                </a:rPr>
                <a:t>22 подписи</a:t>
              </a:r>
              <a:br>
                <a:rPr lang="ru-RU" sz="2000" b="1" dirty="0">
                  <a:ln/>
                  <a:solidFill>
                    <a:schemeClr val="accent3"/>
                  </a:solidFill>
                </a:rPr>
              </a:br>
              <a:r>
                <a:rPr lang="ru-RU" sz="2000" b="1" dirty="0">
                  <a:ln/>
                  <a:solidFill>
                    <a:schemeClr val="accent3"/>
                  </a:solidFill>
                </a:rPr>
                <a:t>(14,6 %)</a:t>
              </a:r>
            </a:p>
          </p:txBody>
        </p:sp>
        <p:sp>
          <p:nvSpPr>
            <p:cNvPr id="3" name="Line 97"/>
            <p:cNvSpPr>
              <a:spLocks noChangeShapeType="1"/>
            </p:cNvSpPr>
            <p:nvPr/>
          </p:nvSpPr>
          <p:spPr bwMode="auto">
            <a:xfrm>
              <a:off x="2290" y="2886"/>
              <a:ext cx="816" cy="0"/>
            </a:xfrm>
            <a:prstGeom prst="line">
              <a:avLst/>
            </a:prstGeom>
            <a:ln>
              <a:headEnd type="oval" w="med" len="med"/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25606" name="AutoShape 32"/>
          <p:cNvSpPr>
            <a:spLocks noChangeArrowheads="1"/>
          </p:cNvSpPr>
          <p:nvPr/>
        </p:nvSpPr>
        <p:spPr bwMode="auto">
          <a:xfrm>
            <a:off x="1230312" y="4106863"/>
            <a:ext cx="2520000" cy="13680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solidFill>
              <a:schemeClr val="tx2">
                <a:lumMod val="75000"/>
              </a:schemeClr>
            </a:solidFill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5607" name="Text Box 74"/>
          <p:cNvSpPr txBox="1">
            <a:spLocks noChangeArrowheads="1"/>
          </p:cNvSpPr>
          <p:nvPr/>
        </p:nvSpPr>
        <p:spPr bwMode="auto">
          <a:xfrm>
            <a:off x="1360072" y="4160863"/>
            <a:ext cx="2196000" cy="129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 spc="-40" dirty="0"/>
              <a:t>общее количество недостоверных подписей </a:t>
            </a:r>
          </a:p>
        </p:txBody>
      </p:sp>
      <p:sp>
        <p:nvSpPr>
          <p:cNvPr id="25608" name="AutoShape 32"/>
          <p:cNvSpPr>
            <a:spLocks noChangeArrowheads="1"/>
          </p:cNvSpPr>
          <p:nvPr/>
        </p:nvSpPr>
        <p:spPr bwMode="auto">
          <a:xfrm>
            <a:off x="5633863" y="4160863"/>
            <a:ext cx="2160000" cy="12600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solidFill>
              <a:schemeClr val="tx2">
                <a:lumMod val="75000"/>
              </a:schemeClr>
            </a:solidFill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5609" name="Text Box 74"/>
          <p:cNvSpPr txBox="1">
            <a:spLocks noChangeArrowheads="1"/>
          </p:cNvSpPr>
          <p:nvPr/>
        </p:nvSpPr>
        <p:spPr bwMode="auto">
          <a:xfrm>
            <a:off x="5728025" y="4302876"/>
            <a:ext cx="1971675" cy="1015663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 dirty="0">
                <a:ln/>
                <a:solidFill>
                  <a:schemeClr val="accent3"/>
                </a:solidFill>
              </a:rPr>
              <a:t>31+22=53 подписи</a:t>
            </a:r>
            <a:br>
              <a:rPr lang="ru-RU" sz="2000" b="1" dirty="0">
                <a:ln/>
                <a:solidFill>
                  <a:schemeClr val="accent3"/>
                </a:solidFill>
              </a:rPr>
            </a:br>
            <a:r>
              <a:rPr lang="ru-RU" sz="2000" b="1" dirty="0">
                <a:ln/>
                <a:solidFill>
                  <a:schemeClr val="accent3"/>
                </a:solidFill>
              </a:rPr>
              <a:t>(15,1 %)</a:t>
            </a:r>
          </a:p>
        </p:txBody>
      </p:sp>
      <p:sp>
        <p:nvSpPr>
          <p:cNvPr id="9226" name="Line 97"/>
          <p:cNvSpPr>
            <a:spLocks noChangeShapeType="1"/>
          </p:cNvSpPr>
          <p:nvPr/>
        </p:nvSpPr>
        <p:spPr bwMode="auto">
          <a:xfrm>
            <a:off x="3876675" y="4790863"/>
            <a:ext cx="1627442" cy="0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dirty="0"/>
          </a:p>
        </p:txBody>
      </p:sp>
      <p:grpSp>
        <p:nvGrpSpPr>
          <p:cNvPr id="25611" name="Group 38"/>
          <p:cNvGrpSpPr>
            <a:grpSpLocks/>
          </p:cNvGrpSpPr>
          <p:nvPr/>
        </p:nvGrpSpPr>
        <p:grpSpPr bwMode="auto">
          <a:xfrm>
            <a:off x="1866900" y="5862637"/>
            <a:ext cx="5184783" cy="755650"/>
            <a:chOff x="1493" y="3693"/>
            <a:chExt cx="3266" cy="476"/>
          </a:xfrm>
          <a:solidFill>
            <a:schemeClr val="bg2"/>
          </a:solidFill>
        </p:grpSpPr>
        <p:sp>
          <p:nvSpPr>
            <p:cNvPr id="25612" name="AutoShape 32"/>
            <p:cNvSpPr>
              <a:spLocks noChangeArrowheads="1"/>
            </p:cNvSpPr>
            <p:nvPr/>
          </p:nvSpPr>
          <p:spPr bwMode="auto">
            <a:xfrm>
              <a:off x="1493" y="3693"/>
              <a:ext cx="3266" cy="476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tx2">
                  <a:lumMod val="75000"/>
                </a:schemeClr>
              </a:solidFill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13" name="Text Box 74"/>
            <p:cNvSpPr txBox="1">
              <a:spLocks noChangeArrowheads="1"/>
            </p:cNvSpPr>
            <p:nvPr/>
          </p:nvSpPr>
          <p:spPr bwMode="auto">
            <a:xfrm>
              <a:off x="1584" y="3783"/>
              <a:ext cx="3084" cy="295"/>
            </a:xfrm>
            <a:prstGeom prst="rect">
              <a:avLst/>
            </a:prstGeom>
            <a:grpFill/>
            <a:ln>
              <a:noFill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 dirty="0"/>
                <a:t>дальнейшая проверка прекращается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7070" y="133017"/>
            <a:ext cx="6925027" cy="763568"/>
          </a:xfr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400" b="1" dirty="0" smtClean="0">
                <a:ln/>
                <a:solidFill>
                  <a:schemeClr val="accent3"/>
                </a:solidFill>
              </a:rPr>
              <a:t>Регистрация кандидатов в депутаты</a:t>
            </a:r>
            <a:endParaRPr lang="ru-RU" sz="2400" b="1" dirty="0">
              <a:ln/>
              <a:solidFill>
                <a:schemeClr val="accent3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18828" y="1924596"/>
            <a:ext cx="7995616" cy="4133850"/>
            <a:chOff x="459446" y="2028825"/>
            <a:chExt cx="8097991" cy="2480309"/>
          </a:xfrm>
          <a:solidFill>
            <a:schemeClr val="bg2"/>
          </a:solidFill>
        </p:grpSpPr>
        <p:sp>
          <p:nvSpPr>
            <p:cNvPr id="8" name="Полилиния 7"/>
            <p:cNvSpPr/>
            <p:nvPr/>
          </p:nvSpPr>
          <p:spPr>
            <a:xfrm>
              <a:off x="838201" y="2028825"/>
              <a:ext cx="1230822" cy="611501"/>
            </a:xfrm>
            <a:custGeom>
              <a:avLst/>
              <a:gdLst>
                <a:gd name="connsiteX0" fmla="*/ 0 w 1304355"/>
                <a:gd name="connsiteY0" fmla="*/ 77988 h 779881"/>
                <a:gd name="connsiteX1" fmla="*/ 77988 w 1304355"/>
                <a:gd name="connsiteY1" fmla="*/ 0 h 779881"/>
                <a:gd name="connsiteX2" fmla="*/ 1226367 w 1304355"/>
                <a:gd name="connsiteY2" fmla="*/ 0 h 779881"/>
                <a:gd name="connsiteX3" fmla="*/ 1304355 w 1304355"/>
                <a:gd name="connsiteY3" fmla="*/ 77988 h 779881"/>
                <a:gd name="connsiteX4" fmla="*/ 1304355 w 1304355"/>
                <a:gd name="connsiteY4" fmla="*/ 701893 h 779881"/>
                <a:gd name="connsiteX5" fmla="*/ 1226367 w 1304355"/>
                <a:gd name="connsiteY5" fmla="*/ 779881 h 779881"/>
                <a:gd name="connsiteX6" fmla="*/ 77988 w 1304355"/>
                <a:gd name="connsiteY6" fmla="*/ 779881 h 779881"/>
                <a:gd name="connsiteX7" fmla="*/ 0 w 1304355"/>
                <a:gd name="connsiteY7" fmla="*/ 701893 h 779881"/>
                <a:gd name="connsiteX8" fmla="*/ 0 w 1304355"/>
                <a:gd name="connsiteY8" fmla="*/ 77988 h 779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4355" h="779881">
                  <a:moveTo>
                    <a:pt x="0" y="77988"/>
                  </a:moveTo>
                  <a:cubicBezTo>
                    <a:pt x="0" y="34916"/>
                    <a:pt x="34916" y="0"/>
                    <a:pt x="77988" y="0"/>
                  </a:cubicBezTo>
                  <a:lnTo>
                    <a:pt x="1226367" y="0"/>
                  </a:lnTo>
                  <a:cubicBezTo>
                    <a:pt x="1269439" y="0"/>
                    <a:pt x="1304355" y="34916"/>
                    <a:pt x="1304355" y="77988"/>
                  </a:cubicBezTo>
                  <a:lnTo>
                    <a:pt x="1304355" y="701893"/>
                  </a:lnTo>
                  <a:cubicBezTo>
                    <a:pt x="1304355" y="744965"/>
                    <a:pt x="1269439" y="779881"/>
                    <a:pt x="1226367" y="779881"/>
                  </a:cubicBezTo>
                  <a:lnTo>
                    <a:pt x="77988" y="779881"/>
                  </a:lnTo>
                  <a:cubicBezTo>
                    <a:pt x="34916" y="779881"/>
                    <a:pt x="0" y="744965"/>
                    <a:pt x="0" y="701893"/>
                  </a:cubicBezTo>
                  <a:lnTo>
                    <a:pt x="0" y="77988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8232" tIns="78232" rIns="78232" bIns="301870" numCol="1" spcCol="1270" anchor="ctr" anchorCtr="0">
              <a:no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kern="1200" dirty="0" smtClean="0">
                  <a:ln/>
                  <a:solidFill>
                    <a:schemeClr val="accent3"/>
                  </a:solidFill>
                </a:rPr>
                <a:t>РЕГИСТРАЦИЯ</a:t>
              </a:r>
              <a:endParaRPr lang="ru-RU" sz="1100" b="1" kern="1200" dirty="0">
                <a:ln/>
                <a:solidFill>
                  <a:schemeClr val="accent3"/>
                </a:solidFill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459446" y="2811780"/>
              <a:ext cx="1949565" cy="1697354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303" tIns="78303" rIns="78303" bIns="78303" numCol="1" spcCol="1270" anchor="t" anchorCtr="0">
              <a:noAutofit/>
            </a:bodyPr>
            <a:lstStyle/>
            <a:p>
              <a:pPr marL="0" lvl="1" algn="l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050" kern="1200" dirty="0" smtClean="0"/>
                <a:t>Окружная комиссия:</a:t>
              </a:r>
            </a:p>
            <a:p>
              <a:pPr marL="57150" lvl="1" indent="-57150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050" kern="1200" dirty="0" smtClean="0"/>
                <a:t>проверяет соответствие порядка выдвижения требованиям Избирательного кодекса и достоверность сведений в представленных документах;</a:t>
              </a:r>
            </a:p>
            <a:p>
              <a:pPr marL="57150" lvl="1" indent="-57150" defTabSz="466725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ru-RU" sz="1050" kern="1200" dirty="0" smtClean="0"/>
                <a:t>  принимает решение о регистрации, если порядок выдвижения соответствует </a:t>
              </a:r>
              <a:r>
                <a:rPr lang="ru-RU" sz="105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требованиям Избирательного кодекса </a:t>
              </a:r>
              <a:endParaRPr lang="ru-RU" sz="1050" kern="12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2138639" y="2214506"/>
              <a:ext cx="540743" cy="264450"/>
            </a:xfrm>
            <a:custGeom>
              <a:avLst/>
              <a:gdLst>
                <a:gd name="connsiteX0" fmla="*/ 0 w 267103"/>
                <a:gd name="connsiteY0" fmla="*/ 56981 h 284904"/>
                <a:gd name="connsiteX1" fmla="*/ 133552 w 267103"/>
                <a:gd name="connsiteY1" fmla="*/ 56981 h 284904"/>
                <a:gd name="connsiteX2" fmla="*/ 133552 w 267103"/>
                <a:gd name="connsiteY2" fmla="*/ 0 h 284904"/>
                <a:gd name="connsiteX3" fmla="*/ 267103 w 267103"/>
                <a:gd name="connsiteY3" fmla="*/ 142452 h 284904"/>
                <a:gd name="connsiteX4" fmla="*/ 133552 w 267103"/>
                <a:gd name="connsiteY4" fmla="*/ 284904 h 284904"/>
                <a:gd name="connsiteX5" fmla="*/ 133552 w 267103"/>
                <a:gd name="connsiteY5" fmla="*/ 227923 h 284904"/>
                <a:gd name="connsiteX6" fmla="*/ 0 w 267103"/>
                <a:gd name="connsiteY6" fmla="*/ 227923 h 284904"/>
                <a:gd name="connsiteX7" fmla="*/ 0 w 267103"/>
                <a:gd name="connsiteY7" fmla="*/ 56981 h 28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103" h="284904">
                  <a:moveTo>
                    <a:pt x="0" y="56981"/>
                  </a:moveTo>
                  <a:lnTo>
                    <a:pt x="133552" y="56981"/>
                  </a:lnTo>
                  <a:lnTo>
                    <a:pt x="133552" y="0"/>
                  </a:lnTo>
                  <a:lnTo>
                    <a:pt x="267103" y="142452"/>
                  </a:lnTo>
                  <a:lnTo>
                    <a:pt x="133552" y="284904"/>
                  </a:lnTo>
                  <a:lnTo>
                    <a:pt x="133552" y="227923"/>
                  </a:lnTo>
                  <a:lnTo>
                    <a:pt x="0" y="227923"/>
                  </a:lnTo>
                  <a:lnTo>
                    <a:pt x="0" y="56981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56981" rIns="80131" bIns="5698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" kern="120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2801679" y="2073723"/>
              <a:ext cx="1319899" cy="578295"/>
            </a:xfrm>
            <a:custGeom>
              <a:avLst/>
              <a:gdLst>
                <a:gd name="connsiteX0" fmla="*/ 0 w 1319899"/>
                <a:gd name="connsiteY0" fmla="*/ 72236 h 722360"/>
                <a:gd name="connsiteX1" fmla="*/ 72236 w 1319899"/>
                <a:gd name="connsiteY1" fmla="*/ 0 h 722360"/>
                <a:gd name="connsiteX2" fmla="*/ 1247663 w 1319899"/>
                <a:gd name="connsiteY2" fmla="*/ 0 h 722360"/>
                <a:gd name="connsiteX3" fmla="*/ 1319899 w 1319899"/>
                <a:gd name="connsiteY3" fmla="*/ 72236 h 722360"/>
                <a:gd name="connsiteX4" fmla="*/ 1319899 w 1319899"/>
                <a:gd name="connsiteY4" fmla="*/ 650124 h 722360"/>
                <a:gd name="connsiteX5" fmla="*/ 1247663 w 1319899"/>
                <a:gd name="connsiteY5" fmla="*/ 722360 h 722360"/>
                <a:gd name="connsiteX6" fmla="*/ 72236 w 1319899"/>
                <a:gd name="connsiteY6" fmla="*/ 722360 h 722360"/>
                <a:gd name="connsiteX7" fmla="*/ 0 w 1319899"/>
                <a:gd name="connsiteY7" fmla="*/ 650124 h 722360"/>
                <a:gd name="connsiteX8" fmla="*/ 0 w 1319899"/>
                <a:gd name="connsiteY8" fmla="*/ 72236 h 722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9899" h="722360">
                  <a:moveTo>
                    <a:pt x="0" y="72236"/>
                  </a:moveTo>
                  <a:cubicBezTo>
                    <a:pt x="0" y="32341"/>
                    <a:pt x="32341" y="0"/>
                    <a:pt x="72236" y="0"/>
                  </a:cubicBezTo>
                  <a:lnTo>
                    <a:pt x="1247663" y="0"/>
                  </a:lnTo>
                  <a:cubicBezTo>
                    <a:pt x="1287558" y="0"/>
                    <a:pt x="1319899" y="32341"/>
                    <a:pt x="1319899" y="72236"/>
                  </a:cubicBezTo>
                  <a:lnTo>
                    <a:pt x="1319899" y="650124"/>
                  </a:lnTo>
                  <a:cubicBezTo>
                    <a:pt x="1319899" y="690019"/>
                    <a:pt x="1287558" y="722360"/>
                    <a:pt x="1247663" y="722360"/>
                  </a:cubicBezTo>
                  <a:lnTo>
                    <a:pt x="72236" y="722360"/>
                  </a:lnTo>
                  <a:cubicBezTo>
                    <a:pt x="32341" y="722360"/>
                    <a:pt x="0" y="690019"/>
                    <a:pt x="0" y="650124"/>
                  </a:cubicBezTo>
                  <a:lnTo>
                    <a:pt x="0" y="72236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8232" tIns="78232" rIns="78232" bIns="282697" numCol="1" spcCol="1270" anchor="ctr" anchorCtr="0">
              <a:no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lvl="0" algn="l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kern="1200" dirty="0" smtClean="0">
                  <a:ln/>
                  <a:solidFill>
                    <a:schemeClr val="accent3"/>
                  </a:solidFill>
                </a:rPr>
                <a:t>ЖЕРЕБЬЕВКА</a:t>
              </a:r>
              <a:endParaRPr lang="ru-RU" sz="1100" b="1" kern="1200" dirty="0">
                <a:ln/>
                <a:solidFill>
                  <a:schemeClr val="accent3"/>
                </a:solidFill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 rot="21555732">
              <a:off x="4197456" y="2248993"/>
              <a:ext cx="462814" cy="284904"/>
            </a:xfrm>
            <a:custGeom>
              <a:avLst/>
              <a:gdLst>
                <a:gd name="connsiteX0" fmla="*/ 0 w 462814"/>
                <a:gd name="connsiteY0" fmla="*/ 56981 h 284904"/>
                <a:gd name="connsiteX1" fmla="*/ 320362 w 462814"/>
                <a:gd name="connsiteY1" fmla="*/ 56981 h 284904"/>
                <a:gd name="connsiteX2" fmla="*/ 320362 w 462814"/>
                <a:gd name="connsiteY2" fmla="*/ 0 h 284904"/>
                <a:gd name="connsiteX3" fmla="*/ 462814 w 462814"/>
                <a:gd name="connsiteY3" fmla="*/ 142452 h 284904"/>
                <a:gd name="connsiteX4" fmla="*/ 320362 w 462814"/>
                <a:gd name="connsiteY4" fmla="*/ 284904 h 284904"/>
                <a:gd name="connsiteX5" fmla="*/ 320362 w 462814"/>
                <a:gd name="connsiteY5" fmla="*/ 227923 h 284904"/>
                <a:gd name="connsiteX6" fmla="*/ 0 w 462814"/>
                <a:gd name="connsiteY6" fmla="*/ 227923 h 284904"/>
                <a:gd name="connsiteX7" fmla="*/ 0 w 462814"/>
                <a:gd name="connsiteY7" fmla="*/ 56981 h 28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2814" h="284904">
                  <a:moveTo>
                    <a:pt x="0" y="56981"/>
                  </a:moveTo>
                  <a:lnTo>
                    <a:pt x="320362" y="56981"/>
                  </a:lnTo>
                  <a:lnTo>
                    <a:pt x="320362" y="0"/>
                  </a:lnTo>
                  <a:lnTo>
                    <a:pt x="462814" y="142452"/>
                  </a:lnTo>
                  <a:lnTo>
                    <a:pt x="320362" y="284904"/>
                  </a:lnTo>
                  <a:lnTo>
                    <a:pt x="320362" y="227923"/>
                  </a:lnTo>
                  <a:lnTo>
                    <a:pt x="0" y="227923"/>
                  </a:lnTo>
                  <a:lnTo>
                    <a:pt x="0" y="56981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6980" rIns="85470" bIns="56981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" kern="120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4896093" y="2057269"/>
              <a:ext cx="1450288" cy="590738"/>
            </a:xfrm>
            <a:custGeom>
              <a:avLst/>
              <a:gdLst>
                <a:gd name="connsiteX0" fmla="*/ 0 w 1332602"/>
                <a:gd name="connsiteY0" fmla="*/ 72236 h 722360"/>
                <a:gd name="connsiteX1" fmla="*/ 72236 w 1332602"/>
                <a:gd name="connsiteY1" fmla="*/ 0 h 722360"/>
                <a:gd name="connsiteX2" fmla="*/ 1260366 w 1332602"/>
                <a:gd name="connsiteY2" fmla="*/ 0 h 722360"/>
                <a:gd name="connsiteX3" fmla="*/ 1332602 w 1332602"/>
                <a:gd name="connsiteY3" fmla="*/ 72236 h 722360"/>
                <a:gd name="connsiteX4" fmla="*/ 1332602 w 1332602"/>
                <a:gd name="connsiteY4" fmla="*/ 650124 h 722360"/>
                <a:gd name="connsiteX5" fmla="*/ 1260366 w 1332602"/>
                <a:gd name="connsiteY5" fmla="*/ 722360 h 722360"/>
                <a:gd name="connsiteX6" fmla="*/ 72236 w 1332602"/>
                <a:gd name="connsiteY6" fmla="*/ 722360 h 722360"/>
                <a:gd name="connsiteX7" fmla="*/ 0 w 1332602"/>
                <a:gd name="connsiteY7" fmla="*/ 650124 h 722360"/>
                <a:gd name="connsiteX8" fmla="*/ 0 w 1332602"/>
                <a:gd name="connsiteY8" fmla="*/ 72236 h 722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2602" h="722360">
                  <a:moveTo>
                    <a:pt x="0" y="72236"/>
                  </a:moveTo>
                  <a:cubicBezTo>
                    <a:pt x="0" y="32341"/>
                    <a:pt x="32341" y="0"/>
                    <a:pt x="72236" y="0"/>
                  </a:cubicBezTo>
                  <a:lnTo>
                    <a:pt x="1260366" y="0"/>
                  </a:lnTo>
                  <a:cubicBezTo>
                    <a:pt x="1300261" y="0"/>
                    <a:pt x="1332602" y="32341"/>
                    <a:pt x="1332602" y="72236"/>
                  </a:cubicBezTo>
                  <a:lnTo>
                    <a:pt x="1332602" y="650124"/>
                  </a:lnTo>
                  <a:cubicBezTo>
                    <a:pt x="1332602" y="690019"/>
                    <a:pt x="1300261" y="722360"/>
                    <a:pt x="1260366" y="722360"/>
                  </a:cubicBezTo>
                  <a:lnTo>
                    <a:pt x="72236" y="722360"/>
                  </a:lnTo>
                  <a:cubicBezTo>
                    <a:pt x="32341" y="722360"/>
                    <a:pt x="0" y="690019"/>
                    <a:pt x="0" y="650124"/>
                  </a:cubicBezTo>
                  <a:lnTo>
                    <a:pt x="0" y="72236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8232" tIns="78232" rIns="78232" bIns="282697" numCol="1" spcCol="1270" anchor="ctr" anchorCtr="0">
              <a:no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b="1" kern="1200" dirty="0" smtClean="0">
                  <a:ln/>
                  <a:solidFill>
                    <a:schemeClr val="accent3"/>
                  </a:solidFill>
                </a:rPr>
                <a:t>ВЫДАЧА УДОСТОВЕРЕН</a:t>
              </a:r>
              <a:r>
                <a:rPr lang="ru-RU" sz="1000" b="1" kern="1200" dirty="0" smtClean="0">
                  <a:ln/>
                  <a:solidFill>
                    <a:schemeClr val="accent3"/>
                  </a:solidFill>
                </a:rPr>
                <a:t>ИЙ</a:t>
              </a:r>
              <a:endParaRPr lang="ru-RU" sz="1000" b="1" kern="1200" dirty="0">
                <a:ln/>
                <a:solidFill>
                  <a:schemeClr val="accent3"/>
                </a:solidFill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6534928" y="2262145"/>
              <a:ext cx="266758" cy="284904"/>
            </a:xfrm>
            <a:custGeom>
              <a:avLst/>
              <a:gdLst>
                <a:gd name="connsiteX0" fmla="*/ 0 w 264737"/>
                <a:gd name="connsiteY0" fmla="*/ 56981 h 284904"/>
                <a:gd name="connsiteX1" fmla="*/ 132369 w 264737"/>
                <a:gd name="connsiteY1" fmla="*/ 56981 h 284904"/>
                <a:gd name="connsiteX2" fmla="*/ 132369 w 264737"/>
                <a:gd name="connsiteY2" fmla="*/ 0 h 284904"/>
                <a:gd name="connsiteX3" fmla="*/ 264737 w 264737"/>
                <a:gd name="connsiteY3" fmla="*/ 142452 h 284904"/>
                <a:gd name="connsiteX4" fmla="*/ 132369 w 264737"/>
                <a:gd name="connsiteY4" fmla="*/ 284904 h 284904"/>
                <a:gd name="connsiteX5" fmla="*/ 132369 w 264737"/>
                <a:gd name="connsiteY5" fmla="*/ 227923 h 284904"/>
                <a:gd name="connsiteX6" fmla="*/ 0 w 264737"/>
                <a:gd name="connsiteY6" fmla="*/ 227923 h 284904"/>
                <a:gd name="connsiteX7" fmla="*/ 0 w 264737"/>
                <a:gd name="connsiteY7" fmla="*/ 56981 h 28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4737" h="284904">
                  <a:moveTo>
                    <a:pt x="0" y="56981"/>
                  </a:moveTo>
                  <a:lnTo>
                    <a:pt x="132369" y="56981"/>
                  </a:lnTo>
                  <a:lnTo>
                    <a:pt x="132369" y="0"/>
                  </a:lnTo>
                  <a:lnTo>
                    <a:pt x="264737" y="142452"/>
                  </a:lnTo>
                  <a:lnTo>
                    <a:pt x="132369" y="284904"/>
                  </a:lnTo>
                  <a:lnTo>
                    <a:pt x="132369" y="227923"/>
                  </a:lnTo>
                  <a:lnTo>
                    <a:pt x="0" y="227923"/>
                  </a:lnTo>
                  <a:lnTo>
                    <a:pt x="0" y="56981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56981" rIns="79421" bIns="5698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" kern="1200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6887783" y="2101549"/>
              <a:ext cx="1669654" cy="464053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8232" tIns="78232" rIns="78232" bIns="282697" numCol="1" spcCol="1270" anchor="ctr" anchorCtr="0">
              <a:no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b="1" kern="1200" dirty="0" smtClean="0">
                  <a:ln/>
                  <a:solidFill>
                    <a:schemeClr val="accent3"/>
                  </a:solidFill>
                </a:rPr>
                <a:t>СООБЩЕНИЕ </a:t>
              </a:r>
            </a:p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b="1" kern="1200" dirty="0" smtClean="0">
                  <a:ln/>
                  <a:solidFill>
                    <a:schemeClr val="accent3"/>
                  </a:solidFill>
                </a:rPr>
                <a:t>О РЕГИСТРАЦИИ</a:t>
              </a:r>
              <a:endParaRPr lang="ru-RU" sz="1050" b="1" kern="1200" dirty="0">
                <a:ln/>
                <a:solidFill>
                  <a:schemeClr val="accent3"/>
                </a:solidFill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1684071" y="864199"/>
            <a:ext cx="6814427" cy="1102236"/>
          </a:xfrm>
          <a:prstGeom prst="roundRect">
            <a:avLst/>
          </a:prstGeo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Регистрация начинается за 40 дней до выборов </a:t>
            </a:r>
          </a:p>
          <a:p>
            <a:pPr algn="ctr">
              <a:lnSpc>
                <a:spcPts val="1800"/>
              </a:lnSpc>
            </a:pPr>
            <a:r>
              <a:rPr lang="ru-RU" sz="1600" dirty="0" smtClean="0"/>
              <a:t>и заканчивается за 30 дней до выборов  </a:t>
            </a:r>
          </a:p>
          <a:p>
            <a:pPr algn="ctr">
              <a:lnSpc>
                <a:spcPts val="1800"/>
              </a:lnSpc>
            </a:pPr>
            <a:endParaRPr lang="ru-RU" sz="1600" b="1" dirty="0" smtClean="0">
              <a:solidFill>
                <a:srgbClr val="007600"/>
              </a:solidFill>
            </a:endParaRPr>
          </a:p>
          <a:p>
            <a:pPr algn="ctr">
              <a:lnSpc>
                <a:spcPts val="700"/>
              </a:lnSpc>
            </a:pPr>
            <a:r>
              <a:rPr lang="ru-RU" sz="2000" b="1" dirty="0" smtClean="0">
                <a:solidFill>
                  <a:srgbClr val="007600"/>
                </a:solidFill>
              </a:rPr>
              <a:t>8  - 17 октября 2019 г.</a:t>
            </a:r>
            <a:br>
              <a:rPr lang="ru-RU" sz="2000" b="1" dirty="0" smtClean="0">
                <a:solidFill>
                  <a:srgbClr val="007600"/>
                </a:solidFill>
              </a:rPr>
            </a:br>
            <a:endParaRPr lang="ru-RU" sz="2000" b="1" dirty="0">
              <a:solidFill>
                <a:srgbClr val="0076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12220" y="3280991"/>
            <a:ext cx="1900280" cy="1440023"/>
          </a:xfrm>
          <a:prstGeom prst="roundRect">
            <a:avLst/>
          </a:prstGeom>
          <a:solidFill>
            <a:schemeClr val="bg2">
              <a:alpha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303" tIns="78303" rIns="78303" bIns="78303" numCol="1" spcCol="1270" anchor="t" anchorCtr="0">
            <a:noAutofit/>
          </a:bodyPr>
          <a:lstStyle/>
          <a:p>
            <a:pPr marL="0" lvl="1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50" kern="1200" dirty="0" smtClean="0"/>
              <a:t>Окружная комиссия:</a:t>
            </a:r>
          </a:p>
          <a:p>
            <a:pPr marL="57150" lvl="1" indent="-57150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050" kern="1200" dirty="0" smtClean="0"/>
              <a:t>проводит жеребьевку по определению времени бесплатных выступлений по телевидению и радио</a:t>
            </a:r>
            <a:endParaRPr lang="ru-RU" sz="1050" kern="12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69584" y="3277980"/>
            <a:ext cx="1742186" cy="1443034"/>
          </a:xfrm>
          <a:prstGeom prst="roundRect">
            <a:avLst/>
          </a:prstGeom>
          <a:solidFill>
            <a:schemeClr val="bg2">
              <a:alpha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303" tIns="78303" rIns="78303" bIns="78303" numCol="1" spcCol="1270" anchor="t" anchorCtr="0">
            <a:noAutofit/>
          </a:bodyPr>
          <a:lstStyle/>
          <a:p>
            <a:pPr marL="0" lvl="1" algn="l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50" kern="1200" dirty="0" smtClean="0"/>
              <a:t>Окружная комиссия:</a:t>
            </a:r>
          </a:p>
          <a:p>
            <a:pPr marL="57150" lvl="1" indent="-57150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050" kern="1200" dirty="0" smtClean="0"/>
              <a:t>в двухдневный срок после регистрации выдает кандидатам соответствующие удостоверения </a:t>
            </a:r>
            <a:endParaRPr lang="ru-RU" sz="1050" kern="12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568854" y="3197939"/>
            <a:ext cx="1994381" cy="1446045"/>
          </a:xfrm>
          <a:prstGeom prst="roundRect">
            <a:avLst/>
          </a:prstGeom>
          <a:solidFill>
            <a:schemeClr val="bg2">
              <a:alpha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303" tIns="78303" rIns="78303" bIns="78303" numCol="1" spcCol="1270" anchor="t" anchorCtr="0">
            <a:noAutofit/>
          </a:bodyPr>
          <a:lstStyle/>
          <a:p>
            <a:pPr marL="0" lvl="1" algn="l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50" kern="1200" dirty="0" smtClean="0"/>
              <a:t>Окружная комиссия:</a:t>
            </a:r>
          </a:p>
          <a:p>
            <a:pPr marL="57150" lvl="1" indent="-57150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050" kern="1200" dirty="0" smtClean="0"/>
              <a:t>В четырехдневный срок после регистрации направляет в СМИ сообщение о регистрации кандидатов</a:t>
            </a:r>
            <a:endParaRPr lang="ru-RU" sz="1050" kern="1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0669" y="854747"/>
            <a:ext cx="1686805" cy="123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849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791750" y="313997"/>
            <a:ext cx="6276542" cy="1401261"/>
          </a:xfr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Документы, прилагаемые к протоколу</a:t>
            </a:r>
            <a:b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о регистрации кандидатов в депутаты, </a:t>
            </a:r>
            <a:b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которые представляются в Центральную комиссию</a:t>
            </a:r>
          </a:p>
        </p:txBody>
      </p:sp>
      <p:grpSp>
        <p:nvGrpSpPr>
          <p:cNvPr id="26627" name="Группа 13"/>
          <p:cNvGrpSpPr>
            <a:grpSpLocks/>
          </p:cNvGrpSpPr>
          <p:nvPr/>
        </p:nvGrpSpPr>
        <p:grpSpPr bwMode="auto">
          <a:xfrm>
            <a:off x="786348" y="1715258"/>
            <a:ext cx="7735350" cy="4525602"/>
            <a:chOff x="568769" y="1971255"/>
            <a:chExt cx="7277045" cy="3190920"/>
          </a:xfrm>
        </p:grpSpPr>
        <p:sp>
          <p:nvSpPr>
            <p:cNvPr id="9245" name="AutoShape 32"/>
            <p:cNvSpPr>
              <a:spLocks noChangeArrowheads="1"/>
            </p:cNvSpPr>
            <p:nvPr/>
          </p:nvSpPr>
          <p:spPr bwMode="auto">
            <a:xfrm>
              <a:off x="755650" y="1971255"/>
              <a:ext cx="6887057" cy="574675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>
              <a:solidFill>
                <a:schemeClr val="tx2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r>
                <a:rPr lang="ru-RU" sz="2000" b="1" dirty="0">
                  <a:solidFill>
                    <a:schemeClr val="tx1"/>
                  </a:solidFill>
                  <a:latin typeface="Arial" charset="0"/>
                </a:rPr>
                <a:t>протокол о регистрации кандидатов в депутаты</a:t>
              </a:r>
            </a:p>
          </p:txBody>
        </p:sp>
        <p:sp>
          <p:nvSpPr>
            <p:cNvPr id="3" name="AutoShape 32"/>
            <p:cNvSpPr>
              <a:spLocks noChangeArrowheads="1"/>
            </p:cNvSpPr>
            <p:nvPr/>
          </p:nvSpPr>
          <p:spPr bwMode="auto">
            <a:xfrm>
              <a:off x="568769" y="3630592"/>
              <a:ext cx="1503381" cy="748386"/>
            </a:xfrm>
            <a:prstGeom prst="roundRect">
              <a:avLst>
                <a:gd name="adj" fmla="val 16667"/>
              </a:avLst>
            </a:prstGeom>
            <a:ln>
              <a:solidFill>
                <a:schemeClr val="tx2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1400" dirty="0">
                  <a:ln/>
                  <a:solidFill>
                    <a:schemeClr val="tx1"/>
                  </a:solidFill>
                  <a:latin typeface="Arial" charset="0"/>
                </a:rPr>
                <a:t>анкета</a:t>
              </a:r>
              <a:br>
                <a:rPr lang="ru-RU" sz="1400" dirty="0">
                  <a:ln/>
                  <a:solidFill>
                    <a:schemeClr val="tx1"/>
                  </a:solidFill>
                  <a:latin typeface="Arial" charset="0"/>
                </a:rPr>
              </a:br>
              <a:r>
                <a:rPr lang="ru-RU" sz="1400" dirty="0">
                  <a:ln/>
                  <a:solidFill>
                    <a:schemeClr val="tx1"/>
                  </a:solidFill>
                  <a:latin typeface="Arial" charset="0"/>
                </a:rPr>
                <a:t>(биографические</a:t>
              </a:r>
              <a:br>
                <a:rPr lang="ru-RU" sz="1400" dirty="0">
                  <a:ln/>
                  <a:solidFill>
                    <a:schemeClr val="tx1"/>
                  </a:solidFill>
                  <a:latin typeface="Arial" charset="0"/>
                </a:rPr>
              </a:br>
              <a:r>
                <a:rPr lang="ru-RU" sz="1400" dirty="0">
                  <a:ln/>
                  <a:solidFill>
                    <a:schemeClr val="tx1"/>
                  </a:solidFill>
                  <a:latin typeface="Arial" charset="0"/>
                </a:rPr>
                <a:t>данные)</a:t>
              </a:r>
            </a:p>
          </p:txBody>
        </p:sp>
        <p:sp>
          <p:nvSpPr>
            <p:cNvPr id="5" name="AutoShape 32"/>
            <p:cNvSpPr>
              <a:spLocks noChangeArrowheads="1"/>
            </p:cNvSpPr>
            <p:nvPr/>
          </p:nvSpPr>
          <p:spPr bwMode="auto">
            <a:xfrm>
              <a:off x="4707724" y="4359551"/>
              <a:ext cx="1658068" cy="657562"/>
            </a:xfrm>
            <a:prstGeom prst="roundRect">
              <a:avLst/>
            </a:prstGeom>
            <a:ln>
              <a:solidFill>
                <a:schemeClr val="tx2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1400" dirty="0">
                  <a:ln/>
                  <a:solidFill>
                    <a:schemeClr val="tx1"/>
                  </a:solidFill>
                  <a:latin typeface="Arial" charset="0"/>
                </a:rPr>
                <a:t>особое мнение</a:t>
              </a:r>
              <a:br>
                <a:rPr lang="ru-RU" sz="1400" dirty="0">
                  <a:ln/>
                  <a:solidFill>
                    <a:schemeClr val="tx1"/>
                  </a:solidFill>
                  <a:latin typeface="Arial" charset="0"/>
                </a:rPr>
              </a:br>
              <a:r>
                <a:rPr lang="ru-RU" sz="1400" dirty="0">
                  <a:ln/>
                  <a:solidFill>
                    <a:schemeClr val="tx1"/>
                  </a:solidFill>
                  <a:latin typeface="Arial" charset="0"/>
                </a:rPr>
                <a:t>члена комиссии</a:t>
              </a:r>
            </a:p>
          </p:txBody>
        </p:sp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6439916" y="4444601"/>
              <a:ext cx="1405898" cy="717574"/>
            </a:xfrm>
            <a:prstGeom prst="roundRect">
              <a:avLst>
                <a:gd name="adj" fmla="val 16667"/>
              </a:avLst>
            </a:prstGeom>
            <a:ln>
              <a:solidFill>
                <a:schemeClr val="tx2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1400" dirty="0">
                  <a:ln/>
                  <a:solidFill>
                    <a:schemeClr val="tx1"/>
                  </a:solidFill>
                  <a:latin typeface="Arial" charset="0"/>
                </a:rPr>
                <a:t>решение</a:t>
              </a:r>
              <a:br>
                <a:rPr lang="ru-RU" sz="1400" dirty="0">
                  <a:ln/>
                  <a:solidFill>
                    <a:schemeClr val="tx1"/>
                  </a:solidFill>
                  <a:latin typeface="Arial" charset="0"/>
                </a:rPr>
              </a:br>
              <a:r>
                <a:rPr lang="ru-RU" sz="1400" dirty="0">
                  <a:ln/>
                  <a:solidFill>
                    <a:schemeClr val="tx1"/>
                  </a:solidFill>
                  <a:latin typeface="Arial" charset="0"/>
                </a:rPr>
                <a:t>комиссии по</a:t>
              </a:r>
              <a:br>
                <a:rPr lang="ru-RU" sz="1400" dirty="0">
                  <a:ln/>
                  <a:solidFill>
                    <a:schemeClr val="tx1"/>
                  </a:solidFill>
                  <a:latin typeface="Arial" charset="0"/>
                </a:rPr>
              </a:br>
              <a:r>
                <a:rPr lang="ru-RU" sz="1400" dirty="0">
                  <a:ln/>
                  <a:solidFill>
                    <a:schemeClr val="tx1"/>
                  </a:solidFill>
                  <a:latin typeface="Arial" charset="0"/>
                </a:rPr>
                <a:t>особому мнению</a:t>
              </a:r>
            </a:p>
          </p:txBody>
        </p:sp>
        <p:sp>
          <p:nvSpPr>
            <p:cNvPr id="18" name="AutoShape 32"/>
            <p:cNvSpPr>
              <a:spLocks noChangeArrowheads="1"/>
            </p:cNvSpPr>
            <p:nvPr/>
          </p:nvSpPr>
          <p:spPr bwMode="auto">
            <a:xfrm>
              <a:off x="1040714" y="2798069"/>
              <a:ext cx="6049962" cy="574675"/>
            </a:xfrm>
            <a:prstGeom prst="roundRect">
              <a:avLst>
                <a:gd name="adj" fmla="val 16667"/>
              </a:avLst>
            </a:prstGeom>
            <a:ln>
              <a:solidFill>
                <a:schemeClr val="tx2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2400" b="1" dirty="0">
                  <a:ln/>
                  <a:solidFill>
                    <a:schemeClr val="accent3"/>
                  </a:solidFill>
                  <a:latin typeface="Arial" charset="0"/>
                </a:rPr>
                <a:t>копии:</a:t>
              </a:r>
            </a:p>
          </p:txBody>
        </p:sp>
      </p:grpSp>
      <p:sp>
        <p:nvSpPr>
          <p:cNvPr id="16" name="Плюс 39"/>
          <p:cNvSpPr>
            <a:spLocks noChangeAspect="1"/>
          </p:cNvSpPr>
          <p:nvPr/>
        </p:nvSpPr>
        <p:spPr bwMode="auto">
          <a:xfrm>
            <a:off x="4240526" y="2493207"/>
            <a:ext cx="462614" cy="431800"/>
          </a:xfrm>
          <a:prstGeom prst="mathPlus">
            <a:avLst/>
          </a:prstGeom>
          <a:solidFill>
            <a:srgbClr val="27A7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2760"/>
                    </a14:imgEffect>
                    <a14:imgEffect>
                      <a14:saturation sat="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348" y="1050556"/>
            <a:ext cx="1131906" cy="1306286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6" name="Скругленный прямоугольник 5"/>
          <p:cNvSpPr/>
          <p:nvPr/>
        </p:nvSpPr>
        <p:spPr>
          <a:xfrm>
            <a:off x="3618411" y="5003074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148835" y="4784104"/>
            <a:ext cx="1489719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заявление о согласии баллотироваться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10800000" flipV="1">
            <a:off x="3717346" y="5030652"/>
            <a:ext cx="1303165" cy="80016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декларация о доходах и имуществе</a:t>
            </a:r>
            <a:endParaRPr lang="ru-RU" sz="1400" dirty="0"/>
          </a:p>
        </p:txBody>
      </p:sp>
      <p:cxnSp>
        <p:nvCxnSpPr>
          <p:cNvPr id="12" name="Прямая со стрелкой 11"/>
          <p:cNvCxnSpPr>
            <a:endCxn id="3" idx="3"/>
          </p:cNvCxnSpPr>
          <p:nvPr/>
        </p:nvCxnSpPr>
        <p:spPr>
          <a:xfrm flipH="1">
            <a:off x="2384411" y="3721100"/>
            <a:ext cx="1895491" cy="878263"/>
          </a:xfrm>
          <a:prstGeom prst="straightConnector1">
            <a:avLst/>
          </a:prstGeom>
          <a:ln w="19050">
            <a:solidFill>
              <a:srgbClr val="007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839668" y="3758103"/>
            <a:ext cx="1440234" cy="1024902"/>
          </a:xfrm>
          <a:prstGeom prst="straightConnector1">
            <a:avLst/>
          </a:prstGeom>
          <a:ln w="19050">
            <a:solidFill>
              <a:srgbClr val="007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4175549" y="3702955"/>
            <a:ext cx="129955" cy="1300119"/>
          </a:xfrm>
          <a:prstGeom prst="straightConnector1">
            <a:avLst/>
          </a:prstGeom>
          <a:ln w="19050">
            <a:solidFill>
              <a:srgbClr val="007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5" idx="0"/>
          </p:cNvCxnSpPr>
          <p:nvPr/>
        </p:nvCxnSpPr>
        <p:spPr>
          <a:xfrm>
            <a:off x="4359813" y="3758103"/>
            <a:ext cx="1707406" cy="1344415"/>
          </a:xfrm>
          <a:prstGeom prst="straightConnector1">
            <a:avLst/>
          </a:prstGeom>
          <a:ln w="19050">
            <a:solidFill>
              <a:srgbClr val="007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323422" y="3702955"/>
            <a:ext cx="3270969" cy="1520188"/>
          </a:xfrm>
          <a:prstGeom prst="straightConnector1">
            <a:avLst/>
          </a:prstGeom>
          <a:ln w="19050">
            <a:solidFill>
              <a:srgbClr val="007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34248" y="202338"/>
            <a:ext cx="7131050" cy="990600"/>
          </a:xfrm>
          <a:solidFill>
            <a:srgbClr val="D6E6FE"/>
          </a:solidFill>
          <a:ln>
            <a:solidFill>
              <a:schemeClr val="tx2">
                <a:lumMod val="75000"/>
              </a:schemeClr>
            </a:solidFill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Обжалование  решения  об  отказе </a:t>
            </a:r>
            <a:br>
              <a:rPr lang="ru-RU" sz="2800" b="1" dirty="0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в  регистрации  кандидатом  в  депутаты</a:t>
            </a:r>
          </a:p>
        </p:txBody>
      </p:sp>
      <p:grpSp>
        <p:nvGrpSpPr>
          <p:cNvPr id="27651" name="Group 20"/>
          <p:cNvGrpSpPr>
            <a:grpSpLocks/>
          </p:cNvGrpSpPr>
          <p:nvPr/>
        </p:nvGrpSpPr>
        <p:grpSpPr bwMode="auto">
          <a:xfrm>
            <a:off x="640994" y="1635851"/>
            <a:ext cx="7570206" cy="1807584"/>
            <a:chOff x="612" y="1272"/>
            <a:chExt cx="4338" cy="1046"/>
          </a:xfrm>
          <a:solidFill>
            <a:srgbClr val="D6E6FE"/>
          </a:solidFill>
        </p:grpSpPr>
        <p:sp>
          <p:nvSpPr>
            <p:cNvPr id="5" name="Line 97"/>
            <p:cNvSpPr>
              <a:spLocks noChangeShapeType="1"/>
            </p:cNvSpPr>
            <p:nvPr/>
          </p:nvSpPr>
          <p:spPr bwMode="auto">
            <a:xfrm>
              <a:off x="1882" y="1698"/>
              <a:ext cx="1860" cy="0"/>
            </a:xfrm>
            <a:prstGeom prst="lin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  <a:headEnd type="oval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AutoShape 73"/>
            <p:cNvSpPr>
              <a:spLocks noChangeArrowheads="1"/>
            </p:cNvSpPr>
            <p:nvPr/>
          </p:nvSpPr>
          <p:spPr bwMode="auto">
            <a:xfrm>
              <a:off x="612" y="1272"/>
              <a:ext cx="1218" cy="813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tx2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662" name="Text Box 75"/>
            <p:cNvSpPr txBox="1">
              <a:spLocks noChangeArrowheads="1"/>
            </p:cNvSpPr>
            <p:nvPr/>
          </p:nvSpPr>
          <p:spPr bwMode="auto">
            <a:xfrm>
              <a:off x="680" y="1344"/>
              <a:ext cx="998" cy="708"/>
            </a:xfrm>
            <a:prstGeom prst="roundRect">
              <a:avLst/>
            </a:prstGeom>
            <a:grpFill/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 dirty="0"/>
                <a:t>решение окружной комиссии</a:t>
              </a:r>
            </a:p>
          </p:txBody>
        </p:sp>
        <p:sp>
          <p:nvSpPr>
            <p:cNvPr id="7" name="AutoShape 73"/>
            <p:cNvSpPr>
              <a:spLocks noChangeArrowheads="1"/>
            </p:cNvSpPr>
            <p:nvPr/>
          </p:nvSpPr>
          <p:spPr bwMode="auto">
            <a:xfrm>
              <a:off x="3742" y="1272"/>
              <a:ext cx="1208" cy="1046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tx2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664" name="Text Box 75"/>
            <p:cNvSpPr txBox="1">
              <a:spLocks noChangeArrowheads="1"/>
            </p:cNvSpPr>
            <p:nvPr/>
          </p:nvSpPr>
          <p:spPr bwMode="auto">
            <a:xfrm>
              <a:off x="3763" y="1371"/>
              <a:ext cx="1166" cy="847"/>
            </a:xfrm>
            <a:prstGeom prst="roundRect">
              <a:avLst/>
            </a:prstGeom>
            <a:grpFill/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 dirty="0" smtClean="0">
                  <a:ln/>
                  <a:solidFill>
                    <a:schemeClr val="accent3"/>
                  </a:solidFill>
                </a:rPr>
                <a:t>областная, Минская городская </a:t>
              </a:r>
              <a:r>
                <a:rPr lang="ru-RU" sz="2000" b="1" dirty="0">
                  <a:ln/>
                  <a:solidFill>
                    <a:schemeClr val="accent3"/>
                  </a:solidFill>
                </a:rPr>
                <a:t>комиссия</a:t>
              </a:r>
            </a:p>
          </p:txBody>
        </p:sp>
        <p:sp>
          <p:nvSpPr>
            <p:cNvPr id="27665" name="Text Box 75"/>
            <p:cNvSpPr txBox="1">
              <a:spLocks noChangeArrowheads="1"/>
            </p:cNvSpPr>
            <p:nvPr/>
          </p:nvSpPr>
          <p:spPr bwMode="auto">
            <a:xfrm>
              <a:off x="1882" y="1743"/>
              <a:ext cx="1724" cy="33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 dirty="0"/>
                <a:t>в трехдневный срок</a:t>
              </a:r>
              <a:br>
                <a:rPr lang="ru-RU" sz="1400" b="1" dirty="0"/>
              </a:br>
              <a:r>
                <a:rPr lang="ru-RU" sz="1400" b="1" dirty="0"/>
                <a:t>со дня его принятия</a:t>
              </a:r>
            </a:p>
          </p:txBody>
        </p:sp>
        <p:sp>
          <p:nvSpPr>
            <p:cNvPr id="27666" name="Text Box 75"/>
            <p:cNvSpPr txBox="1">
              <a:spLocks noChangeArrowheads="1"/>
            </p:cNvSpPr>
            <p:nvPr/>
          </p:nvSpPr>
          <p:spPr bwMode="auto">
            <a:xfrm>
              <a:off x="1882" y="1335"/>
              <a:ext cx="1724" cy="33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 dirty="0"/>
                <a:t>лицо, выдвинутое</a:t>
              </a:r>
              <a:br>
                <a:rPr lang="ru-RU" sz="1400" b="1" dirty="0"/>
              </a:br>
              <a:r>
                <a:rPr lang="ru-RU" sz="1400" b="1" dirty="0"/>
                <a:t>кандидатом в депутаты</a:t>
              </a:r>
            </a:p>
          </p:txBody>
        </p:sp>
      </p:grpSp>
      <p:grpSp>
        <p:nvGrpSpPr>
          <p:cNvPr id="27652" name="Group 19"/>
          <p:cNvGrpSpPr>
            <a:grpSpLocks/>
          </p:cNvGrpSpPr>
          <p:nvPr/>
        </p:nvGrpSpPr>
        <p:grpSpPr bwMode="auto">
          <a:xfrm>
            <a:off x="675595" y="3270350"/>
            <a:ext cx="7712003" cy="2212555"/>
            <a:chOff x="585" y="2692"/>
            <a:chExt cx="4351" cy="1219"/>
          </a:xfrm>
          <a:solidFill>
            <a:srgbClr val="D6E6FE"/>
          </a:solidFill>
        </p:grpSpPr>
        <p:sp>
          <p:nvSpPr>
            <p:cNvPr id="9226" name="Line 97"/>
            <p:cNvSpPr>
              <a:spLocks noChangeShapeType="1"/>
            </p:cNvSpPr>
            <p:nvPr/>
          </p:nvSpPr>
          <p:spPr bwMode="auto">
            <a:xfrm>
              <a:off x="1972" y="3250"/>
              <a:ext cx="1724" cy="11"/>
            </a:xfrm>
            <a:prstGeom prst="lin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  <a:headEnd type="oval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47" name="AutoShape 73"/>
            <p:cNvSpPr>
              <a:spLocks noChangeArrowheads="1"/>
            </p:cNvSpPr>
            <p:nvPr/>
          </p:nvSpPr>
          <p:spPr bwMode="auto">
            <a:xfrm>
              <a:off x="585" y="2692"/>
              <a:ext cx="1379" cy="1144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tx2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655" name="Text Box 75"/>
            <p:cNvSpPr txBox="1">
              <a:spLocks noChangeArrowheads="1"/>
            </p:cNvSpPr>
            <p:nvPr/>
          </p:nvSpPr>
          <p:spPr bwMode="auto">
            <a:xfrm>
              <a:off x="655" y="2753"/>
              <a:ext cx="1215" cy="994"/>
            </a:xfrm>
            <a:prstGeom prst="roundRect">
              <a:avLst/>
            </a:prstGeom>
            <a:grpFill/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 dirty="0"/>
                <a:t>решение </a:t>
              </a:r>
              <a:r>
                <a:rPr lang="ru-RU" sz="2000" b="1" dirty="0" smtClean="0">
                  <a:latin typeface="Arial"/>
                </a:rPr>
                <a:t>областной, Минской городской комиссии </a:t>
              </a:r>
              <a:endParaRPr lang="ru-RU" sz="2000" b="1" dirty="0"/>
            </a:p>
          </p:txBody>
        </p:sp>
        <p:sp>
          <p:nvSpPr>
            <p:cNvPr id="8" name="AutoShape 73"/>
            <p:cNvSpPr>
              <a:spLocks noChangeArrowheads="1"/>
            </p:cNvSpPr>
            <p:nvPr/>
          </p:nvSpPr>
          <p:spPr bwMode="auto">
            <a:xfrm>
              <a:off x="3765" y="2815"/>
              <a:ext cx="1171" cy="1096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tx2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657" name="Text Box 75"/>
            <p:cNvSpPr txBox="1">
              <a:spLocks noChangeArrowheads="1"/>
            </p:cNvSpPr>
            <p:nvPr/>
          </p:nvSpPr>
          <p:spPr bwMode="auto">
            <a:xfrm>
              <a:off x="3837" y="2959"/>
              <a:ext cx="1030" cy="807"/>
            </a:xfrm>
            <a:prstGeom prst="roundRect">
              <a:avLst/>
            </a:prstGeom>
            <a:grpFill/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 dirty="0" smtClean="0">
                  <a:ln/>
                  <a:solidFill>
                    <a:schemeClr val="accent3"/>
                  </a:solidFill>
                  <a:latin typeface="Arial"/>
                </a:rPr>
                <a:t>областной, Минский городской суд </a:t>
              </a:r>
              <a:endParaRPr lang="ru-RU" sz="2000" b="1" dirty="0">
                <a:ln/>
                <a:solidFill>
                  <a:schemeClr val="accent3"/>
                </a:solidFill>
              </a:endParaRPr>
            </a:p>
          </p:txBody>
        </p:sp>
        <p:sp>
          <p:nvSpPr>
            <p:cNvPr id="27658" name="Text Box 75"/>
            <p:cNvSpPr txBox="1">
              <a:spLocks noChangeArrowheads="1"/>
            </p:cNvSpPr>
            <p:nvPr/>
          </p:nvSpPr>
          <p:spPr bwMode="auto">
            <a:xfrm>
              <a:off x="1998" y="3321"/>
              <a:ext cx="1724" cy="33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 dirty="0"/>
                <a:t>в трехдневный срок</a:t>
              </a:r>
              <a:br>
                <a:rPr lang="ru-RU" sz="1400" b="1" dirty="0"/>
              </a:br>
              <a:r>
                <a:rPr lang="ru-RU" sz="1400" b="1" dirty="0"/>
                <a:t>со дня его принятия</a:t>
              </a:r>
            </a:p>
          </p:txBody>
        </p:sp>
        <p:sp>
          <p:nvSpPr>
            <p:cNvPr id="27659" name="Text Box 75"/>
            <p:cNvSpPr txBox="1">
              <a:spLocks noChangeArrowheads="1"/>
            </p:cNvSpPr>
            <p:nvPr/>
          </p:nvSpPr>
          <p:spPr bwMode="auto">
            <a:xfrm>
              <a:off x="2007" y="2885"/>
              <a:ext cx="1724" cy="33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 dirty="0"/>
                <a:t>лицо, выдвинутое</a:t>
              </a:r>
              <a:br>
                <a:rPr lang="ru-RU" sz="1400" b="1" dirty="0"/>
              </a:br>
              <a:r>
                <a:rPr lang="ru-RU" sz="1400" b="1" dirty="0"/>
                <a:t>кандидатом в депутаты</a:t>
              </a:r>
            </a:p>
          </p:txBody>
        </p:sp>
      </p:grpSp>
      <p:sp>
        <p:nvSpPr>
          <p:cNvPr id="2" name="Скругленный прямоугольник 1"/>
          <p:cNvSpPr/>
          <p:nvPr/>
        </p:nvSpPr>
        <p:spPr>
          <a:xfrm>
            <a:off x="4181475" y="5743575"/>
            <a:ext cx="4083823" cy="962025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Решение суда по избирательному спору является окончательным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0917" y="5143491"/>
            <a:ext cx="612469" cy="813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67627" y="188121"/>
            <a:ext cx="6818436" cy="828675"/>
          </a:xfrm>
          <a:solidFill>
            <a:srgbClr val="D6E6FE"/>
          </a:solidFill>
          <a:ln>
            <a:solidFill>
              <a:schemeClr val="tx2">
                <a:lumMod val="75000"/>
              </a:schemeClr>
            </a:solidFill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800" b="1" kern="0" dirty="0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Период предвыборной агитации</a:t>
            </a:r>
          </a:p>
        </p:txBody>
      </p:sp>
      <p:grpSp>
        <p:nvGrpSpPr>
          <p:cNvPr id="28675" name="Group 14"/>
          <p:cNvGrpSpPr>
            <a:grpSpLocks/>
          </p:cNvGrpSpPr>
          <p:nvPr/>
        </p:nvGrpSpPr>
        <p:grpSpPr bwMode="auto">
          <a:xfrm>
            <a:off x="651737" y="1170783"/>
            <a:ext cx="7714021" cy="5080001"/>
            <a:chOff x="206" y="1772"/>
            <a:chExt cx="4760" cy="3200"/>
          </a:xfrm>
        </p:grpSpPr>
        <p:sp>
          <p:nvSpPr>
            <p:cNvPr id="28676" name="Text Box 74"/>
            <p:cNvSpPr txBox="1">
              <a:spLocks noChangeArrowheads="1"/>
            </p:cNvSpPr>
            <p:nvPr/>
          </p:nvSpPr>
          <p:spPr bwMode="auto">
            <a:xfrm>
              <a:off x="206" y="1995"/>
              <a:ext cx="1152" cy="922"/>
            </a:xfrm>
            <a:prstGeom prst="roundRect">
              <a:avLst/>
            </a:prstGeom>
            <a:ln>
              <a:noFill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600" b="1" dirty="0" smtClean="0">
                  <a:ln/>
                  <a:solidFill>
                    <a:schemeClr val="accent3"/>
                  </a:solidFill>
                </a:rPr>
                <a:t>начинается </a:t>
              </a:r>
            </a:p>
            <a:p>
              <a:pPr algn="ctr" eaLnBrk="1" hangingPunct="1"/>
              <a:r>
                <a:rPr lang="ru-RU" sz="1600" b="1" dirty="0" smtClean="0">
                  <a:ln/>
                  <a:solidFill>
                    <a:schemeClr val="accent3"/>
                  </a:solidFill>
                </a:rPr>
                <a:t>со </a:t>
              </a:r>
              <a:r>
                <a:rPr lang="ru-RU" sz="1600" b="1" dirty="0">
                  <a:ln/>
                  <a:solidFill>
                    <a:schemeClr val="accent3"/>
                  </a:solidFill>
                </a:rPr>
                <a:t>дня регистрации кандидата </a:t>
              </a:r>
              <a:br>
                <a:rPr lang="ru-RU" sz="1600" b="1" dirty="0">
                  <a:ln/>
                  <a:solidFill>
                    <a:schemeClr val="accent3"/>
                  </a:solidFill>
                </a:rPr>
              </a:br>
              <a:r>
                <a:rPr lang="ru-RU" sz="1600" b="1" dirty="0">
                  <a:ln/>
                  <a:solidFill>
                    <a:schemeClr val="accent3"/>
                  </a:solidFill>
                </a:rPr>
                <a:t>в депутаты</a:t>
              </a:r>
            </a:p>
          </p:txBody>
        </p:sp>
        <p:sp>
          <p:nvSpPr>
            <p:cNvPr id="28677" name="Text Box 74"/>
            <p:cNvSpPr txBox="1">
              <a:spLocks noChangeArrowheads="1"/>
            </p:cNvSpPr>
            <p:nvPr/>
          </p:nvSpPr>
          <p:spPr bwMode="auto">
            <a:xfrm>
              <a:off x="961" y="4604"/>
              <a:ext cx="388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600" b="1" spc="-90" dirty="0" smtClean="0">
                  <a:solidFill>
                    <a:srgbClr val="C00000"/>
                  </a:solidFill>
                </a:rPr>
                <a:t>ЗАПРЕЩАЕТСЯ      АГИТАЦИЯ   </a:t>
              </a:r>
            </a:p>
            <a:p>
              <a:pPr algn="ctr" eaLnBrk="1" hangingPunct="1"/>
              <a:r>
                <a:rPr lang="ru-RU" sz="1600" b="1" spc="-90" dirty="0" smtClean="0">
                  <a:solidFill>
                    <a:srgbClr val="C00000"/>
                  </a:solidFill>
                </a:rPr>
                <a:t>В   ДЕНЬ   ВЫБОРОВ</a:t>
              </a:r>
              <a:endParaRPr lang="ru-RU" sz="1600" b="1" spc="-90" dirty="0">
                <a:solidFill>
                  <a:srgbClr val="C00000"/>
                </a:solidFill>
              </a:endParaRPr>
            </a:p>
          </p:txBody>
        </p:sp>
        <p:cxnSp>
          <p:nvCxnSpPr>
            <p:cNvPr id="28678" name="Прямая соединительная линия 8"/>
            <p:cNvCxnSpPr>
              <a:cxnSpLocks noChangeShapeType="1"/>
            </p:cNvCxnSpPr>
            <p:nvPr/>
          </p:nvCxnSpPr>
          <p:spPr bwMode="auto">
            <a:xfrm>
              <a:off x="521" y="1917"/>
              <a:ext cx="4445" cy="0"/>
            </a:xfrm>
            <a:prstGeom prst="line">
              <a:avLst/>
            </a:prstGeom>
            <a:noFill/>
            <a:ln w="76200" algn="ctr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679" name="Прямая соединительная линия 12"/>
            <p:cNvCxnSpPr>
              <a:cxnSpLocks noChangeShapeType="1"/>
            </p:cNvCxnSpPr>
            <p:nvPr/>
          </p:nvCxnSpPr>
          <p:spPr bwMode="auto">
            <a:xfrm flipV="1">
              <a:off x="4612" y="1773"/>
              <a:ext cx="0" cy="144"/>
            </a:xfrm>
            <a:prstGeom prst="line">
              <a:avLst/>
            </a:prstGeom>
            <a:noFill/>
            <a:ln w="38100" algn="ctr">
              <a:solidFill>
                <a:srgbClr val="0099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680" name="Прямая соединительная линия 54"/>
            <p:cNvCxnSpPr>
              <a:cxnSpLocks noChangeShapeType="1"/>
            </p:cNvCxnSpPr>
            <p:nvPr/>
          </p:nvCxnSpPr>
          <p:spPr bwMode="auto">
            <a:xfrm flipV="1">
              <a:off x="521" y="1772"/>
              <a:ext cx="0" cy="145"/>
            </a:xfrm>
            <a:prstGeom prst="line">
              <a:avLst/>
            </a:prstGeom>
            <a:noFill/>
            <a:ln w="38100" algn="ctr">
              <a:solidFill>
                <a:srgbClr val="0099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" name="Прямая соединительная линия 57"/>
            <p:cNvCxnSpPr>
              <a:cxnSpLocks noChangeShapeType="1"/>
            </p:cNvCxnSpPr>
            <p:nvPr/>
          </p:nvCxnSpPr>
          <p:spPr bwMode="auto">
            <a:xfrm flipV="1">
              <a:off x="4670" y="1772"/>
              <a:ext cx="0" cy="447"/>
            </a:xfrm>
            <a:prstGeom prst="line">
              <a:avLst/>
            </a:prstGeom>
            <a:ln>
              <a:solidFill>
                <a:srgbClr val="C00000"/>
              </a:solidFill>
              <a:headEnd type="oval" w="med" len="med"/>
              <a:tailEnd type="oval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8683" name="Text Box 74"/>
            <p:cNvSpPr txBox="1">
              <a:spLocks noChangeArrowheads="1"/>
            </p:cNvSpPr>
            <p:nvPr/>
          </p:nvSpPr>
          <p:spPr bwMode="auto">
            <a:xfrm>
              <a:off x="3893" y="1924"/>
              <a:ext cx="77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b="1" dirty="0">
                  <a:ln/>
                  <a:solidFill>
                    <a:schemeClr val="accent3"/>
                  </a:solidFill>
                </a:rPr>
                <a:t>до дня выборов</a:t>
              </a:r>
            </a:p>
          </p:txBody>
        </p:sp>
      </p:grpSp>
      <p:sp>
        <p:nvSpPr>
          <p:cNvPr id="5" name="Вертикальный свиток 4"/>
          <p:cNvSpPr/>
          <p:nvPr/>
        </p:nvSpPr>
        <p:spPr>
          <a:xfrm>
            <a:off x="1876045" y="2056099"/>
            <a:ext cx="6489713" cy="3434782"/>
          </a:xfrm>
          <a:prstGeom prst="verticalScroll">
            <a:avLst/>
          </a:prstGeom>
          <a:solidFill>
            <a:srgbClr val="D6E6FE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ea typeface="Calibri"/>
              </a:rPr>
              <a:t>Предвыборная </a:t>
            </a:r>
            <a:r>
              <a:rPr lang="ru-RU" sz="1600" b="1" dirty="0">
                <a:ea typeface="Calibri"/>
              </a:rPr>
              <a:t>агитация</a:t>
            </a:r>
            <a:r>
              <a:rPr lang="ru-RU" sz="1600" dirty="0">
                <a:ea typeface="Calibri"/>
              </a:rPr>
              <a:t> – деятельность граждан Республики Беларусь, политических партий, других общественных объединений, трудовых коллективов, кандидатов, их доверенных лиц, инициативных групп, осуществлявших сбор подписей по выдвижению кандидатов </a:t>
            </a:r>
            <a:r>
              <a:rPr lang="ru-RU" sz="1600" dirty="0" smtClean="0">
                <a:ea typeface="Calibri"/>
              </a:rPr>
              <a:t>и </a:t>
            </a:r>
            <a:r>
              <a:rPr lang="ru-RU" sz="1600" dirty="0">
                <a:ea typeface="Calibri"/>
              </a:rPr>
              <a:t>проводящих агитацию за их избрание, имеющая целью побудить или побуждающая избирателей к участию в выборах, голосованию за тех или иных кандидатов или против </a:t>
            </a:r>
            <a:r>
              <a:rPr lang="ru-RU" sz="1600" dirty="0" smtClean="0">
                <a:ea typeface="Calibri"/>
              </a:rPr>
              <a:t>них (статья 155 Избирательного кодекса).</a:t>
            </a:r>
            <a:endParaRPr lang="ru-RU" sz="16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5086" y="5516840"/>
            <a:ext cx="562164" cy="746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98638" y="120651"/>
            <a:ext cx="6878638" cy="746125"/>
          </a:xfrm>
          <a:solidFill>
            <a:srgbClr val="D6E6FE"/>
          </a:solidFill>
          <a:ln>
            <a:solidFill>
              <a:schemeClr val="tx2">
                <a:lumMod val="75000"/>
              </a:schemeClr>
            </a:solidFill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900" b="1" kern="0" dirty="0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Формы предвыборной агитации</a:t>
            </a:r>
          </a:p>
        </p:txBody>
      </p:sp>
      <p:grpSp>
        <p:nvGrpSpPr>
          <p:cNvPr id="29699" name="Group 25"/>
          <p:cNvGrpSpPr>
            <a:grpSpLocks/>
          </p:cNvGrpSpPr>
          <p:nvPr/>
        </p:nvGrpSpPr>
        <p:grpSpPr bwMode="auto">
          <a:xfrm>
            <a:off x="1258888" y="1196975"/>
            <a:ext cx="6227762" cy="1619250"/>
            <a:chOff x="793" y="754"/>
            <a:chExt cx="4160" cy="1020"/>
          </a:xfrm>
        </p:grpSpPr>
        <p:sp>
          <p:nvSpPr>
            <p:cNvPr id="29707" name="AutoShape 32"/>
            <p:cNvSpPr>
              <a:spLocks noChangeArrowheads="1"/>
            </p:cNvSpPr>
            <p:nvPr/>
          </p:nvSpPr>
          <p:spPr bwMode="auto">
            <a:xfrm>
              <a:off x="793" y="754"/>
              <a:ext cx="4160" cy="1020"/>
            </a:xfrm>
            <a:prstGeom prst="roundRect">
              <a:avLst>
                <a:gd name="adj" fmla="val 16667"/>
              </a:avLst>
            </a:prstGeom>
            <a:solidFill>
              <a:srgbClr val="D6E6FE"/>
            </a:solidFill>
            <a:ln>
              <a:solidFill>
                <a:schemeClr val="tx2">
                  <a:lumMod val="75000"/>
                </a:schemeClr>
              </a:solidFill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endParaRPr lang="ru-RU" b="1">
                <a:ln/>
                <a:solidFill>
                  <a:schemeClr val="accent3"/>
                </a:solidFill>
              </a:endParaRPr>
            </a:p>
          </p:txBody>
        </p:sp>
        <p:sp>
          <p:nvSpPr>
            <p:cNvPr id="26636" name="Text Box 74"/>
            <p:cNvSpPr txBox="1">
              <a:spLocks noChangeArrowheads="1"/>
            </p:cNvSpPr>
            <p:nvPr/>
          </p:nvSpPr>
          <p:spPr bwMode="auto">
            <a:xfrm>
              <a:off x="942" y="852"/>
              <a:ext cx="3992" cy="824"/>
            </a:xfrm>
            <a:prstGeom prst="rect">
              <a:avLst/>
            </a:prstGeom>
            <a:solidFill>
              <a:srgbClr val="D6E6FE"/>
            </a:solidFill>
            <a:ln>
              <a:noFill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Aft>
                  <a:spcPts val="600"/>
                </a:spcAft>
                <a:defRPr/>
              </a:pPr>
              <a:r>
                <a:rPr lang="ru-RU" sz="2000" dirty="0" smtClean="0"/>
                <a:t>• использование средств массовой информации:</a:t>
              </a:r>
            </a:p>
            <a:p>
              <a:pPr marL="571500" indent="-285750" eaLnBrk="1" hangingPunct="1">
                <a:buFont typeface="Wingdings" panose="05000000000000000000" pitchFamily="2" charset="2"/>
                <a:buChar char="§"/>
                <a:defRPr/>
              </a:pPr>
              <a:r>
                <a:rPr lang="ru-RU" dirty="0" smtClean="0"/>
                <a:t>выступления по телевидению и радио</a:t>
              </a:r>
            </a:p>
            <a:p>
              <a:pPr marL="571500" indent="-285750" eaLnBrk="1" hangingPunct="1">
                <a:buFont typeface="Wingdings" panose="05000000000000000000" pitchFamily="2" charset="2"/>
                <a:buChar char="§"/>
                <a:defRPr/>
              </a:pPr>
              <a:r>
                <a:rPr lang="ru-RU" dirty="0" smtClean="0"/>
                <a:t>проведение теледебатов</a:t>
              </a:r>
            </a:p>
            <a:p>
              <a:pPr marL="571500" indent="-285750" eaLnBrk="1" hangingPunct="1">
                <a:buFont typeface="Wingdings" panose="05000000000000000000" pitchFamily="2" charset="2"/>
                <a:buChar char="§"/>
                <a:defRPr/>
              </a:pPr>
              <a:r>
                <a:rPr lang="ru-RU" dirty="0" smtClean="0"/>
                <a:t>опубликование предвыборных программ</a:t>
              </a:r>
            </a:p>
          </p:txBody>
        </p:sp>
      </p:grpSp>
      <p:grpSp>
        <p:nvGrpSpPr>
          <p:cNvPr id="29700" name="Group 34"/>
          <p:cNvGrpSpPr>
            <a:grpSpLocks/>
          </p:cNvGrpSpPr>
          <p:nvPr/>
        </p:nvGrpSpPr>
        <p:grpSpPr bwMode="auto">
          <a:xfrm>
            <a:off x="1258888" y="2997200"/>
            <a:ext cx="6475412" cy="1368425"/>
            <a:chOff x="793" y="1797"/>
            <a:chExt cx="3992" cy="862"/>
          </a:xfrm>
          <a:solidFill>
            <a:srgbClr val="D6E6FE"/>
          </a:solidFill>
        </p:grpSpPr>
        <p:sp>
          <p:nvSpPr>
            <p:cNvPr id="29705" name="AutoShape 32"/>
            <p:cNvSpPr>
              <a:spLocks noChangeArrowheads="1"/>
            </p:cNvSpPr>
            <p:nvPr/>
          </p:nvSpPr>
          <p:spPr bwMode="auto">
            <a:xfrm>
              <a:off x="793" y="1797"/>
              <a:ext cx="3992" cy="862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tx2">
                  <a:lumMod val="75000"/>
                </a:schemeClr>
              </a:solidFill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6" name="Text Box 74"/>
            <p:cNvSpPr txBox="1">
              <a:spLocks noChangeArrowheads="1"/>
            </p:cNvSpPr>
            <p:nvPr/>
          </p:nvSpPr>
          <p:spPr bwMode="auto">
            <a:xfrm>
              <a:off x="935" y="2024"/>
              <a:ext cx="3759" cy="427"/>
            </a:xfrm>
            <a:prstGeom prst="rect">
              <a:avLst/>
            </a:prstGeom>
            <a:grpFill/>
            <a:ln>
              <a:noFill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2000" dirty="0" smtClean="0"/>
                <a:t>• </a:t>
              </a:r>
              <a:r>
                <a:rPr lang="ru-RU" dirty="0" smtClean="0"/>
                <a:t>изготовление  и  распространение  агитационных  печатных  материалов</a:t>
              </a:r>
              <a:endParaRPr lang="ru-RU" dirty="0"/>
            </a:p>
          </p:txBody>
        </p:sp>
      </p:grpSp>
      <p:grpSp>
        <p:nvGrpSpPr>
          <p:cNvPr id="29701" name="Group 37"/>
          <p:cNvGrpSpPr>
            <a:grpSpLocks/>
          </p:cNvGrpSpPr>
          <p:nvPr/>
        </p:nvGrpSpPr>
        <p:grpSpPr bwMode="auto">
          <a:xfrm>
            <a:off x="1258888" y="4797425"/>
            <a:ext cx="6264275" cy="1368425"/>
            <a:chOff x="793" y="3022"/>
            <a:chExt cx="3856" cy="862"/>
          </a:xfrm>
        </p:grpSpPr>
        <p:sp>
          <p:nvSpPr>
            <p:cNvPr id="9226" name="Line 97"/>
            <p:cNvSpPr>
              <a:spLocks noChangeShapeType="1"/>
            </p:cNvSpPr>
            <p:nvPr/>
          </p:nvSpPr>
          <p:spPr bwMode="auto">
            <a:xfrm>
              <a:off x="1012" y="3158"/>
              <a:ext cx="793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703" name="AutoShape 32"/>
            <p:cNvSpPr>
              <a:spLocks noChangeArrowheads="1"/>
            </p:cNvSpPr>
            <p:nvPr/>
          </p:nvSpPr>
          <p:spPr bwMode="auto">
            <a:xfrm>
              <a:off x="793" y="3022"/>
              <a:ext cx="3856" cy="862"/>
            </a:xfrm>
            <a:prstGeom prst="roundRect">
              <a:avLst>
                <a:gd name="adj" fmla="val 16667"/>
              </a:avLst>
            </a:prstGeom>
            <a:solidFill>
              <a:srgbClr val="D6E6FE"/>
            </a:solidFill>
            <a:ln>
              <a:solidFill>
                <a:schemeClr val="tx2">
                  <a:lumMod val="75000"/>
                </a:schemeClr>
              </a:solidFill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4" name="Text Box 74"/>
            <p:cNvSpPr txBox="1">
              <a:spLocks noChangeArrowheads="1"/>
            </p:cNvSpPr>
            <p:nvPr/>
          </p:nvSpPr>
          <p:spPr bwMode="auto">
            <a:xfrm>
              <a:off x="905" y="3230"/>
              <a:ext cx="3631" cy="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dirty="0"/>
                <a:t>• </a:t>
              </a:r>
              <a:r>
                <a:rPr lang="ru-RU" dirty="0" smtClean="0"/>
                <a:t>проведение  </a:t>
              </a:r>
              <a:r>
                <a:rPr lang="ru-RU" dirty="0"/>
                <a:t>массовых  </a:t>
              </a:r>
              <a:r>
                <a:rPr lang="ru-RU" dirty="0" smtClean="0"/>
                <a:t>мероприятий </a:t>
              </a:r>
            </a:p>
            <a:p>
              <a:pPr eaLnBrk="1" hangingPunct="1"/>
              <a:r>
                <a:rPr lang="ru-RU" dirty="0"/>
                <a:t>• </a:t>
              </a:r>
              <a:r>
                <a:rPr lang="ru-RU" dirty="0" smtClean="0"/>
                <a:t>проведение встреч  с  избирателями</a:t>
              </a:r>
              <a:br>
                <a:rPr lang="ru-RU" dirty="0" smtClean="0"/>
              </a:br>
              <a:r>
                <a:rPr lang="ru-RU" sz="2000" dirty="0" smtClean="0"/>
                <a:t>  </a:t>
              </a:r>
              <a:endParaRPr lang="ru-RU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3475" y="114300"/>
            <a:ext cx="7201425" cy="1008062"/>
          </a:xfrm>
          <a:solidFill>
            <a:srgbClr val="D6E6FE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Законодательные гарантии проведения предвыборной агитации</a:t>
            </a:r>
            <a:endParaRPr lang="ru-RU" sz="28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434076567"/>
              </p:ext>
            </p:extLst>
          </p:nvPr>
        </p:nvGraphicFramePr>
        <p:xfrm>
          <a:off x="342900" y="1206500"/>
          <a:ext cx="7992000" cy="525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Блок-схема: узел 4"/>
          <p:cNvSpPr/>
          <p:nvPr/>
        </p:nvSpPr>
        <p:spPr>
          <a:xfrm>
            <a:off x="3462685" y="3381375"/>
            <a:ext cx="178420" cy="185390"/>
          </a:xfrm>
          <a:prstGeom prst="flowChartConnector">
            <a:avLst/>
          </a:prstGeom>
          <a:solidFill>
            <a:schemeClr val="accent2">
              <a:alpha val="90000"/>
            </a:schemeClr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Прямоугольник 2"/>
          <p:cNvSpPr/>
          <p:nvPr/>
        </p:nvSpPr>
        <p:spPr>
          <a:xfrm>
            <a:off x="3641105" y="3528665"/>
            <a:ext cx="2295529" cy="1099790"/>
          </a:xfrm>
          <a:prstGeom prst="rect">
            <a:avLst/>
          </a:prstGeom>
          <a:solidFill>
            <a:srgbClr val="D6E6FE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dirty="0" smtClean="0">
                <a:solidFill>
                  <a:schemeClr val="tx1"/>
                </a:solidFill>
              </a:rPr>
              <a:t>участие доверенного лица в теледебатах </a:t>
            </a:r>
            <a:br>
              <a:rPr lang="ru-RU" sz="1300" dirty="0" smtClean="0">
                <a:solidFill>
                  <a:schemeClr val="tx1"/>
                </a:solidFill>
              </a:rPr>
            </a:br>
            <a:r>
              <a:rPr lang="ru-RU" sz="1300" dirty="0" smtClean="0">
                <a:solidFill>
                  <a:schemeClr val="tx1"/>
                </a:solidFill>
              </a:rPr>
              <a:t>(по поручению кандидата </a:t>
            </a:r>
            <a:br>
              <a:rPr lang="ru-RU" sz="1300" dirty="0" smtClean="0">
                <a:solidFill>
                  <a:schemeClr val="tx1"/>
                </a:solidFill>
              </a:rPr>
            </a:br>
            <a:r>
              <a:rPr lang="ru-RU" sz="1300" dirty="0" smtClean="0">
                <a:solidFill>
                  <a:schemeClr val="tx1"/>
                </a:solidFill>
              </a:rPr>
              <a:t>в депутаты)</a:t>
            </a:r>
            <a:endParaRPr lang="ru-RU" sz="13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3450" y="0"/>
            <a:ext cx="7208227" cy="1171574"/>
          </a:xfrm>
          <a:prstGeom prst="roundRect">
            <a:avLst/>
          </a:prstGeom>
          <a:solidFill>
            <a:srgbClr val="D6E6FE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/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</a:b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/>
            </a:r>
            <a:b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</a:br>
            <a: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Центральная </a:t>
            </a:r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комиссия 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Республики Беларусь </a:t>
            </a:r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/>
            </a:r>
            <a:b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по </a:t>
            </a:r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выборам </a:t>
            </a:r>
            <a: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и </a:t>
            </a:r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проведению республиканских референдумов 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/>
            </a:r>
            <a:b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769289720"/>
              </p:ext>
            </p:extLst>
          </p:nvPr>
        </p:nvGraphicFramePr>
        <p:xfrm>
          <a:off x="304800" y="1171574"/>
          <a:ext cx="8610600" cy="5398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06384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85838" y="156759"/>
            <a:ext cx="7196273" cy="874713"/>
          </a:xfrm>
          <a:solidFill>
            <a:srgbClr val="D6E6FE"/>
          </a:solidFill>
          <a:ln>
            <a:solidFill>
              <a:schemeClr val="tx2">
                <a:lumMod val="75000"/>
              </a:schemeClr>
            </a:solidFill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800" b="1" kern="0" dirty="0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Формирование избирательного фонда кандидата в депутаты</a:t>
            </a:r>
          </a:p>
        </p:txBody>
      </p:sp>
      <p:grpSp>
        <p:nvGrpSpPr>
          <p:cNvPr id="31747" name="Group 27"/>
          <p:cNvGrpSpPr>
            <a:grpSpLocks/>
          </p:cNvGrpSpPr>
          <p:nvPr/>
        </p:nvGrpSpPr>
        <p:grpSpPr bwMode="auto">
          <a:xfrm>
            <a:off x="874212" y="3601685"/>
            <a:ext cx="7272335" cy="823978"/>
            <a:chOff x="567" y="1752"/>
            <a:chExt cx="4581" cy="421"/>
          </a:xfrm>
          <a:solidFill>
            <a:srgbClr val="D6E6FE"/>
          </a:solidFill>
        </p:grpSpPr>
        <p:sp>
          <p:nvSpPr>
            <p:cNvPr id="2" name="Line 97"/>
            <p:cNvSpPr>
              <a:spLocks noChangeShapeType="1"/>
            </p:cNvSpPr>
            <p:nvPr/>
          </p:nvSpPr>
          <p:spPr bwMode="auto">
            <a:xfrm>
              <a:off x="2454" y="1970"/>
              <a:ext cx="862" cy="0"/>
            </a:xfrm>
            <a:prstGeom prst="lin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  <a:headEnd type="oval" w="med" len="med"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" name="AutoShape 32"/>
            <p:cNvSpPr>
              <a:spLocks noChangeArrowheads="1"/>
            </p:cNvSpPr>
            <p:nvPr/>
          </p:nvSpPr>
          <p:spPr bwMode="auto">
            <a:xfrm>
              <a:off x="567" y="1768"/>
              <a:ext cx="1814" cy="405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tx2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" name="AutoShape 73"/>
            <p:cNvSpPr>
              <a:spLocks noChangeArrowheads="1"/>
            </p:cNvSpPr>
            <p:nvPr/>
          </p:nvSpPr>
          <p:spPr bwMode="auto">
            <a:xfrm>
              <a:off x="3334" y="1752"/>
              <a:ext cx="1814" cy="368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tx2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1770" name="Text Box 74"/>
            <p:cNvSpPr txBox="1">
              <a:spLocks noChangeArrowheads="1"/>
            </p:cNvSpPr>
            <p:nvPr/>
          </p:nvSpPr>
          <p:spPr bwMode="auto">
            <a:xfrm>
              <a:off x="614" y="1850"/>
              <a:ext cx="1701" cy="189"/>
            </a:xfrm>
            <a:prstGeom prst="rect">
              <a:avLst/>
            </a:prstGeom>
            <a:grpFill/>
            <a:ln>
              <a:noFill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b="1" dirty="0" smtClean="0"/>
                <a:t>кандидат в депутаты</a:t>
              </a:r>
              <a:endParaRPr lang="ru-RU" b="1" dirty="0"/>
            </a:p>
          </p:txBody>
        </p:sp>
        <p:sp>
          <p:nvSpPr>
            <p:cNvPr id="31771" name="Text Box 75"/>
            <p:cNvSpPr txBox="1">
              <a:spLocks noChangeArrowheads="1"/>
            </p:cNvSpPr>
            <p:nvPr/>
          </p:nvSpPr>
          <p:spPr bwMode="auto">
            <a:xfrm>
              <a:off x="3380" y="1768"/>
              <a:ext cx="1678" cy="331"/>
            </a:xfrm>
            <a:prstGeom prst="rect">
              <a:avLst/>
            </a:prstGeom>
            <a:grpFill/>
            <a:ln>
              <a:noFill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b="1" dirty="0">
                  <a:ln/>
                  <a:solidFill>
                    <a:schemeClr val="accent3"/>
                  </a:solidFill>
                </a:rPr>
                <a:t>не более </a:t>
              </a:r>
              <a:r>
                <a:rPr lang="ru-RU" b="1" dirty="0" smtClean="0">
                  <a:ln/>
                  <a:solidFill>
                    <a:schemeClr val="accent3"/>
                  </a:solidFill>
                </a:rPr>
                <a:t>1000 </a:t>
              </a:r>
              <a:br>
                <a:rPr lang="ru-RU" b="1" dirty="0" smtClean="0">
                  <a:ln/>
                  <a:solidFill>
                    <a:schemeClr val="accent3"/>
                  </a:solidFill>
                </a:rPr>
              </a:br>
              <a:r>
                <a:rPr lang="ru-RU" b="1" dirty="0" smtClean="0">
                  <a:ln/>
                  <a:solidFill>
                    <a:schemeClr val="accent3"/>
                  </a:solidFill>
                </a:rPr>
                <a:t>базовых  </a:t>
              </a:r>
              <a:r>
                <a:rPr lang="ru-RU" b="1" dirty="0">
                  <a:ln/>
                  <a:solidFill>
                    <a:schemeClr val="accent3"/>
                  </a:solidFill>
                </a:rPr>
                <a:t>величин</a:t>
              </a:r>
            </a:p>
          </p:txBody>
        </p:sp>
      </p:grpSp>
      <p:grpSp>
        <p:nvGrpSpPr>
          <p:cNvPr id="31748" name="Group 42"/>
          <p:cNvGrpSpPr>
            <a:grpSpLocks/>
          </p:cNvGrpSpPr>
          <p:nvPr/>
        </p:nvGrpSpPr>
        <p:grpSpPr bwMode="auto">
          <a:xfrm>
            <a:off x="881354" y="1341442"/>
            <a:ext cx="7258052" cy="804863"/>
            <a:chOff x="576" y="1570"/>
            <a:chExt cx="4572" cy="507"/>
          </a:xfrm>
          <a:solidFill>
            <a:srgbClr val="D6E6FE"/>
          </a:solidFill>
        </p:grpSpPr>
        <p:sp>
          <p:nvSpPr>
            <p:cNvPr id="7" name="Line 97"/>
            <p:cNvSpPr>
              <a:spLocks noChangeShapeType="1"/>
            </p:cNvSpPr>
            <p:nvPr/>
          </p:nvSpPr>
          <p:spPr bwMode="auto">
            <a:xfrm>
              <a:off x="2454" y="1763"/>
              <a:ext cx="862" cy="0"/>
            </a:xfrm>
            <a:prstGeom prst="lin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  <a:headEnd type="oval" w="med" len="med"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576" y="1578"/>
              <a:ext cx="1814" cy="499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tx2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" name="AutoShape 73"/>
            <p:cNvSpPr>
              <a:spLocks noChangeArrowheads="1"/>
            </p:cNvSpPr>
            <p:nvPr/>
          </p:nvSpPr>
          <p:spPr bwMode="auto">
            <a:xfrm>
              <a:off x="3334" y="1570"/>
              <a:ext cx="1814" cy="499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tx2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1765" name="Text Box 74"/>
            <p:cNvSpPr txBox="1">
              <a:spLocks noChangeArrowheads="1"/>
            </p:cNvSpPr>
            <p:nvPr/>
          </p:nvSpPr>
          <p:spPr bwMode="auto">
            <a:xfrm>
              <a:off x="633" y="1623"/>
              <a:ext cx="1701" cy="408"/>
            </a:xfrm>
            <a:prstGeom prst="rect">
              <a:avLst/>
            </a:prstGeom>
            <a:grpFill/>
            <a:ln>
              <a:noFill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b="1" dirty="0"/>
                <a:t>гражданин Республики Беларусь</a:t>
              </a:r>
            </a:p>
          </p:txBody>
        </p:sp>
        <p:sp>
          <p:nvSpPr>
            <p:cNvPr id="31766" name="Text Box 75"/>
            <p:cNvSpPr txBox="1">
              <a:spLocks noChangeArrowheads="1"/>
            </p:cNvSpPr>
            <p:nvPr/>
          </p:nvSpPr>
          <p:spPr bwMode="auto">
            <a:xfrm>
              <a:off x="3388" y="1578"/>
              <a:ext cx="1587" cy="407"/>
            </a:xfrm>
            <a:prstGeom prst="rect">
              <a:avLst/>
            </a:prstGeom>
            <a:grpFill/>
            <a:ln>
              <a:noFill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b="1" dirty="0">
                  <a:ln/>
                  <a:solidFill>
                    <a:schemeClr val="accent3"/>
                  </a:solidFill>
                </a:rPr>
                <a:t>не более 5 </a:t>
              </a:r>
              <a:r>
                <a:rPr lang="ru-RU" b="1" dirty="0" smtClean="0">
                  <a:ln/>
                  <a:solidFill>
                    <a:schemeClr val="accent3"/>
                  </a:solidFill>
                </a:rPr>
                <a:t/>
              </a:r>
              <a:br>
                <a:rPr lang="ru-RU" b="1" dirty="0" smtClean="0">
                  <a:ln/>
                  <a:solidFill>
                    <a:schemeClr val="accent3"/>
                  </a:solidFill>
                </a:rPr>
              </a:br>
              <a:r>
                <a:rPr lang="ru-RU" b="1" dirty="0" smtClean="0">
                  <a:ln/>
                  <a:solidFill>
                    <a:schemeClr val="accent3"/>
                  </a:solidFill>
                </a:rPr>
                <a:t>базовых  </a:t>
              </a:r>
              <a:r>
                <a:rPr lang="ru-RU" b="1" dirty="0">
                  <a:ln/>
                  <a:solidFill>
                    <a:schemeClr val="accent3"/>
                  </a:solidFill>
                </a:rPr>
                <a:t>величин</a:t>
              </a:r>
            </a:p>
          </p:txBody>
        </p:sp>
      </p:grpSp>
      <p:grpSp>
        <p:nvGrpSpPr>
          <p:cNvPr id="31749" name="Group 43"/>
          <p:cNvGrpSpPr>
            <a:grpSpLocks/>
          </p:cNvGrpSpPr>
          <p:nvPr/>
        </p:nvGrpSpPr>
        <p:grpSpPr bwMode="auto">
          <a:xfrm>
            <a:off x="887413" y="2535234"/>
            <a:ext cx="7272335" cy="817561"/>
            <a:chOff x="558" y="2205"/>
            <a:chExt cx="4581" cy="515"/>
          </a:xfrm>
          <a:solidFill>
            <a:srgbClr val="D6E6FE"/>
          </a:solidFill>
        </p:grpSpPr>
        <p:sp>
          <p:nvSpPr>
            <p:cNvPr id="5" name="Line 97"/>
            <p:cNvSpPr>
              <a:spLocks noChangeShapeType="1"/>
            </p:cNvSpPr>
            <p:nvPr/>
          </p:nvSpPr>
          <p:spPr bwMode="auto">
            <a:xfrm>
              <a:off x="2427" y="2398"/>
              <a:ext cx="862" cy="0"/>
            </a:xfrm>
            <a:prstGeom prst="lin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  <a:headEnd type="oval" w="med" len="med"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AutoShape 32"/>
            <p:cNvSpPr>
              <a:spLocks noChangeArrowheads="1"/>
            </p:cNvSpPr>
            <p:nvPr/>
          </p:nvSpPr>
          <p:spPr bwMode="auto">
            <a:xfrm>
              <a:off x="558" y="2221"/>
              <a:ext cx="1814" cy="499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tx2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47" name="AutoShape 73"/>
            <p:cNvSpPr>
              <a:spLocks noChangeArrowheads="1"/>
            </p:cNvSpPr>
            <p:nvPr/>
          </p:nvSpPr>
          <p:spPr bwMode="auto">
            <a:xfrm>
              <a:off x="3325" y="2205"/>
              <a:ext cx="1814" cy="454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tx2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1760" name="Text Box 74"/>
            <p:cNvSpPr txBox="1">
              <a:spLocks noChangeArrowheads="1"/>
            </p:cNvSpPr>
            <p:nvPr/>
          </p:nvSpPr>
          <p:spPr bwMode="auto">
            <a:xfrm>
              <a:off x="620" y="2384"/>
              <a:ext cx="1633" cy="231"/>
            </a:xfrm>
            <a:prstGeom prst="rect">
              <a:avLst/>
            </a:prstGeom>
            <a:grpFill/>
            <a:ln>
              <a:noFill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b="1" dirty="0"/>
                <a:t>юридическое лицо</a:t>
              </a:r>
            </a:p>
          </p:txBody>
        </p:sp>
        <p:sp>
          <p:nvSpPr>
            <p:cNvPr id="31761" name="Text Box 75"/>
            <p:cNvSpPr txBox="1">
              <a:spLocks noChangeArrowheads="1"/>
            </p:cNvSpPr>
            <p:nvPr/>
          </p:nvSpPr>
          <p:spPr bwMode="auto">
            <a:xfrm>
              <a:off x="3380" y="2237"/>
              <a:ext cx="1587" cy="408"/>
            </a:xfrm>
            <a:prstGeom prst="rect">
              <a:avLst/>
            </a:prstGeom>
            <a:grpFill/>
            <a:ln>
              <a:noFill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b="1" dirty="0">
                  <a:ln/>
                  <a:solidFill>
                    <a:schemeClr val="accent3"/>
                  </a:solidFill>
                </a:rPr>
                <a:t>не более 10 базовых  величин</a:t>
              </a:r>
            </a:p>
          </p:txBody>
        </p:sp>
      </p:grpSp>
      <p:grpSp>
        <p:nvGrpSpPr>
          <p:cNvPr id="31750" name="Group 50"/>
          <p:cNvGrpSpPr>
            <a:grpSpLocks/>
          </p:cNvGrpSpPr>
          <p:nvPr/>
        </p:nvGrpSpPr>
        <p:grpSpPr bwMode="auto">
          <a:xfrm>
            <a:off x="815975" y="5092700"/>
            <a:ext cx="7366136" cy="900113"/>
            <a:chOff x="567" y="2160"/>
            <a:chExt cx="4548" cy="454"/>
          </a:xfrm>
          <a:solidFill>
            <a:srgbClr val="D6E6FE"/>
          </a:solidFill>
        </p:grpSpPr>
        <p:sp>
          <p:nvSpPr>
            <p:cNvPr id="9226" name="Line 97"/>
            <p:cNvSpPr>
              <a:spLocks noChangeShapeType="1"/>
            </p:cNvSpPr>
            <p:nvPr/>
          </p:nvSpPr>
          <p:spPr bwMode="auto">
            <a:xfrm>
              <a:off x="2417" y="2387"/>
              <a:ext cx="862" cy="0"/>
            </a:xfrm>
            <a:prstGeom prst="lin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  <a:headEnd type="oval" w="med" len="med"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31752" name="Group 46"/>
            <p:cNvGrpSpPr>
              <a:grpSpLocks/>
            </p:cNvGrpSpPr>
            <p:nvPr/>
          </p:nvGrpSpPr>
          <p:grpSpPr bwMode="auto">
            <a:xfrm>
              <a:off x="567" y="2160"/>
              <a:ext cx="1778" cy="454"/>
              <a:chOff x="567" y="2160"/>
              <a:chExt cx="1778" cy="454"/>
            </a:xfrm>
            <a:grpFill/>
          </p:grpSpPr>
          <p:sp>
            <p:nvSpPr>
              <p:cNvPr id="9" name="AutoShape 32"/>
              <p:cNvSpPr>
                <a:spLocks noChangeArrowheads="1"/>
              </p:cNvSpPr>
              <p:nvPr/>
            </p:nvSpPr>
            <p:spPr bwMode="auto">
              <a:xfrm>
                <a:off x="567" y="2160"/>
                <a:ext cx="1778" cy="454"/>
              </a:xfrm>
              <a:prstGeom prst="roundRect">
                <a:avLst>
                  <a:gd name="adj" fmla="val 16667"/>
                </a:avLst>
              </a:prstGeom>
              <a:grpFill/>
              <a:ln>
                <a:solidFill>
                  <a:schemeClr val="tx2">
                    <a:lumMod val="7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1756" name="Text Box 74"/>
              <p:cNvSpPr txBox="1">
                <a:spLocks noChangeArrowheads="1"/>
              </p:cNvSpPr>
              <p:nvPr/>
            </p:nvSpPr>
            <p:spPr bwMode="auto">
              <a:xfrm>
                <a:off x="627" y="2187"/>
                <a:ext cx="1600" cy="326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b="1" dirty="0"/>
                  <a:t>предельная сумма</a:t>
                </a:r>
                <a:br>
                  <a:rPr lang="ru-RU" b="1" dirty="0"/>
                </a:br>
                <a:r>
                  <a:rPr lang="ru-RU" b="1" dirty="0"/>
                  <a:t>всех расходов</a:t>
                </a:r>
              </a:p>
            </p:txBody>
          </p:sp>
        </p:grpSp>
        <p:sp>
          <p:nvSpPr>
            <p:cNvPr id="9245" name="AutoShape 32"/>
            <p:cNvSpPr>
              <a:spLocks noChangeArrowheads="1"/>
            </p:cNvSpPr>
            <p:nvPr/>
          </p:nvSpPr>
          <p:spPr bwMode="auto">
            <a:xfrm>
              <a:off x="3337" y="2160"/>
              <a:ext cx="1778" cy="454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tx2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1754" name="Text Box 74"/>
            <p:cNvSpPr txBox="1">
              <a:spLocks noChangeArrowheads="1"/>
            </p:cNvSpPr>
            <p:nvPr/>
          </p:nvSpPr>
          <p:spPr bwMode="auto">
            <a:xfrm>
              <a:off x="3385" y="2235"/>
              <a:ext cx="1600" cy="326"/>
            </a:xfrm>
            <a:prstGeom prst="rect">
              <a:avLst/>
            </a:prstGeom>
            <a:grpFill/>
            <a:ln>
              <a:noFill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b="1" dirty="0">
                  <a:ln/>
                  <a:solidFill>
                    <a:schemeClr val="accent3"/>
                  </a:solidFill>
                </a:rPr>
                <a:t>не более 1000 </a:t>
              </a:r>
            </a:p>
            <a:p>
              <a:pPr algn="ctr" eaLnBrk="1" hangingPunct="1"/>
              <a:r>
                <a:rPr lang="ru-RU" b="1" dirty="0">
                  <a:ln/>
                  <a:solidFill>
                    <a:schemeClr val="accent3"/>
                  </a:solidFill>
                </a:rPr>
                <a:t>базовых величин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2793" y="195943"/>
            <a:ext cx="7311963" cy="676275"/>
          </a:xfrm>
          <a:solidFill>
            <a:srgbClr val="D6E6FE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600" b="1" dirty="0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Использование средств избирательного фонда </a:t>
            </a:r>
            <a:endParaRPr lang="ru-RU" sz="26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10756" y="1044148"/>
            <a:ext cx="7524000" cy="3592473"/>
          </a:xfrm>
          <a:prstGeom prst="round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dirty="0"/>
              <a:t>Средства избирательного </a:t>
            </a:r>
            <a:r>
              <a:rPr lang="ru-RU" dirty="0" smtClean="0"/>
              <a:t>фонда могут </a:t>
            </a:r>
            <a:r>
              <a:rPr lang="ru-RU" dirty="0"/>
              <a:t>использоваться на оплату:</a:t>
            </a:r>
          </a:p>
          <a:p>
            <a:pPr marL="285750" indent="-285750" algn="just"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ru-RU" dirty="0"/>
              <a:t>эфирного времени и печатной площади в средствах массовой информации;</a:t>
            </a:r>
          </a:p>
          <a:p>
            <a:pPr marL="285750" indent="-285750" algn="just">
              <a:spcBef>
                <a:spcPts val="600"/>
              </a:spcBef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ru-RU" dirty="0"/>
              <a:t>аренды зданий и помещений, оборудования, транспортных расходов, услуг связи;</a:t>
            </a:r>
          </a:p>
          <a:p>
            <a:pPr marL="285750" indent="-285750" algn="just">
              <a:spcBef>
                <a:spcPts val="600"/>
              </a:spcBef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ru-RU" dirty="0"/>
              <a:t>агитационных печатных материалов;</a:t>
            </a:r>
          </a:p>
          <a:p>
            <a:pPr marL="285750" indent="-285750" algn="just">
              <a:spcBef>
                <a:spcPts val="600"/>
              </a:spcBef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ru-RU" dirty="0"/>
              <a:t>консультационных и агитационных работ (услуг);</a:t>
            </a:r>
          </a:p>
          <a:p>
            <a:pPr marL="285750" indent="-285750" algn="just">
              <a:spcBef>
                <a:spcPts val="600"/>
              </a:spcBef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ru-RU" dirty="0"/>
              <a:t>канцелярских товаров и других расходов, непосредственно связанных с проведением предвыборной </a:t>
            </a:r>
            <a:r>
              <a:rPr lang="ru-RU" dirty="0" smtClean="0"/>
              <a:t>агитации.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51163" y="25258"/>
            <a:ext cx="7038975" cy="800100"/>
          </a:xfrm>
          <a:solidFill>
            <a:srgbClr val="D6E6FE"/>
          </a:solidFill>
          <a:ln>
            <a:solidFill>
              <a:schemeClr val="tx2">
                <a:lumMod val="75000"/>
              </a:schemeClr>
            </a:solidFill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800" b="1" kern="0" dirty="0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Установление результатов выборов </a:t>
            </a:r>
          </a:p>
        </p:txBody>
      </p:sp>
      <p:sp>
        <p:nvSpPr>
          <p:cNvPr id="33795" name="AutoShape 32"/>
          <p:cNvSpPr>
            <a:spLocks noChangeArrowheads="1"/>
          </p:cNvSpPr>
          <p:nvPr/>
        </p:nvSpPr>
        <p:spPr bwMode="auto">
          <a:xfrm>
            <a:off x="1331913" y="986195"/>
            <a:ext cx="6823075" cy="972415"/>
          </a:xfrm>
          <a:prstGeom prst="roundRect">
            <a:avLst>
              <a:gd name="adj" fmla="val 16667"/>
            </a:avLst>
          </a:prstGeom>
          <a:solidFill>
            <a:srgbClr val="D6E6FE"/>
          </a:solidFill>
          <a:ln>
            <a:solidFill>
              <a:schemeClr val="tx2">
                <a:lumMod val="75000"/>
              </a:schemeClr>
            </a:solidFill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3796" name="Text Box 74"/>
          <p:cNvSpPr txBox="1">
            <a:spLocks noChangeArrowheads="1"/>
          </p:cNvSpPr>
          <p:nvPr/>
        </p:nvSpPr>
        <p:spPr bwMode="auto">
          <a:xfrm>
            <a:off x="1470790" y="1118459"/>
            <a:ext cx="6419850" cy="707886"/>
          </a:xfrm>
          <a:prstGeom prst="rect">
            <a:avLst/>
          </a:prstGeom>
          <a:solidFill>
            <a:srgbClr val="D6E6FE"/>
          </a:solidFill>
          <a:ln>
            <a:noFill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 dirty="0"/>
              <a:t>&gt;50</a:t>
            </a:r>
            <a:r>
              <a:rPr lang="en-US" sz="2000" b="1" dirty="0"/>
              <a:t>%</a:t>
            </a:r>
            <a:r>
              <a:rPr lang="ru-RU" sz="2000" b="1" dirty="0"/>
              <a:t> избирателей, включенных в списки,</a:t>
            </a:r>
            <a:br>
              <a:rPr lang="ru-RU" sz="2000" b="1" dirty="0"/>
            </a:br>
            <a:r>
              <a:rPr lang="ru-RU" sz="2000" b="1" dirty="0"/>
              <a:t>приняли участие в </a:t>
            </a:r>
            <a:r>
              <a:rPr lang="ru-RU" b="1" dirty="0"/>
              <a:t>голосовании</a:t>
            </a:r>
          </a:p>
        </p:txBody>
      </p:sp>
      <p:sp>
        <p:nvSpPr>
          <p:cNvPr id="46" name="Стрелка вниз 45"/>
          <p:cNvSpPr/>
          <p:nvPr/>
        </p:nvSpPr>
        <p:spPr bwMode="auto">
          <a:xfrm>
            <a:off x="4465631" y="1958609"/>
            <a:ext cx="277820" cy="346829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3815" name="Text Box 74"/>
          <p:cNvSpPr txBox="1">
            <a:spLocks noChangeArrowheads="1"/>
          </p:cNvSpPr>
          <p:nvPr/>
        </p:nvSpPr>
        <p:spPr bwMode="auto">
          <a:xfrm>
            <a:off x="1648536" y="2305438"/>
            <a:ext cx="6242103" cy="578882"/>
          </a:xfrm>
          <a:prstGeom prst="roundRect">
            <a:avLst/>
          </a:prstGeom>
          <a:solidFill>
            <a:srgbClr val="D6E6FE"/>
          </a:solidFill>
          <a:ln>
            <a:solidFill>
              <a:schemeClr val="tx2">
                <a:lumMod val="75000"/>
              </a:schemeClr>
            </a:solidFill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008000"/>
                </a:solidFill>
              </a:rPr>
              <a:t>выборы состоялись</a:t>
            </a:r>
          </a:p>
        </p:txBody>
      </p:sp>
      <p:grpSp>
        <p:nvGrpSpPr>
          <p:cNvPr id="33799" name="Группа 10"/>
          <p:cNvGrpSpPr>
            <a:grpSpLocks/>
          </p:cNvGrpSpPr>
          <p:nvPr/>
        </p:nvGrpSpPr>
        <p:grpSpPr bwMode="auto">
          <a:xfrm>
            <a:off x="1440099" y="2884320"/>
            <a:ext cx="6750039" cy="1662941"/>
            <a:chOff x="793347" y="3288220"/>
            <a:chExt cx="4051815" cy="2094265"/>
          </a:xfrm>
          <a:solidFill>
            <a:schemeClr val="bg2"/>
          </a:solidFill>
        </p:grpSpPr>
        <p:sp>
          <p:nvSpPr>
            <p:cNvPr id="45" name="Стрелка вниз 44"/>
            <p:cNvSpPr/>
            <p:nvPr/>
          </p:nvSpPr>
          <p:spPr bwMode="auto">
            <a:xfrm>
              <a:off x="2602693" y="3288220"/>
              <a:ext cx="173542" cy="449751"/>
            </a:xfrm>
            <a:prstGeom prst="downArrow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33809" name="AutoShape 32"/>
            <p:cNvSpPr>
              <a:spLocks noChangeArrowheads="1"/>
            </p:cNvSpPr>
            <p:nvPr/>
          </p:nvSpPr>
          <p:spPr bwMode="auto">
            <a:xfrm>
              <a:off x="793347" y="3712348"/>
              <a:ext cx="4051815" cy="1670137"/>
            </a:xfrm>
            <a:prstGeom prst="roundRect">
              <a:avLst>
                <a:gd name="adj" fmla="val 16667"/>
              </a:avLst>
            </a:prstGeom>
            <a:solidFill>
              <a:srgbClr val="D6E6FE"/>
            </a:solidFill>
            <a:ln>
              <a:solidFill>
                <a:schemeClr val="tx2">
                  <a:lumMod val="75000"/>
                </a:schemeClr>
              </a:solidFill>
              <a:headEnd/>
              <a:tailEnd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10" name="Text Box 74"/>
            <p:cNvSpPr txBox="1">
              <a:spLocks noChangeArrowheads="1"/>
            </p:cNvSpPr>
            <p:nvPr/>
          </p:nvSpPr>
          <p:spPr bwMode="auto">
            <a:xfrm>
              <a:off x="822344" y="3914902"/>
              <a:ext cx="3960889" cy="1124057"/>
            </a:xfrm>
            <a:prstGeom prst="rect">
              <a:avLst/>
            </a:prstGeom>
            <a:solidFill>
              <a:srgbClr val="D6E6FE"/>
            </a:solidFill>
            <a:ln>
              <a:noFill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 dirty="0" smtClean="0">
                  <a:ln/>
                  <a:solidFill>
                    <a:schemeClr val="accent3"/>
                  </a:solidFill>
                </a:rPr>
                <a:t> </a:t>
              </a:r>
              <a:r>
                <a:rPr lang="ru-RU" sz="1600" b="1" dirty="0" smtClean="0">
                  <a:ln/>
                  <a:solidFill>
                    <a:schemeClr val="accent3"/>
                  </a:solidFill>
                </a:rPr>
                <a:t>избранным считается кандидат, за кандидатуру которого проголосовало </a:t>
              </a:r>
              <a:r>
                <a:rPr lang="ru-RU" sz="1600" b="1" dirty="0">
                  <a:ln/>
                  <a:solidFill>
                    <a:schemeClr val="accent3"/>
                  </a:solidFill>
                </a:rPr>
                <a:t>большинство </a:t>
              </a:r>
              <a:r>
                <a:rPr lang="ru-RU" sz="1600" b="1" dirty="0" smtClean="0">
                  <a:ln/>
                  <a:solidFill>
                    <a:schemeClr val="accent3"/>
                  </a:solidFill>
                </a:rPr>
                <a:t>избирателей, принявших участие в голосовании</a:t>
              </a:r>
              <a:endParaRPr lang="ru-RU" sz="1600" b="1" dirty="0">
                <a:ln/>
                <a:solidFill>
                  <a:schemeClr val="accent3"/>
                </a:solidFill>
              </a:endParaRPr>
            </a:p>
          </p:txBody>
        </p:sp>
      </p:grpSp>
      <p:grpSp>
        <p:nvGrpSpPr>
          <p:cNvPr id="25" name="Группа 10"/>
          <p:cNvGrpSpPr>
            <a:grpSpLocks/>
          </p:cNvGrpSpPr>
          <p:nvPr/>
        </p:nvGrpSpPr>
        <p:grpSpPr bwMode="auto">
          <a:xfrm>
            <a:off x="1467531" y="4547261"/>
            <a:ext cx="6722608" cy="1796388"/>
            <a:chOff x="793347" y="3268379"/>
            <a:chExt cx="4035349" cy="2262324"/>
          </a:xfrm>
        </p:grpSpPr>
        <p:sp>
          <p:nvSpPr>
            <p:cNvPr id="26" name="Стрелка вниз 25"/>
            <p:cNvSpPr/>
            <p:nvPr/>
          </p:nvSpPr>
          <p:spPr bwMode="auto">
            <a:xfrm>
              <a:off x="2636702" y="3268379"/>
              <a:ext cx="189143" cy="443970"/>
            </a:xfrm>
            <a:prstGeom prst="downArrow">
              <a:avLst>
                <a:gd name="adj1" fmla="val 37908"/>
                <a:gd name="adj2" fmla="val 50000"/>
              </a:avLst>
            </a:prstGeom>
            <a:solidFill>
              <a:schemeClr val="bg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7" name="AutoShape 32"/>
            <p:cNvSpPr>
              <a:spLocks noChangeArrowheads="1"/>
            </p:cNvSpPr>
            <p:nvPr/>
          </p:nvSpPr>
          <p:spPr bwMode="auto">
            <a:xfrm>
              <a:off x="793347" y="3712347"/>
              <a:ext cx="4035349" cy="1818356"/>
            </a:xfrm>
            <a:prstGeom prst="roundRect">
              <a:avLst>
                <a:gd name="adj" fmla="val 16667"/>
              </a:avLst>
            </a:prstGeom>
            <a:solidFill>
              <a:srgbClr val="D6E6FE"/>
            </a:solidFill>
            <a:ln>
              <a:solidFill>
                <a:schemeClr val="tx2">
                  <a:lumMod val="75000"/>
                </a:schemeClr>
              </a:solidFill>
              <a:headEnd/>
              <a:tailEnd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Text Box 74"/>
            <p:cNvSpPr txBox="1">
              <a:spLocks noChangeArrowheads="1"/>
            </p:cNvSpPr>
            <p:nvPr/>
          </p:nvSpPr>
          <p:spPr bwMode="auto">
            <a:xfrm>
              <a:off x="822344" y="3914902"/>
              <a:ext cx="3960889" cy="1434141"/>
            </a:xfrm>
            <a:prstGeom prst="rect">
              <a:avLst/>
            </a:prstGeom>
            <a:solidFill>
              <a:srgbClr val="D6E6FE"/>
            </a:solidFill>
            <a:ln>
              <a:noFill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 dirty="0" smtClean="0">
                  <a:ln/>
                  <a:solidFill>
                    <a:schemeClr val="accent3"/>
                  </a:solidFill>
                </a:rPr>
                <a:t> </a:t>
              </a:r>
              <a:r>
                <a:rPr lang="ru-RU" sz="1600" b="1" dirty="0">
                  <a:ln/>
                  <a:solidFill>
                    <a:schemeClr val="accent3"/>
                  </a:solidFill>
                  <a:latin typeface="Arial"/>
                </a:rPr>
                <a:t>при проведении голосования по одной кандидатуре кандидат считается избранным, если за него проголосовало более половины избирателей, принявших участие </a:t>
              </a:r>
              <a:br>
                <a:rPr lang="ru-RU" sz="1600" b="1" dirty="0">
                  <a:ln/>
                  <a:solidFill>
                    <a:schemeClr val="accent3"/>
                  </a:solidFill>
                  <a:latin typeface="Arial"/>
                </a:rPr>
              </a:br>
              <a:r>
                <a:rPr lang="ru-RU" sz="1600" b="1" dirty="0">
                  <a:ln/>
                  <a:solidFill>
                    <a:schemeClr val="accent3"/>
                  </a:solidFill>
                  <a:latin typeface="Arial"/>
                </a:rPr>
                <a:t>в голосовании</a:t>
              </a:r>
              <a:endParaRPr lang="ru-RU" sz="1600" b="1" dirty="0">
                <a:ln/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28213" y="212043"/>
            <a:ext cx="7045325" cy="733425"/>
          </a:xfr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Представление  протоколов</a:t>
            </a:r>
            <a:br>
              <a:rPr lang="ru-RU" sz="2800" b="1" dirty="0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о  результатах  выборов</a:t>
            </a:r>
          </a:p>
        </p:txBody>
      </p:sp>
      <p:sp>
        <p:nvSpPr>
          <p:cNvPr id="34827" name="Text Box 8"/>
          <p:cNvSpPr txBox="1">
            <a:spLocks noChangeArrowheads="1"/>
          </p:cNvSpPr>
          <p:nvPr/>
        </p:nvSpPr>
        <p:spPr bwMode="auto">
          <a:xfrm>
            <a:off x="704850" y="4149518"/>
            <a:ext cx="7692053" cy="936427"/>
          </a:xfrm>
          <a:prstGeom prst="roundRect">
            <a:avLst/>
          </a:prstGeo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300" b="1" dirty="0" smtClean="0">
                <a:ln/>
                <a:solidFill>
                  <a:schemeClr val="accent3"/>
                </a:solidFill>
              </a:rPr>
              <a:t>окружная избирательная комиссия</a:t>
            </a:r>
            <a:endParaRPr lang="ru-RU" sz="1300" b="1" dirty="0">
              <a:ln/>
              <a:solidFill>
                <a:schemeClr val="accent3"/>
              </a:solidFill>
            </a:endParaRPr>
          </a:p>
          <a:p>
            <a:pPr eaLnBrk="1" hangingPunct="1">
              <a:buFontTx/>
              <a:buAutoNum type="arabicPeriod"/>
            </a:pPr>
            <a:r>
              <a:rPr lang="ru-RU" sz="1200" b="1" dirty="0" smtClean="0">
                <a:ln/>
                <a:solidFill>
                  <a:schemeClr val="accent3"/>
                </a:solidFill>
              </a:rPr>
              <a:t>Протокол </a:t>
            </a:r>
            <a:r>
              <a:rPr lang="ru-RU" sz="1200" b="1" dirty="0">
                <a:ln/>
                <a:solidFill>
                  <a:schemeClr val="accent3"/>
                </a:solidFill>
              </a:rPr>
              <a:t>о результатах выборов по </a:t>
            </a:r>
            <a:r>
              <a:rPr lang="ru-RU" sz="1200" b="1" dirty="0" smtClean="0">
                <a:ln/>
                <a:solidFill>
                  <a:schemeClr val="accent3"/>
                </a:solidFill>
              </a:rPr>
              <a:t>избирательному округу</a:t>
            </a:r>
            <a:endParaRPr lang="ru-RU" sz="1200" b="1" dirty="0">
              <a:ln/>
              <a:solidFill>
                <a:schemeClr val="accent3"/>
              </a:solidFill>
            </a:endParaRPr>
          </a:p>
          <a:p>
            <a:pPr algn="just" eaLnBrk="1" hangingPunct="1">
              <a:buFontTx/>
              <a:buAutoNum type="arabicPeriod"/>
            </a:pPr>
            <a:r>
              <a:rPr lang="ru-RU" sz="1200" b="1" dirty="0">
                <a:ln/>
                <a:solidFill>
                  <a:schemeClr val="accent3"/>
                </a:solidFill>
              </a:rPr>
              <a:t>Особые мнения членов комиссии, заявления доверенных лиц кандидатов и других лиц </a:t>
            </a:r>
            <a:endParaRPr lang="ru-RU" sz="1200" b="1" dirty="0" smtClean="0">
              <a:ln/>
              <a:solidFill>
                <a:schemeClr val="accent3"/>
              </a:solidFill>
            </a:endParaRPr>
          </a:p>
          <a:p>
            <a:pPr marL="0" indent="0" algn="just" eaLnBrk="1" hangingPunct="1"/>
            <a:r>
              <a:rPr lang="ru-RU" sz="1200" b="1" dirty="0" smtClean="0">
                <a:ln/>
                <a:solidFill>
                  <a:schemeClr val="accent3"/>
                </a:solidFill>
              </a:rPr>
              <a:t>        о </a:t>
            </a:r>
            <a:r>
              <a:rPr lang="ru-RU" sz="1200" b="1" dirty="0">
                <a:ln/>
                <a:solidFill>
                  <a:schemeClr val="accent3"/>
                </a:solidFill>
              </a:rPr>
              <a:t>нарушениях избирательного законодательства и принятые по ним решения комиссии</a:t>
            </a:r>
          </a:p>
        </p:txBody>
      </p:sp>
      <p:sp>
        <p:nvSpPr>
          <p:cNvPr id="34825" name="Text Box 13"/>
          <p:cNvSpPr txBox="1">
            <a:spLocks noChangeArrowheads="1"/>
          </p:cNvSpPr>
          <p:nvPr/>
        </p:nvSpPr>
        <p:spPr bwMode="auto">
          <a:xfrm>
            <a:off x="781050" y="5654926"/>
            <a:ext cx="7615853" cy="1123712"/>
          </a:xfrm>
          <a:prstGeom prst="roundRect">
            <a:avLst/>
          </a:prstGeo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200" b="1" dirty="0" smtClean="0">
                <a:ln/>
                <a:solidFill>
                  <a:schemeClr val="accent3"/>
                </a:solidFill>
              </a:rPr>
              <a:t>участковая избирательная комиссия</a:t>
            </a:r>
            <a:endParaRPr lang="ru-RU" sz="1200" b="1" dirty="0">
              <a:ln/>
              <a:solidFill>
                <a:schemeClr val="accent3"/>
              </a:solidFill>
            </a:endParaRPr>
          </a:p>
          <a:p>
            <a:pPr eaLnBrk="1" hangingPunct="1">
              <a:buFontTx/>
              <a:buAutoNum type="arabicPeriod"/>
            </a:pPr>
            <a:r>
              <a:rPr lang="ru-RU" sz="1200" b="1" dirty="0" smtClean="0">
                <a:ln/>
                <a:solidFill>
                  <a:schemeClr val="accent3"/>
                </a:solidFill>
              </a:rPr>
              <a:t>Протокол </a:t>
            </a:r>
            <a:r>
              <a:rPr lang="ru-RU" sz="1200" b="1" dirty="0">
                <a:ln/>
                <a:solidFill>
                  <a:schemeClr val="accent3"/>
                </a:solidFill>
              </a:rPr>
              <a:t>о результатах </a:t>
            </a:r>
            <a:r>
              <a:rPr lang="ru-RU" sz="1200" b="1" dirty="0" smtClean="0">
                <a:ln/>
                <a:solidFill>
                  <a:schemeClr val="accent3"/>
                </a:solidFill>
              </a:rPr>
              <a:t>голосования на участке для голосования</a:t>
            </a:r>
            <a:endParaRPr lang="ru-RU" sz="1200" b="1" dirty="0">
              <a:ln/>
              <a:solidFill>
                <a:schemeClr val="accent3"/>
              </a:solidFill>
            </a:endParaRPr>
          </a:p>
          <a:p>
            <a:pPr algn="just" eaLnBrk="1" hangingPunct="1">
              <a:buFontTx/>
              <a:buAutoNum type="arabicPeriod"/>
            </a:pPr>
            <a:r>
              <a:rPr lang="ru-RU" sz="1200" b="1" dirty="0">
                <a:ln/>
                <a:solidFill>
                  <a:schemeClr val="accent3"/>
                </a:solidFill>
              </a:rPr>
              <a:t>Особые мнения членов комиссии, заявления доверенных лиц кандидатов и других лиц </a:t>
            </a:r>
            <a:r>
              <a:rPr lang="ru-RU" sz="1200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sz="1200" b="1" dirty="0" smtClean="0">
                <a:ln/>
                <a:solidFill>
                  <a:schemeClr val="accent3"/>
                </a:solidFill>
              </a:rPr>
            </a:br>
            <a:r>
              <a:rPr lang="ru-RU" sz="1200" b="1" dirty="0" smtClean="0">
                <a:ln/>
                <a:solidFill>
                  <a:schemeClr val="accent3"/>
                </a:solidFill>
              </a:rPr>
              <a:t>о нарушениях при голосовании и при подсчете голосов и </a:t>
            </a:r>
            <a:r>
              <a:rPr lang="ru-RU" sz="1200" b="1" dirty="0">
                <a:ln/>
                <a:solidFill>
                  <a:schemeClr val="accent3"/>
                </a:solidFill>
              </a:rPr>
              <a:t>принятые по ним решения комиссии</a:t>
            </a:r>
          </a:p>
        </p:txBody>
      </p:sp>
      <p:sp>
        <p:nvSpPr>
          <p:cNvPr id="6" name="Выноска со стрелкой вверх 5"/>
          <p:cNvSpPr/>
          <p:nvPr/>
        </p:nvSpPr>
        <p:spPr>
          <a:xfrm>
            <a:off x="1819276" y="3427164"/>
            <a:ext cx="5915024" cy="72235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185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dirty="0">
                <a:solidFill>
                  <a:schemeClr val="tx1"/>
                </a:solidFill>
              </a:rPr>
              <a:t>не позднее чем </a:t>
            </a:r>
            <a:r>
              <a:rPr lang="ru-RU" sz="1300" b="1" dirty="0" smtClean="0">
                <a:solidFill>
                  <a:schemeClr val="tx1"/>
                </a:solidFill>
              </a:rPr>
              <a:t>на четвертый день после </a:t>
            </a:r>
            <a:r>
              <a:rPr lang="ru-RU" sz="1300" b="1" dirty="0">
                <a:solidFill>
                  <a:schemeClr val="tx1"/>
                </a:solidFill>
              </a:rPr>
              <a:t>окончания </a:t>
            </a:r>
            <a:r>
              <a:rPr lang="ru-RU" sz="1300" b="1" dirty="0" smtClean="0">
                <a:solidFill>
                  <a:schemeClr val="tx1"/>
                </a:solidFill>
              </a:rPr>
              <a:t>голосования</a:t>
            </a:r>
            <a:endParaRPr lang="ru-RU" sz="1300" b="1" dirty="0"/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1971675" y="5137022"/>
            <a:ext cx="5762625" cy="517903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после установления результатов подсчета голосов</a:t>
            </a:r>
          </a:p>
        </p:txBody>
      </p:sp>
      <p:sp>
        <p:nvSpPr>
          <p:cNvPr id="12" name="Выноска со стрелкой вверх 11"/>
          <p:cNvSpPr/>
          <p:nvPr/>
        </p:nvSpPr>
        <p:spPr>
          <a:xfrm>
            <a:off x="1819276" y="1510866"/>
            <a:ext cx="5667375" cy="749623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185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dirty="0">
                <a:solidFill>
                  <a:schemeClr val="tx1"/>
                </a:solidFill>
              </a:rPr>
              <a:t>не позднее чем </a:t>
            </a:r>
            <a:r>
              <a:rPr lang="ru-RU" sz="1300" b="1" dirty="0" smtClean="0">
                <a:solidFill>
                  <a:schemeClr val="tx1"/>
                </a:solidFill>
              </a:rPr>
              <a:t>на шестой день после выборов</a:t>
            </a:r>
            <a:endParaRPr lang="ru-RU" sz="1300" b="1" dirty="0"/>
          </a:p>
        </p:txBody>
      </p:sp>
      <p:sp>
        <p:nvSpPr>
          <p:cNvPr id="13" name="AutoShape 32"/>
          <p:cNvSpPr>
            <a:spLocks noChangeArrowheads="1"/>
          </p:cNvSpPr>
          <p:nvPr/>
        </p:nvSpPr>
        <p:spPr bwMode="auto">
          <a:xfrm>
            <a:off x="1239836" y="1096660"/>
            <a:ext cx="6808790" cy="4414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solidFill>
              <a:schemeClr val="tx2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Центральная комиссия</a:t>
            </a:r>
          </a:p>
        </p:txBody>
      </p:sp>
      <p:sp>
        <p:nvSpPr>
          <p:cNvPr id="15" name="AutoShape 32"/>
          <p:cNvSpPr>
            <a:spLocks noChangeArrowheads="1"/>
          </p:cNvSpPr>
          <p:nvPr/>
        </p:nvSpPr>
        <p:spPr bwMode="auto">
          <a:xfrm>
            <a:off x="781050" y="2288704"/>
            <a:ext cx="7692053" cy="113846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solidFill>
              <a:schemeClr val="tx2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ru-RU" sz="1300" b="1" dirty="0" smtClean="0">
              <a:ln/>
              <a:solidFill>
                <a:schemeClr val="accent3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1300" b="1" dirty="0" smtClean="0">
                <a:ln/>
                <a:solidFill>
                  <a:schemeClr val="accent3"/>
                </a:solidFill>
                <a:latin typeface="Arial" charset="0"/>
              </a:rPr>
              <a:t>областная, Минская городская комиссия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1200" b="1" dirty="0" smtClean="0">
                <a:ln/>
                <a:solidFill>
                  <a:schemeClr val="accent3"/>
                </a:solidFill>
              </a:rPr>
              <a:t>Решение о результатах выборов на территории области, города Минска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1200" b="1" dirty="0" smtClean="0">
                <a:ln/>
                <a:solidFill>
                  <a:schemeClr val="accent3"/>
                </a:solidFill>
              </a:rPr>
              <a:t>Протоколы окружных комиссий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200" b="1" dirty="0">
                <a:ln/>
                <a:solidFill>
                  <a:schemeClr val="accent3"/>
                </a:solidFill>
              </a:rPr>
              <a:t>Особые мнения членов </a:t>
            </a:r>
            <a:r>
              <a:rPr lang="ru-RU" sz="1200" b="1" dirty="0" smtClean="0">
                <a:ln/>
                <a:solidFill>
                  <a:schemeClr val="accent3"/>
                </a:solidFill>
              </a:rPr>
              <a:t>окружных комиссий, </a:t>
            </a:r>
            <a:r>
              <a:rPr lang="ru-RU" sz="1200" b="1" dirty="0">
                <a:ln/>
                <a:solidFill>
                  <a:schemeClr val="accent3"/>
                </a:solidFill>
              </a:rPr>
              <a:t>заявления доверенных лиц кандидатов и </a:t>
            </a:r>
            <a:r>
              <a:rPr lang="ru-RU" sz="1200" b="1" dirty="0" smtClean="0">
                <a:ln/>
                <a:solidFill>
                  <a:schemeClr val="accent3"/>
                </a:solidFill>
              </a:rPr>
              <a:t>других</a:t>
            </a:r>
          </a:p>
          <a:p>
            <a:pPr lvl="0" algn="just"/>
            <a:r>
              <a:rPr lang="ru-RU" sz="1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1200" b="1" dirty="0">
                <a:ln/>
                <a:solidFill>
                  <a:schemeClr val="accent3"/>
                </a:solidFill>
              </a:rPr>
              <a:t>лиц </a:t>
            </a:r>
            <a:r>
              <a:rPr lang="ru-RU" sz="1200" b="1" dirty="0" smtClean="0">
                <a:ln/>
                <a:solidFill>
                  <a:schemeClr val="accent3"/>
                </a:solidFill>
              </a:rPr>
              <a:t>о </a:t>
            </a:r>
            <a:r>
              <a:rPr lang="ru-RU" sz="1200" b="1" dirty="0">
                <a:ln/>
                <a:solidFill>
                  <a:schemeClr val="accent3"/>
                </a:solidFill>
              </a:rPr>
              <a:t>нарушениях избирательного законодательства и принятые по ним решения </a:t>
            </a:r>
            <a:r>
              <a:rPr lang="ru-RU" sz="1200" b="1" dirty="0" smtClean="0">
                <a:ln/>
                <a:solidFill>
                  <a:schemeClr val="accent3"/>
                </a:solidFill>
              </a:rPr>
              <a:t>окружных </a:t>
            </a:r>
          </a:p>
          <a:p>
            <a:pPr lvl="0" algn="just"/>
            <a:r>
              <a:rPr lang="ru-RU" sz="1200" b="1" dirty="0" smtClean="0">
                <a:ln/>
                <a:solidFill>
                  <a:schemeClr val="accent3"/>
                </a:solidFill>
              </a:rPr>
              <a:t>комиссий</a:t>
            </a:r>
            <a:endParaRPr lang="ru-RU" sz="1200" b="1" dirty="0" smtClean="0">
              <a:ln/>
              <a:solidFill>
                <a:schemeClr val="accent3"/>
              </a:solidFill>
              <a:latin typeface="Arial" charset="0"/>
            </a:endParaRPr>
          </a:p>
          <a:p>
            <a:pPr marL="342900" indent="-342900" algn="ctr">
              <a:buAutoNum type="arabicPeriod"/>
              <a:defRPr/>
            </a:pPr>
            <a:endParaRPr lang="ru-RU" sz="1300" b="1" dirty="0">
              <a:ln/>
              <a:solidFill>
                <a:schemeClr val="accent3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076" y="76200"/>
            <a:ext cx="7182968" cy="666750"/>
          </a:xfrm>
          <a:solidFill>
            <a:srgbClr val="D6E6FE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900" b="1" dirty="0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Сообщение о результатах выборов</a:t>
            </a:r>
            <a:endParaRPr lang="ru-RU" sz="29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Объект 39"/>
          <p:cNvSpPr>
            <a:spLocks noGrp="1"/>
          </p:cNvSpPr>
          <p:nvPr>
            <p:ph sz="quarter" idx="13"/>
          </p:nvPr>
        </p:nvSpPr>
        <p:spPr>
          <a:xfrm>
            <a:off x="882650" y="3343275"/>
            <a:ext cx="7372350" cy="3365500"/>
          </a:xfrm>
          <a:prstGeom prst="roundRect">
            <a:avLst/>
          </a:prstGeom>
          <a:solidFill>
            <a:srgbClr val="D6E6FE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Clr>
                <a:srgbClr val="008000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общее число избирателей, включенных в списки граждан, имеющих право участвовать в выборах, по округу;</a:t>
            </a:r>
          </a:p>
          <a:p>
            <a:pPr algn="just">
              <a:buClr>
                <a:srgbClr val="008000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число избирателей, принявших участие в голосовании;</a:t>
            </a:r>
          </a:p>
          <a:p>
            <a:pPr algn="just">
              <a:buClr>
                <a:srgbClr val="008000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число голосов, поданных за каждого кандидата;</a:t>
            </a:r>
          </a:p>
          <a:p>
            <a:pPr algn="just">
              <a:buClr>
                <a:srgbClr val="008000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число голосов, поданных против всех кандидатов (если голосование проводилось по одной кандидатуре, – число голосов, поданных против кандидата);</a:t>
            </a:r>
          </a:p>
          <a:p>
            <a:pPr algn="just">
              <a:buClr>
                <a:srgbClr val="008000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число недействительных бюллетеней;</a:t>
            </a:r>
          </a:p>
          <a:p>
            <a:pPr algn="just">
              <a:buClr>
                <a:srgbClr val="008000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фамилия, имя, отчество, дата рождения, должность (занятие), место работы и место жительства (указывается населенный пункт), партийность избранного депутата</a:t>
            </a:r>
          </a:p>
          <a:p>
            <a:pPr algn="ctr">
              <a:buFont typeface="Wingdings" pitchFamily="2" charset="2"/>
              <a:buChar char="v"/>
              <a:defRPr/>
            </a:pP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963863" y="2887663"/>
            <a:ext cx="3060000" cy="455612"/>
          </a:xfrm>
          <a:prstGeom prst="roundRect">
            <a:avLst/>
          </a:prstGeom>
          <a:solidFill>
            <a:srgbClr val="D6E6FE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dist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dist"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Содержание сообщения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323850" y="1165225"/>
            <a:ext cx="7920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752475" y="971550"/>
            <a:ext cx="7915274" cy="166593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Сообщение </a:t>
            </a:r>
            <a:r>
              <a:rPr lang="ru-RU" dirty="0"/>
              <a:t>окружной комиссии </a:t>
            </a:r>
            <a:r>
              <a:rPr lang="ru-RU" dirty="0" smtClean="0"/>
              <a:t>о результатах выборов </a:t>
            </a:r>
            <a:br>
              <a:rPr lang="ru-RU" dirty="0" smtClean="0"/>
            </a:br>
            <a:endParaRPr lang="ru-RU" dirty="0"/>
          </a:p>
          <a:p>
            <a:pPr algn="ctr"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		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353050" y="1747838"/>
            <a:ext cx="9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Горизонтальный свиток 5"/>
          <p:cNvSpPr/>
          <p:nvPr/>
        </p:nvSpPr>
        <p:spPr>
          <a:xfrm>
            <a:off x="2247083" y="1323975"/>
            <a:ext cx="6230983" cy="1054100"/>
          </a:xfrm>
          <a:prstGeom prst="horizontalScroll">
            <a:avLst/>
          </a:prstGeom>
          <a:solidFill>
            <a:srgbClr val="D6E6FE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Сообщение о результатах выборов направляется в печать </a:t>
            </a:r>
            <a:br>
              <a:rPr lang="ru-RU" sz="1400" dirty="0" smtClean="0"/>
            </a:br>
            <a:r>
              <a:rPr lang="ru-RU" sz="1400" dirty="0" smtClean="0"/>
              <a:t>не позднее чем на пятый день после выборов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3934" y="1562422"/>
            <a:ext cx="1011691" cy="1427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981076" y="209551"/>
            <a:ext cx="7229474" cy="990600"/>
          </a:xfrm>
          <a:solidFill>
            <a:srgbClr val="D6E6FE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900" b="1" dirty="0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Установление итогов выборов Центральной комиссией</a:t>
            </a:r>
            <a:endParaRPr lang="ru-RU" sz="29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152525" y="1104900"/>
            <a:ext cx="6938062" cy="5257799"/>
          </a:xfrm>
          <a:prstGeom prst="horizontalScroll">
            <a:avLst/>
          </a:prstGeom>
          <a:solidFill>
            <a:srgbClr val="D6E6FE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sz="1500" dirty="0"/>
              <a:t>Центральная </a:t>
            </a:r>
            <a:r>
              <a:rPr lang="ru-RU" sz="1500" dirty="0" smtClean="0"/>
              <a:t>комиссия: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500" dirty="0" smtClean="0"/>
              <a:t>на </a:t>
            </a:r>
            <a:r>
              <a:rPr lang="ru-RU" sz="1500" dirty="0"/>
              <a:t>основании поступивших решений областных, Минской городской </a:t>
            </a:r>
            <a:r>
              <a:rPr lang="ru-RU" sz="1500" dirty="0" smtClean="0"/>
              <a:t>избирательных </a:t>
            </a:r>
            <a:r>
              <a:rPr lang="ru-RU" sz="1500" dirty="0"/>
              <a:t>комиссий и протоколов окружных избирательных комиссий устанавливает итоги выборов депутатов по избирательным </a:t>
            </a:r>
            <a:r>
              <a:rPr lang="ru-RU" sz="1500" dirty="0" smtClean="0"/>
              <a:t>округам;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500" dirty="0" smtClean="0"/>
              <a:t>регистрирует </a:t>
            </a:r>
            <a:r>
              <a:rPr lang="ru-RU" sz="1500" dirty="0"/>
              <a:t>избранных депутатов Палаты </a:t>
            </a:r>
            <a:r>
              <a:rPr lang="ru-RU" sz="1500" dirty="0" smtClean="0"/>
              <a:t>представителей;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500" dirty="0" smtClean="0"/>
              <a:t>не </a:t>
            </a:r>
            <a:r>
              <a:rPr lang="ru-RU" sz="1500" dirty="0"/>
              <a:t>позднее чем в трехдневный срок со дня установления итогов выборов направляет в печать для опубликования сообщение об итогах выборов депутатов Палаты представителей по Республике Беларусь и список депутатов, избранных по каждому избирательному округу, с указанием фамилии, имени и отчества, даты рождения, должности (занятия), места работы и места жительства, партийности </a:t>
            </a:r>
            <a:r>
              <a:rPr lang="ru-RU" sz="1500" dirty="0" smtClean="0"/>
              <a:t>каждого депутата.</a:t>
            </a:r>
            <a:endParaRPr lang="ru-RU" sz="1500" dirty="0"/>
          </a:p>
          <a:p>
            <a:pPr algn="just"/>
            <a:endParaRPr lang="ru-RU" sz="16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4140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42406"/>
          </a:xfrm>
          <a:solidFill>
            <a:srgbClr val="D6E6FE"/>
          </a:solidFill>
        </p:spPr>
        <p:txBody>
          <a:bodyPr>
            <a:normAutofit fontScale="90000"/>
          </a:bodyPr>
          <a:lstStyle/>
          <a:p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Органы, формирующие территориальные, окружные, участковые комиссии </a:t>
            </a:r>
            <a:endParaRPr lang="ru-RU" sz="28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826482240"/>
              </p:ext>
            </p:extLst>
          </p:nvPr>
        </p:nvGraphicFramePr>
        <p:xfrm>
          <a:off x="829994" y="2349304"/>
          <a:ext cx="7117733" cy="4012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05348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51" y="152399"/>
            <a:ext cx="6948896" cy="1310641"/>
          </a:xfrm>
          <a:solidFill>
            <a:srgbClr val="D6E6FE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ru-RU" sz="2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Сроки  образования </a:t>
            </a:r>
            <a:br>
              <a:rPr lang="ru-RU" sz="2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избирательных  комиссий </a:t>
            </a:r>
            <a:br>
              <a:rPr lang="ru-RU" sz="2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и сроки их полномочий  </a:t>
            </a:r>
            <a:endParaRPr lang="ru-RU" sz="2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954132756"/>
              </p:ext>
            </p:extLst>
          </p:nvPr>
        </p:nvGraphicFramePr>
        <p:xfrm>
          <a:off x="431999" y="1332410"/>
          <a:ext cx="7941291" cy="4950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061" y="731838"/>
            <a:ext cx="7620000" cy="792162"/>
          </a:xfrm>
          <a:solidFill>
            <a:srgbClr val="D6E6FE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Состав </a:t>
            </a:r>
            <a:r>
              <a:rPr lang="ru-RU" sz="28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областной, Минской городской, окружной </a:t>
            </a:r>
            <a:r>
              <a:rPr lang="ru-RU" sz="28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избирательной комиссии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171" name="Группа 12"/>
          <p:cNvGrpSpPr>
            <a:grpSpLocks/>
          </p:cNvGrpSpPr>
          <p:nvPr/>
        </p:nvGrpSpPr>
        <p:grpSpPr bwMode="auto">
          <a:xfrm>
            <a:off x="788070" y="1680746"/>
            <a:ext cx="7676217" cy="4126906"/>
            <a:chOff x="758405" y="1531987"/>
            <a:chExt cx="7269351" cy="3540688"/>
          </a:xfrm>
          <a:solidFill>
            <a:srgbClr val="D6E6FE"/>
          </a:solidFill>
        </p:grpSpPr>
        <p:sp>
          <p:nvSpPr>
            <p:cNvPr id="18" name="Полилиния 17"/>
            <p:cNvSpPr/>
            <p:nvPr/>
          </p:nvSpPr>
          <p:spPr>
            <a:xfrm>
              <a:off x="2876546" y="1531987"/>
              <a:ext cx="3068269" cy="1080000"/>
            </a:xfrm>
            <a:custGeom>
              <a:avLst/>
              <a:gdLst>
                <a:gd name="connsiteX0" fmla="*/ 0 w 1545699"/>
                <a:gd name="connsiteY0" fmla="*/ 128811 h 772849"/>
                <a:gd name="connsiteX1" fmla="*/ 128811 w 1545699"/>
                <a:gd name="connsiteY1" fmla="*/ 0 h 772849"/>
                <a:gd name="connsiteX2" fmla="*/ 1416888 w 1545699"/>
                <a:gd name="connsiteY2" fmla="*/ 0 h 772849"/>
                <a:gd name="connsiteX3" fmla="*/ 1545699 w 1545699"/>
                <a:gd name="connsiteY3" fmla="*/ 128811 h 772849"/>
                <a:gd name="connsiteX4" fmla="*/ 1545699 w 1545699"/>
                <a:gd name="connsiteY4" fmla="*/ 644038 h 772849"/>
                <a:gd name="connsiteX5" fmla="*/ 1416888 w 1545699"/>
                <a:gd name="connsiteY5" fmla="*/ 772849 h 772849"/>
                <a:gd name="connsiteX6" fmla="*/ 128811 w 1545699"/>
                <a:gd name="connsiteY6" fmla="*/ 772849 h 772849"/>
                <a:gd name="connsiteX7" fmla="*/ 0 w 1545699"/>
                <a:gd name="connsiteY7" fmla="*/ 644038 h 772849"/>
                <a:gd name="connsiteX8" fmla="*/ 0 w 1545699"/>
                <a:gd name="connsiteY8" fmla="*/ 128811 h 77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5699" h="772849">
                  <a:moveTo>
                    <a:pt x="0" y="128811"/>
                  </a:moveTo>
                  <a:cubicBezTo>
                    <a:pt x="0" y="57671"/>
                    <a:pt x="57671" y="0"/>
                    <a:pt x="128811" y="0"/>
                  </a:cubicBezTo>
                  <a:lnTo>
                    <a:pt x="1416888" y="0"/>
                  </a:lnTo>
                  <a:cubicBezTo>
                    <a:pt x="1488028" y="0"/>
                    <a:pt x="1545699" y="57671"/>
                    <a:pt x="1545699" y="128811"/>
                  </a:cubicBezTo>
                  <a:lnTo>
                    <a:pt x="1545699" y="644038"/>
                  </a:lnTo>
                  <a:cubicBezTo>
                    <a:pt x="1545699" y="715178"/>
                    <a:pt x="1488028" y="772849"/>
                    <a:pt x="1416888" y="772849"/>
                  </a:cubicBezTo>
                  <a:lnTo>
                    <a:pt x="128811" y="772849"/>
                  </a:lnTo>
                  <a:cubicBezTo>
                    <a:pt x="57671" y="772849"/>
                    <a:pt x="0" y="715178"/>
                    <a:pt x="0" y="644038"/>
                  </a:cubicBezTo>
                  <a:lnTo>
                    <a:pt x="0" y="128811"/>
                  </a:lnTo>
                  <a:close/>
                </a:path>
              </a:pathLst>
            </a:custGeom>
            <a:grpFill/>
            <a:ln w="19050">
              <a:solidFill>
                <a:schemeClr val="tx2">
                  <a:lumMod val="75000"/>
                </a:schemeClr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50427" tIns="50427" rIns="50427" bIns="50427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itchFamily="34" charset="0"/>
                  <a:cs typeface="Microsoft Sans Serif" pitchFamily="34" charset="0"/>
                </a:rPr>
                <a:t>9 – 13 членов</a:t>
              </a: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758405" y="3674077"/>
              <a:ext cx="1692000" cy="1389883"/>
            </a:xfrm>
            <a:custGeom>
              <a:avLst/>
              <a:gdLst>
                <a:gd name="connsiteX0" fmla="*/ 0 w 1545699"/>
                <a:gd name="connsiteY0" fmla="*/ 128811 h 772849"/>
                <a:gd name="connsiteX1" fmla="*/ 128811 w 1545699"/>
                <a:gd name="connsiteY1" fmla="*/ 0 h 772849"/>
                <a:gd name="connsiteX2" fmla="*/ 1416888 w 1545699"/>
                <a:gd name="connsiteY2" fmla="*/ 0 h 772849"/>
                <a:gd name="connsiteX3" fmla="*/ 1545699 w 1545699"/>
                <a:gd name="connsiteY3" fmla="*/ 128811 h 772849"/>
                <a:gd name="connsiteX4" fmla="*/ 1545699 w 1545699"/>
                <a:gd name="connsiteY4" fmla="*/ 644038 h 772849"/>
                <a:gd name="connsiteX5" fmla="*/ 1416888 w 1545699"/>
                <a:gd name="connsiteY5" fmla="*/ 772849 h 772849"/>
                <a:gd name="connsiteX6" fmla="*/ 128811 w 1545699"/>
                <a:gd name="connsiteY6" fmla="*/ 772849 h 772849"/>
                <a:gd name="connsiteX7" fmla="*/ 0 w 1545699"/>
                <a:gd name="connsiteY7" fmla="*/ 644038 h 772849"/>
                <a:gd name="connsiteX8" fmla="*/ 0 w 1545699"/>
                <a:gd name="connsiteY8" fmla="*/ 128811 h 77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5699" h="772849">
                  <a:moveTo>
                    <a:pt x="0" y="128811"/>
                  </a:moveTo>
                  <a:cubicBezTo>
                    <a:pt x="0" y="57671"/>
                    <a:pt x="57671" y="0"/>
                    <a:pt x="128811" y="0"/>
                  </a:cubicBezTo>
                  <a:lnTo>
                    <a:pt x="1416888" y="0"/>
                  </a:lnTo>
                  <a:cubicBezTo>
                    <a:pt x="1488028" y="0"/>
                    <a:pt x="1545699" y="57671"/>
                    <a:pt x="1545699" y="128811"/>
                  </a:cubicBezTo>
                  <a:lnTo>
                    <a:pt x="1545699" y="644038"/>
                  </a:lnTo>
                  <a:cubicBezTo>
                    <a:pt x="1545699" y="715178"/>
                    <a:pt x="1488028" y="772849"/>
                    <a:pt x="1416888" y="772849"/>
                  </a:cubicBezTo>
                  <a:lnTo>
                    <a:pt x="128811" y="772849"/>
                  </a:lnTo>
                  <a:cubicBezTo>
                    <a:pt x="57671" y="772849"/>
                    <a:pt x="0" y="715178"/>
                    <a:pt x="0" y="644038"/>
                  </a:cubicBezTo>
                  <a:lnTo>
                    <a:pt x="0" y="128811"/>
                  </a:lnTo>
                  <a:close/>
                </a:path>
              </a:pathLst>
            </a:custGeom>
            <a:grpFill/>
            <a:ln w="19050">
              <a:solidFill>
                <a:srgbClr val="002060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9157" tIns="49157" rIns="49157" bIns="49157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itchFamily="34" charset="0"/>
                </a:rPr>
                <a:t>председатель комиссии</a:t>
              </a: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2727436" y="3682792"/>
              <a:ext cx="1636639" cy="1389883"/>
            </a:xfrm>
            <a:custGeom>
              <a:avLst/>
              <a:gdLst>
                <a:gd name="connsiteX0" fmla="*/ 0 w 1545699"/>
                <a:gd name="connsiteY0" fmla="*/ 128811 h 772849"/>
                <a:gd name="connsiteX1" fmla="*/ 128811 w 1545699"/>
                <a:gd name="connsiteY1" fmla="*/ 0 h 772849"/>
                <a:gd name="connsiteX2" fmla="*/ 1416888 w 1545699"/>
                <a:gd name="connsiteY2" fmla="*/ 0 h 772849"/>
                <a:gd name="connsiteX3" fmla="*/ 1545699 w 1545699"/>
                <a:gd name="connsiteY3" fmla="*/ 128811 h 772849"/>
                <a:gd name="connsiteX4" fmla="*/ 1545699 w 1545699"/>
                <a:gd name="connsiteY4" fmla="*/ 644038 h 772849"/>
                <a:gd name="connsiteX5" fmla="*/ 1416888 w 1545699"/>
                <a:gd name="connsiteY5" fmla="*/ 772849 h 772849"/>
                <a:gd name="connsiteX6" fmla="*/ 128811 w 1545699"/>
                <a:gd name="connsiteY6" fmla="*/ 772849 h 772849"/>
                <a:gd name="connsiteX7" fmla="*/ 0 w 1545699"/>
                <a:gd name="connsiteY7" fmla="*/ 644038 h 772849"/>
                <a:gd name="connsiteX8" fmla="*/ 0 w 1545699"/>
                <a:gd name="connsiteY8" fmla="*/ 128811 h 77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5699" h="772849">
                  <a:moveTo>
                    <a:pt x="0" y="128811"/>
                  </a:moveTo>
                  <a:cubicBezTo>
                    <a:pt x="0" y="57671"/>
                    <a:pt x="57671" y="0"/>
                    <a:pt x="128811" y="0"/>
                  </a:cubicBezTo>
                  <a:lnTo>
                    <a:pt x="1416888" y="0"/>
                  </a:lnTo>
                  <a:cubicBezTo>
                    <a:pt x="1488028" y="0"/>
                    <a:pt x="1545699" y="57671"/>
                    <a:pt x="1545699" y="128811"/>
                  </a:cubicBezTo>
                  <a:lnTo>
                    <a:pt x="1545699" y="644038"/>
                  </a:lnTo>
                  <a:cubicBezTo>
                    <a:pt x="1545699" y="715178"/>
                    <a:pt x="1488028" y="772849"/>
                    <a:pt x="1416888" y="772849"/>
                  </a:cubicBezTo>
                  <a:lnTo>
                    <a:pt x="128811" y="772849"/>
                  </a:lnTo>
                  <a:cubicBezTo>
                    <a:pt x="57671" y="772849"/>
                    <a:pt x="0" y="715178"/>
                    <a:pt x="0" y="644038"/>
                  </a:cubicBezTo>
                  <a:lnTo>
                    <a:pt x="0" y="128811"/>
                  </a:lnTo>
                  <a:close/>
                </a:path>
              </a:pathLst>
            </a:custGeom>
            <a:grpFill/>
            <a:ln w="19050">
              <a:solidFill>
                <a:srgbClr val="002060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9157" tIns="49157" rIns="49157" bIns="49157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itchFamily="34" charset="0"/>
                </a:rPr>
                <a:t>заместитель председателя комиссии</a:t>
              </a:r>
              <a:br>
                <a:rPr lang="ru-RU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itchFamily="34" charset="0"/>
                </a:rPr>
              </a:br>
              <a:r>
                <a:rPr lang="ru-RU" sz="1300" dirty="0"/>
                <a:t> </a:t>
              </a: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4544986" y="3673183"/>
              <a:ext cx="1568445" cy="1389883"/>
            </a:xfrm>
            <a:custGeom>
              <a:avLst/>
              <a:gdLst>
                <a:gd name="connsiteX0" fmla="*/ 0 w 1545699"/>
                <a:gd name="connsiteY0" fmla="*/ 128811 h 772849"/>
                <a:gd name="connsiteX1" fmla="*/ 128811 w 1545699"/>
                <a:gd name="connsiteY1" fmla="*/ 0 h 772849"/>
                <a:gd name="connsiteX2" fmla="*/ 1416888 w 1545699"/>
                <a:gd name="connsiteY2" fmla="*/ 0 h 772849"/>
                <a:gd name="connsiteX3" fmla="*/ 1545699 w 1545699"/>
                <a:gd name="connsiteY3" fmla="*/ 128811 h 772849"/>
                <a:gd name="connsiteX4" fmla="*/ 1545699 w 1545699"/>
                <a:gd name="connsiteY4" fmla="*/ 644038 h 772849"/>
                <a:gd name="connsiteX5" fmla="*/ 1416888 w 1545699"/>
                <a:gd name="connsiteY5" fmla="*/ 772849 h 772849"/>
                <a:gd name="connsiteX6" fmla="*/ 128811 w 1545699"/>
                <a:gd name="connsiteY6" fmla="*/ 772849 h 772849"/>
                <a:gd name="connsiteX7" fmla="*/ 0 w 1545699"/>
                <a:gd name="connsiteY7" fmla="*/ 644038 h 772849"/>
                <a:gd name="connsiteX8" fmla="*/ 0 w 1545699"/>
                <a:gd name="connsiteY8" fmla="*/ 128811 h 77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5699" h="772849">
                  <a:moveTo>
                    <a:pt x="0" y="128811"/>
                  </a:moveTo>
                  <a:cubicBezTo>
                    <a:pt x="0" y="57671"/>
                    <a:pt x="57671" y="0"/>
                    <a:pt x="128811" y="0"/>
                  </a:cubicBezTo>
                  <a:lnTo>
                    <a:pt x="1416888" y="0"/>
                  </a:lnTo>
                  <a:cubicBezTo>
                    <a:pt x="1488028" y="0"/>
                    <a:pt x="1545699" y="57671"/>
                    <a:pt x="1545699" y="128811"/>
                  </a:cubicBezTo>
                  <a:lnTo>
                    <a:pt x="1545699" y="644038"/>
                  </a:lnTo>
                  <a:cubicBezTo>
                    <a:pt x="1545699" y="715178"/>
                    <a:pt x="1488028" y="772849"/>
                    <a:pt x="1416888" y="772849"/>
                  </a:cubicBezTo>
                  <a:lnTo>
                    <a:pt x="128811" y="772849"/>
                  </a:lnTo>
                  <a:cubicBezTo>
                    <a:pt x="57671" y="772849"/>
                    <a:pt x="0" y="715178"/>
                    <a:pt x="0" y="644038"/>
                  </a:cubicBezTo>
                  <a:lnTo>
                    <a:pt x="0" y="128811"/>
                  </a:lnTo>
                  <a:close/>
                </a:path>
              </a:pathLst>
            </a:custGeom>
            <a:grpFill/>
            <a:ln w="19050">
              <a:solidFill>
                <a:srgbClr val="002060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9157" tIns="49157" rIns="49157" bIns="49157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itchFamily="34" charset="0"/>
                </a:rPr>
                <a:t>секретарь комиссии</a:t>
              </a: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6459311" y="3682792"/>
              <a:ext cx="1568445" cy="1260000"/>
            </a:xfrm>
            <a:custGeom>
              <a:avLst/>
              <a:gdLst>
                <a:gd name="connsiteX0" fmla="*/ 0 w 1545699"/>
                <a:gd name="connsiteY0" fmla="*/ 128811 h 772849"/>
                <a:gd name="connsiteX1" fmla="*/ 128811 w 1545699"/>
                <a:gd name="connsiteY1" fmla="*/ 0 h 772849"/>
                <a:gd name="connsiteX2" fmla="*/ 1416888 w 1545699"/>
                <a:gd name="connsiteY2" fmla="*/ 0 h 772849"/>
                <a:gd name="connsiteX3" fmla="*/ 1545699 w 1545699"/>
                <a:gd name="connsiteY3" fmla="*/ 128811 h 772849"/>
                <a:gd name="connsiteX4" fmla="*/ 1545699 w 1545699"/>
                <a:gd name="connsiteY4" fmla="*/ 644038 h 772849"/>
                <a:gd name="connsiteX5" fmla="*/ 1416888 w 1545699"/>
                <a:gd name="connsiteY5" fmla="*/ 772849 h 772849"/>
                <a:gd name="connsiteX6" fmla="*/ 128811 w 1545699"/>
                <a:gd name="connsiteY6" fmla="*/ 772849 h 772849"/>
                <a:gd name="connsiteX7" fmla="*/ 0 w 1545699"/>
                <a:gd name="connsiteY7" fmla="*/ 644038 h 772849"/>
                <a:gd name="connsiteX8" fmla="*/ 0 w 1545699"/>
                <a:gd name="connsiteY8" fmla="*/ 128811 h 77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5699" h="772849">
                  <a:moveTo>
                    <a:pt x="0" y="128811"/>
                  </a:moveTo>
                  <a:cubicBezTo>
                    <a:pt x="0" y="57671"/>
                    <a:pt x="57671" y="0"/>
                    <a:pt x="128811" y="0"/>
                  </a:cubicBezTo>
                  <a:lnTo>
                    <a:pt x="1416888" y="0"/>
                  </a:lnTo>
                  <a:cubicBezTo>
                    <a:pt x="1488028" y="0"/>
                    <a:pt x="1545699" y="57671"/>
                    <a:pt x="1545699" y="128811"/>
                  </a:cubicBezTo>
                  <a:lnTo>
                    <a:pt x="1545699" y="644038"/>
                  </a:lnTo>
                  <a:cubicBezTo>
                    <a:pt x="1545699" y="715178"/>
                    <a:pt x="1488028" y="772849"/>
                    <a:pt x="1416888" y="772849"/>
                  </a:cubicBezTo>
                  <a:lnTo>
                    <a:pt x="128811" y="772849"/>
                  </a:lnTo>
                  <a:cubicBezTo>
                    <a:pt x="57671" y="772849"/>
                    <a:pt x="0" y="715178"/>
                    <a:pt x="0" y="644038"/>
                  </a:cubicBezTo>
                  <a:lnTo>
                    <a:pt x="0" y="128811"/>
                  </a:lnTo>
                  <a:close/>
                </a:path>
              </a:pathLst>
            </a:custGeom>
            <a:grpFill/>
            <a:ln w="19050">
              <a:solidFill>
                <a:srgbClr val="002060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9157" tIns="49157" rIns="49157" bIns="49157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itchFamily="34" charset="0"/>
                </a:rPr>
                <a:t>6 </a:t>
              </a:r>
              <a:r>
                <a:rPr lang="ru-RU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itchFamily="34" charset="0"/>
                  <a:cs typeface="Microsoft Sans Serif"/>
                </a:rPr>
                <a:t>– 10 членов</a:t>
              </a:r>
              <a:endPara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endParaRPr>
            </a:p>
          </p:txBody>
        </p:sp>
      </p:grpSp>
      <p:cxnSp>
        <p:nvCxnSpPr>
          <p:cNvPr id="24" name="Прямая соединительная линия 23"/>
          <p:cNvCxnSpPr/>
          <p:nvPr/>
        </p:nvCxnSpPr>
        <p:spPr>
          <a:xfrm>
            <a:off x="4473526" y="2939557"/>
            <a:ext cx="13816" cy="493401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533524" y="3432958"/>
            <a:ext cx="5807075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551643" y="3433999"/>
            <a:ext cx="0" cy="76652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5368927" y="3433999"/>
            <a:ext cx="0" cy="72413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7327899" y="3433999"/>
            <a:ext cx="0" cy="72413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3572941" y="3432958"/>
            <a:ext cx="0" cy="72517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688" y="642007"/>
            <a:ext cx="7620000" cy="792162"/>
          </a:xfrm>
          <a:solidFill>
            <a:srgbClr val="D6E6FE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Состав </a:t>
            </a:r>
            <a:r>
              <a:rPr lang="ru-RU" sz="28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участковой избирательной </a:t>
            </a:r>
            <a:r>
              <a:rPr lang="ru-RU" sz="28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комиссии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171" name="Группа 12"/>
          <p:cNvGrpSpPr>
            <a:grpSpLocks/>
          </p:cNvGrpSpPr>
          <p:nvPr/>
        </p:nvGrpSpPr>
        <p:grpSpPr bwMode="auto">
          <a:xfrm>
            <a:off x="863579" y="1434169"/>
            <a:ext cx="7676217" cy="4126906"/>
            <a:chOff x="758405" y="1531987"/>
            <a:chExt cx="7269351" cy="3540688"/>
          </a:xfrm>
          <a:solidFill>
            <a:srgbClr val="D6E6FE"/>
          </a:solidFill>
        </p:grpSpPr>
        <p:sp>
          <p:nvSpPr>
            <p:cNvPr id="18" name="Полилиния 17"/>
            <p:cNvSpPr/>
            <p:nvPr/>
          </p:nvSpPr>
          <p:spPr>
            <a:xfrm>
              <a:off x="2876546" y="1531987"/>
              <a:ext cx="3068269" cy="1080000"/>
            </a:xfrm>
            <a:custGeom>
              <a:avLst/>
              <a:gdLst>
                <a:gd name="connsiteX0" fmla="*/ 0 w 1545699"/>
                <a:gd name="connsiteY0" fmla="*/ 128811 h 772849"/>
                <a:gd name="connsiteX1" fmla="*/ 128811 w 1545699"/>
                <a:gd name="connsiteY1" fmla="*/ 0 h 772849"/>
                <a:gd name="connsiteX2" fmla="*/ 1416888 w 1545699"/>
                <a:gd name="connsiteY2" fmla="*/ 0 h 772849"/>
                <a:gd name="connsiteX3" fmla="*/ 1545699 w 1545699"/>
                <a:gd name="connsiteY3" fmla="*/ 128811 h 772849"/>
                <a:gd name="connsiteX4" fmla="*/ 1545699 w 1545699"/>
                <a:gd name="connsiteY4" fmla="*/ 644038 h 772849"/>
                <a:gd name="connsiteX5" fmla="*/ 1416888 w 1545699"/>
                <a:gd name="connsiteY5" fmla="*/ 772849 h 772849"/>
                <a:gd name="connsiteX6" fmla="*/ 128811 w 1545699"/>
                <a:gd name="connsiteY6" fmla="*/ 772849 h 772849"/>
                <a:gd name="connsiteX7" fmla="*/ 0 w 1545699"/>
                <a:gd name="connsiteY7" fmla="*/ 644038 h 772849"/>
                <a:gd name="connsiteX8" fmla="*/ 0 w 1545699"/>
                <a:gd name="connsiteY8" fmla="*/ 128811 h 77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5699" h="772849">
                  <a:moveTo>
                    <a:pt x="0" y="128811"/>
                  </a:moveTo>
                  <a:cubicBezTo>
                    <a:pt x="0" y="57671"/>
                    <a:pt x="57671" y="0"/>
                    <a:pt x="128811" y="0"/>
                  </a:cubicBezTo>
                  <a:lnTo>
                    <a:pt x="1416888" y="0"/>
                  </a:lnTo>
                  <a:cubicBezTo>
                    <a:pt x="1488028" y="0"/>
                    <a:pt x="1545699" y="57671"/>
                    <a:pt x="1545699" y="128811"/>
                  </a:cubicBezTo>
                  <a:lnTo>
                    <a:pt x="1545699" y="644038"/>
                  </a:lnTo>
                  <a:cubicBezTo>
                    <a:pt x="1545699" y="715178"/>
                    <a:pt x="1488028" y="772849"/>
                    <a:pt x="1416888" y="772849"/>
                  </a:cubicBezTo>
                  <a:lnTo>
                    <a:pt x="128811" y="772849"/>
                  </a:lnTo>
                  <a:cubicBezTo>
                    <a:pt x="57671" y="772849"/>
                    <a:pt x="0" y="715178"/>
                    <a:pt x="0" y="644038"/>
                  </a:cubicBezTo>
                  <a:lnTo>
                    <a:pt x="0" y="128811"/>
                  </a:lnTo>
                  <a:close/>
                </a:path>
              </a:pathLst>
            </a:custGeom>
            <a:grpFill/>
            <a:ln w="19050">
              <a:solidFill>
                <a:srgbClr val="002060"/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50427" tIns="50427" rIns="50427" bIns="50427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itchFamily="34" charset="0"/>
                  <a:cs typeface="Microsoft Sans Serif" pitchFamily="34" charset="0"/>
                </a:rPr>
                <a:t>5 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itchFamily="34" charset="0"/>
                  <a:cs typeface="Microsoft Sans Serif" pitchFamily="34" charset="0"/>
                </a:rPr>
                <a:t>– </a:t>
              </a:r>
              <a:r>
                <a:rPr lang="ru-RU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itchFamily="34" charset="0"/>
                  <a:cs typeface="Microsoft Sans Serif" pitchFamily="34" charset="0"/>
                </a:rPr>
                <a:t>19 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itchFamily="34" charset="0"/>
                  <a:cs typeface="Microsoft Sans Serif" pitchFamily="34" charset="0"/>
                </a:rPr>
                <a:t>членов</a:t>
              </a: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758405" y="3674077"/>
              <a:ext cx="1692000" cy="1389883"/>
            </a:xfrm>
            <a:custGeom>
              <a:avLst/>
              <a:gdLst>
                <a:gd name="connsiteX0" fmla="*/ 0 w 1545699"/>
                <a:gd name="connsiteY0" fmla="*/ 128811 h 772849"/>
                <a:gd name="connsiteX1" fmla="*/ 128811 w 1545699"/>
                <a:gd name="connsiteY1" fmla="*/ 0 h 772849"/>
                <a:gd name="connsiteX2" fmla="*/ 1416888 w 1545699"/>
                <a:gd name="connsiteY2" fmla="*/ 0 h 772849"/>
                <a:gd name="connsiteX3" fmla="*/ 1545699 w 1545699"/>
                <a:gd name="connsiteY3" fmla="*/ 128811 h 772849"/>
                <a:gd name="connsiteX4" fmla="*/ 1545699 w 1545699"/>
                <a:gd name="connsiteY4" fmla="*/ 644038 h 772849"/>
                <a:gd name="connsiteX5" fmla="*/ 1416888 w 1545699"/>
                <a:gd name="connsiteY5" fmla="*/ 772849 h 772849"/>
                <a:gd name="connsiteX6" fmla="*/ 128811 w 1545699"/>
                <a:gd name="connsiteY6" fmla="*/ 772849 h 772849"/>
                <a:gd name="connsiteX7" fmla="*/ 0 w 1545699"/>
                <a:gd name="connsiteY7" fmla="*/ 644038 h 772849"/>
                <a:gd name="connsiteX8" fmla="*/ 0 w 1545699"/>
                <a:gd name="connsiteY8" fmla="*/ 128811 h 77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5699" h="772849">
                  <a:moveTo>
                    <a:pt x="0" y="128811"/>
                  </a:moveTo>
                  <a:cubicBezTo>
                    <a:pt x="0" y="57671"/>
                    <a:pt x="57671" y="0"/>
                    <a:pt x="128811" y="0"/>
                  </a:cubicBezTo>
                  <a:lnTo>
                    <a:pt x="1416888" y="0"/>
                  </a:lnTo>
                  <a:cubicBezTo>
                    <a:pt x="1488028" y="0"/>
                    <a:pt x="1545699" y="57671"/>
                    <a:pt x="1545699" y="128811"/>
                  </a:cubicBezTo>
                  <a:lnTo>
                    <a:pt x="1545699" y="644038"/>
                  </a:lnTo>
                  <a:cubicBezTo>
                    <a:pt x="1545699" y="715178"/>
                    <a:pt x="1488028" y="772849"/>
                    <a:pt x="1416888" y="772849"/>
                  </a:cubicBezTo>
                  <a:lnTo>
                    <a:pt x="128811" y="772849"/>
                  </a:lnTo>
                  <a:cubicBezTo>
                    <a:pt x="57671" y="772849"/>
                    <a:pt x="0" y="715178"/>
                    <a:pt x="0" y="644038"/>
                  </a:cubicBezTo>
                  <a:lnTo>
                    <a:pt x="0" y="128811"/>
                  </a:lnTo>
                  <a:close/>
                </a:path>
              </a:pathLst>
            </a:custGeom>
            <a:solidFill>
              <a:srgbClr val="D6E6FE"/>
            </a:solidFill>
            <a:ln w="19050">
              <a:solidFill>
                <a:srgbClr val="002060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9157" tIns="49157" rIns="49157" bIns="49157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itchFamily="34" charset="0"/>
                </a:rPr>
                <a:t>председатель комиссии</a:t>
              </a: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2727436" y="3682792"/>
              <a:ext cx="1636639" cy="1389883"/>
            </a:xfrm>
            <a:custGeom>
              <a:avLst/>
              <a:gdLst>
                <a:gd name="connsiteX0" fmla="*/ 0 w 1545699"/>
                <a:gd name="connsiteY0" fmla="*/ 128811 h 772849"/>
                <a:gd name="connsiteX1" fmla="*/ 128811 w 1545699"/>
                <a:gd name="connsiteY1" fmla="*/ 0 h 772849"/>
                <a:gd name="connsiteX2" fmla="*/ 1416888 w 1545699"/>
                <a:gd name="connsiteY2" fmla="*/ 0 h 772849"/>
                <a:gd name="connsiteX3" fmla="*/ 1545699 w 1545699"/>
                <a:gd name="connsiteY3" fmla="*/ 128811 h 772849"/>
                <a:gd name="connsiteX4" fmla="*/ 1545699 w 1545699"/>
                <a:gd name="connsiteY4" fmla="*/ 644038 h 772849"/>
                <a:gd name="connsiteX5" fmla="*/ 1416888 w 1545699"/>
                <a:gd name="connsiteY5" fmla="*/ 772849 h 772849"/>
                <a:gd name="connsiteX6" fmla="*/ 128811 w 1545699"/>
                <a:gd name="connsiteY6" fmla="*/ 772849 h 772849"/>
                <a:gd name="connsiteX7" fmla="*/ 0 w 1545699"/>
                <a:gd name="connsiteY7" fmla="*/ 644038 h 772849"/>
                <a:gd name="connsiteX8" fmla="*/ 0 w 1545699"/>
                <a:gd name="connsiteY8" fmla="*/ 128811 h 77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5699" h="772849">
                  <a:moveTo>
                    <a:pt x="0" y="128811"/>
                  </a:moveTo>
                  <a:cubicBezTo>
                    <a:pt x="0" y="57671"/>
                    <a:pt x="57671" y="0"/>
                    <a:pt x="128811" y="0"/>
                  </a:cubicBezTo>
                  <a:lnTo>
                    <a:pt x="1416888" y="0"/>
                  </a:lnTo>
                  <a:cubicBezTo>
                    <a:pt x="1488028" y="0"/>
                    <a:pt x="1545699" y="57671"/>
                    <a:pt x="1545699" y="128811"/>
                  </a:cubicBezTo>
                  <a:lnTo>
                    <a:pt x="1545699" y="644038"/>
                  </a:lnTo>
                  <a:cubicBezTo>
                    <a:pt x="1545699" y="715178"/>
                    <a:pt x="1488028" y="772849"/>
                    <a:pt x="1416888" y="772849"/>
                  </a:cubicBezTo>
                  <a:lnTo>
                    <a:pt x="128811" y="772849"/>
                  </a:lnTo>
                  <a:cubicBezTo>
                    <a:pt x="57671" y="772849"/>
                    <a:pt x="0" y="715178"/>
                    <a:pt x="0" y="644038"/>
                  </a:cubicBezTo>
                  <a:lnTo>
                    <a:pt x="0" y="128811"/>
                  </a:lnTo>
                  <a:close/>
                </a:path>
              </a:pathLst>
            </a:custGeom>
            <a:grpFill/>
            <a:ln w="19050">
              <a:solidFill>
                <a:srgbClr val="002060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9157" tIns="49157" rIns="49157" bIns="49157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itchFamily="34" charset="0"/>
                </a:rPr>
                <a:t>заместитель председателя комиссии</a:t>
              </a:r>
              <a:br>
                <a:rPr lang="ru-RU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itchFamily="34" charset="0"/>
                </a:rPr>
              </a:br>
              <a:r>
                <a:rPr lang="ru-RU" sz="1300" dirty="0"/>
                <a:t> </a:t>
              </a: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4544986" y="3673183"/>
              <a:ext cx="1568445" cy="1389883"/>
            </a:xfrm>
            <a:custGeom>
              <a:avLst/>
              <a:gdLst>
                <a:gd name="connsiteX0" fmla="*/ 0 w 1545699"/>
                <a:gd name="connsiteY0" fmla="*/ 128811 h 772849"/>
                <a:gd name="connsiteX1" fmla="*/ 128811 w 1545699"/>
                <a:gd name="connsiteY1" fmla="*/ 0 h 772849"/>
                <a:gd name="connsiteX2" fmla="*/ 1416888 w 1545699"/>
                <a:gd name="connsiteY2" fmla="*/ 0 h 772849"/>
                <a:gd name="connsiteX3" fmla="*/ 1545699 w 1545699"/>
                <a:gd name="connsiteY3" fmla="*/ 128811 h 772849"/>
                <a:gd name="connsiteX4" fmla="*/ 1545699 w 1545699"/>
                <a:gd name="connsiteY4" fmla="*/ 644038 h 772849"/>
                <a:gd name="connsiteX5" fmla="*/ 1416888 w 1545699"/>
                <a:gd name="connsiteY5" fmla="*/ 772849 h 772849"/>
                <a:gd name="connsiteX6" fmla="*/ 128811 w 1545699"/>
                <a:gd name="connsiteY6" fmla="*/ 772849 h 772849"/>
                <a:gd name="connsiteX7" fmla="*/ 0 w 1545699"/>
                <a:gd name="connsiteY7" fmla="*/ 644038 h 772849"/>
                <a:gd name="connsiteX8" fmla="*/ 0 w 1545699"/>
                <a:gd name="connsiteY8" fmla="*/ 128811 h 77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5699" h="772849">
                  <a:moveTo>
                    <a:pt x="0" y="128811"/>
                  </a:moveTo>
                  <a:cubicBezTo>
                    <a:pt x="0" y="57671"/>
                    <a:pt x="57671" y="0"/>
                    <a:pt x="128811" y="0"/>
                  </a:cubicBezTo>
                  <a:lnTo>
                    <a:pt x="1416888" y="0"/>
                  </a:lnTo>
                  <a:cubicBezTo>
                    <a:pt x="1488028" y="0"/>
                    <a:pt x="1545699" y="57671"/>
                    <a:pt x="1545699" y="128811"/>
                  </a:cubicBezTo>
                  <a:lnTo>
                    <a:pt x="1545699" y="644038"/>
                  </a:lnTo>
                  <a:cubicBezTo>
                    <a:pt x="1545699" y="715178"/>
                    <a:pt x="1488028" y="772849"/>
                    <a:pt x="1416888" y="772849"/>
                  </a:cubicBezTo>
                  <a:lnTo>
                    <a:pt x="128811" y="772849"/>
                  </a:lnTo>
                  <a:cubicBezTo>
                    <a:pt x="57671" y="772849"/>
                    <a:pt x="0" y="715178"/>
                    <a:pt x="0" y="644038"/>
                  </a:cubicBezTo>
                  <a:lnTo>
                    <a:pt x="0" y="128811"/>
                  </a:lnTo>
                  <a:close/>
                </a:path>
              </a:pathLst>
            </a:custGeom>
            <a:grpFill/>
            <a:ln w="19050">
              <a:solidFill>
                <a:srgbClr val="002060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9157" tIns="49157" rIns="49157" bIns="49157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itchFamily="34" charset="0"/>
                </a:rPr>
                <a:t>секретарь комиссии</a:t>
              </a: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6459311" y="3682792"/>
              <a:ext cx="1568445" cy="1260000"/>
            </a:xfrm>
            <a:custGeom>
              <a:avLst/>
              <a:gdLst>
                <a:gd name="connsiteX0" fmla="*/ 0 w 1545699"/>
                <a:gd name="connsiteY0" fmla="*/ 128811 h 772849"/>
                <a:gd name="connsiteX1" fmla="*/ 128811 w 1545699"/>
                <a:gd name="connsiteY1" fmla="*/ 0 h 772849"/>
                <a:gd name="connsiteX2" fmla="*/ 1416888 w 1545699"/>
                <a:gd name="connsiteY2" fmla="*/ 0 h 772849"/>
                <a:gd name="connsiteX3" fmla="*/ 1545699 w 1545699"/>
                <a:gd name="connsiteY3" fmla="*/ 128811 h 772849"/>
                <a:gd name="connsiteX4" fmla="*/ 1545699 w 1545699"/>
                <a:gd name="connsiteY4" fmla="*/ 644038 h 772849"/>
                <a:gd name="connsiteX5" fmla="*/ 1416888 w 1545699"/>
                <a:gd name="connsiteY5" fmla="*/ 772849 h 772849"/>
                <a:gd name="connsiteX6" fmla="*/ 128811 w 1545699"/>
                <a:gd name="connsiteY6" fmla="*/ 772849 h 772849"/>
                <a:gd name="connsiteX7" fmla="*/ 0 w 1545699"/>
                <a:gd name="connsiteY7" fmla="*/ 644038 h 772849"/>
                <a:gd name="connsiteX8" fmla="*/ 0 w 1545699"/>
                <a:gd name="connsiteY8" fmla="*/ 128811 h 77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5699" h="772849">
                  <a:moveTo>
                    <a:pt x="0" y="128811"/>
                  </a:moveTo>
                  <a:cubicBezTo>
                    <a:pt x="0" y="57671"/>
                    <a:pt x="57671" y="0"/>
                    <a:pt x="128811" y="0"/>
                  </a:cubicBezTo>
                  <a:lnTo>
                    <a:pt x="1416888" y="0"/>
                  </a:lnTo>
                  <a:cubicBezTo>
                    <a:pt x="1488028" y="0"/>
                    <a:pt x="1545699" y="57671"/>
                    <a:pt x="1545699" y="128811"/>
                  </a:cubicBezTo>
                  <a:lnTo>
                    <a:pt x="1545699" y="644038"/>
                  </a:lnTo>
                  <a:cubicBezTo>
                    <a:pt x="1545699" y="715178"/>
                    <a:pt x="1488028" y="772849"/>
                    <a:pt x="1416888" y="772849"/>
                  </a:cubicBezTo>
                  <a:lnTo>
                    <a:pt x="128811" y="772849"/>
                  </a:lnTo>
                  <a:cubicBezTo>
                    <a:pt x="57671" y="772849"/>
                    <a:pt x="0" y="715178"/>
                    <a:pt x="0" y="644038"/>
                  </a:cubicBezTo>
                  <a:lnTo>
                    <a:pt x="0" y="128811"/>
                  </a:lnTo>
                  <a:close/>
                </a:path>
              </a:pathLst>
            </a:custGeom>
            <a:grpFill/>
            <a:ln w="19050">
              <a:solidFill>
                <a:srgbClr val="002060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9157" tIns="49157" rIns="49157" bIns="49157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itchFamily="34" charset="0"/>
                </a:rPr>
                <a:t>2 </a:t>
              </a:r>
              <a:r>
                <a:rPr lang="ru-RU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itchFamily="34" charset="0"/>
                  <a:cs typeface="Microsoft Sans Serif"/>
                </a:rPr>
                <a:t>– </a:t>
              </a:r>
              <a:r>
                <a:rPr lang="ru-RU" sz="1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itchFamily="34" charset="0"/>
                  <a:cs typeface="Microsoft Sans Serif"/>
                </a:rPr>
                <a:t>16 </a:t>
              </a:r>
              <a:r>
                <a:rPr lang="ru-RU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itchFamily="34" charset="0"/>
                  <a:cs typeface="Microsoft Sans Serif"/>
                </a:rPr>
                <a:t>член</a:t>
              </a:r>
              <a:r>
                <a:rPr lang="ru-RU" sz="1600" b="1" dirty="0">
                  <a:solidFill>
                    <a:schemeClr val="tx1"/>
                  </a:solidFill>
                  <a:latin typeface="Arial Black" pitchFamily="34" charset="0"/>
                  <a:cs typeface="Microsoft Sans Serif"/>
                </a:rPr>
                <a:t>ов</a:t>
              </a:r>
              <a:endParaRPr lang="ru-RU" sz="1600" b="1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</p:grpSp>
      <p:cxnSp>
        <p:nvCxnSpPr>
          <p:cNvPr id="24" name="Прямая соединительная линия 23"/>
          <p:cNvCxnSpPr/>
          <p:nvPr/>
        </p:nvCxnSpPr>
        <p:spPr>
          <a:xfrm>
            <a:off x="4628421" y="2718315"/>
            <a:ext cx="0" cy="756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551643" y="3447466"/>
            <a:ext cx="58070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551643" y="3433999"/>
            <a:ext cx="0" cy="468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5384801" y="3433999"/>
            <a:ext cx="0" cy="468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7327899" y="3432957"/>
            <a:ext cx="0" cy="468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3572941" y="3432957"/>
            <a:ext cx="0" cy="468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4842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342900"/>
            <a:ext cx="6718300" cy="1114425"/>
          </a:xfrm>
          <a:solidFill>
            <a:srgbClr val="D6E6F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lnSpc>
                <a:spcPts val="2500"/>
              </a:lnSpc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Кто не вправе возглавлять избирательную комиссию</a:t>
            </a:r>
          </a:p>
        </p:txBody>
      </p:sp>
      <p:grpSp>
        <p:nvGrpSpPr>
          <p:cNvPr id="8195" name="Group 45"/>
          <p:cNvGrpSpPr>
            <a:grpSpLocks/>
          </p:cNvGrpSpPr>
          <p:nvPr/>
        </p:nvGrpSpPr>
        <p:grpSpPr bwMode="auto">
          <a:xfrm>
            <a:off x="660681" y="1530407"/>
            <a:ext cx="7560000" cy="5255076"/>
            <a:chOff x="476" y="1162"/>
            <a:chExt cx="4354" cy="2932"/>
          </a:xfrm>
        </p:grpSpPr>
        <p:sp>
          <p:nvSpPr>
            <p:cNvPr id="9245" name="AutoShape 32"/>
            <p:cNvSpPr>
              <a:spLocks noChangeArrowheads="1"/>
            </p:cNvSpPr>
            <p:nvPr/>
          </p:nvSpPr>
          <p:spPr bwMode="auto">
            <a:xfrm>
              <a:off x="476" y="1162"/>
              <a:ext cx="4354" cy="482"/>
            </a:xfrm>
            <a:prstGeom prst="roundRect">
              <a:avLst>
                <a:gd name="adj" fmla="val 16667"/>
              </a:avLst>
            </a:prstGeom>
            <a:solidFill>
              <a:srgbClr val="D6E6FE"/>
            </a:solidFill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charset="0"/>
                </a:rPr>
                <a:t>кандидат в депутаты Палаты представителей</a:t>
              </a:r>
            </a:p>
          </p:txBody>
        </p:sp>
        <p:sp>
          <p:nvSpPr>
            <p:cNvPr id="2" name="AutoShape 32"/>
            <p:cNvSpPr>
              <a:spLocks noChangeArrowheads="1"/>
            </p:cNvSpPr>
            <p:nvPr/>
          </p:nvSpPr>
          <p:spPr bwMode="auto">
            <a:xfrm>
              <a:off x="487" y="2240"/>
              <a:ext cx="1270" cy="482"/>
            </a:xfrm>
            <a:prstGeom prst="roundRect">
              <a:avLst>
                <a:gd name="adj" fmla="val 16667"/>
              </a:avLst>
            </a:prstGeom>
            <a:solidFill>
              <a:srgbClr val="D6E6FE"/>
            </a:solidFill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charset="0"/>
                </a:rPr>
                <a:t>близкий</a:t>
              </a:r>
              <a:b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charset="0"/>
                </a:rPr>
              </a:br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charset="0"/>
                </a:rPr>
                <a:t>родственник</a:t>
              </a:r>
            </a:p>
          </p:txBody>
        </p:sp>
        <p:sp>
          <p:nvSpPr>
            <p:cNvPr id="8198" name="Line 97"/>
            <p:cNvSpPr>
              <a:spLocks noChangeShapeType="1"/>
            </p:cNvSpPr>
            <p:nvPr/>
          </p:nvSpPr>
          <p:spPr bwMode="auto">
            <a:xfrm>
              <a:off x="1105" y="2819"/>
              <a:ext cx="0" cy="793"/>
            </a:xfrm>
            <a:prstGeom prst="line">
              <a:avLst/>
            </a:prstGeom>
            <a:ln w="9525" cap="flat" cmpd="sng" algn="ctr">
              <a:solidFill>
                <a:schemeClr val="accent5"/>
              </a:solidFill>
              <a:prstDash val="solid"/>
              <a:round/>
              <a:headEnd type="arrow" w="med" len="med"/>
              <a:tailEnd type="arrow" w="med" len="med"/>
            </a:ln>
            <a:ex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" name="AutoShape 32"/>
            <p:cNvSpPr>
              <a:spLocks noChangeArrowheads="1"/>
            </p:cNvSpPr>
            <p:nvPr/>
          </p:nvSpPr>
          <p:spPr bwMode="auto">
            <a:xfrm>
              <a:off x="1973" y="2228"/>
              <a:ext cx="1270" cy="482"/>
            </a:xfrm>
            <a:prstGeom prst="roundRect">
              <a:avLst>
                <a:gd name="adj" fmla="val 16667"/>
              </a:avLst>
            </a:prstGeom>
            <a:solidFill>
              <a:srgbClr val="D6E6FE"/>
            </a:solidFill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charset="0"/>
                </a:rPr>
                <a:t>супруг (супруга)</a:t>
              </a:r>
            </a:p>
          </p:txBody>
        </p:sp>
        <p:sp>
          <p:nvSpPr>
            <p:cNvPr id="4" name="AutoShape 32"/>
            <p:cNvSpPr>
              <a:spLocks noChangeArrowheads="1"/>
            </p:cNvSpPr>
            <p:nvPr/>
          </p:nvSpPr>
          <p:spPr bwMode="auto">
            <a:xfrm>
              <a:off x="3525" y="2244"/>
              <a:ext cx="1270" cy="482"/>
            </a:xfrm>
            <a:prstGeom prst="roundRect">
              <a:avLst>
                <a:gd name="adj" fmla="val 16667"/>
              </a:avLst>
            </a:prstGeom>
            <a:solidFill>
              <a:srgbClr val="D6E6FE"/>
            </a:solidFill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charset="0"/>
                </a:rPr>
                <a:t>непосредственно</a:t>
              </a:r>
            </a:p>
            <a:p>
              <a:pPr algn="ctr">
                <a:defRPr/>
              </a:pPr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charset="0"/>
                </a:rPr>
                <a:t>подчиненный</a:t>
              </a:r>
            </a:p>
          </p:txBody>
        </p:sp>
        <p:sp>
          <p:nvSpPr>
            <p:cNvPr id="8201" name="Line 29"/>
            <p:cNvSpPr>
              <a:spLocks noChangeShapeType="1"/>
            </p:cNvSpPr>
            <p:nvPr/>
          </p:nvSpPr>
          <p:spPr bwMode="auto">
            <a:xfrm>
              <a:off x="2608" y="1664"/>
              <a:ext cx="0" cy="544"/>
            </a:xfrm>
            <a:prstGeom prst="line">
              <a:avLst/>
            </a:prstGeom>
            <a:ln w="9525" cap="flat" cmpd="sng" algn="ctr">
              <a:solidFill>
                <a:schemeClr val="accent5"/>
              </a:solidFill>
              <a:prstDash val="solid"/>
              <a:round/>
              <a:headEnd type="arrow" w="med" len="med"/>
              <a:tailEnd type="arrow" w="med" len="med"/>
            </a:ln>
            <a:ex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202" name="Line 31"/>
            <p:cNvSpPr>
              <a:spLocks noChangeShapeType="1"/>
            </p:cNvSpPr>
            <p:nvPr/>
          </p:nvSpPr>
          <p:spPr bwMode="auto">
            <a:xfrm>
              <a:off x="1111" y="1664"/>
              <a:ext cx="0" cy="544"/>
            </a:xfrm>
            <a:prstGeom prst="line">
              <a:avLst/>
            </a:prstGeom>
            <a:ln w="9525" cap="flat" cmpd="sng" algn="ctr">
              <a:solidFill>
                <a:schemeClr val="accent5"/>
              </a:solidFill>
              <a:prstDash val="solid"/>
              <a:round/>
              <a:headEnd type="arrow" w="med" len="med"/>
              <a:tailEnd type="arrow" w="med" len="med"/>
            </a:ln>
            <a:ex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203" name="Line 32"/>
            <p:cNvSpPr>
              <a:spLocks noChangeShapeType="1"/>
            </p:cNvSpPr>
            <p:nvPr/>
          </p:nvSpPr>
          <p:spPr bwMode="auto">
            <a:xfrm>
              <a:off x="4150" y="1661"/>
              <a:ext cx="0" cy="544"/>
            </a:xfrm>
            <a:prstGeom prst="line">
              <a:avLst/>
            </a:prstGeom>
            <a:ln w="9525" cap="flat" cmpd="sng" algn="ctr">
              <a:solidFill>
                <a:schemeClr val="accent5"/>
              </a:solidFill>
              <a:prstDash val="solid"/>
              <a:round/>
              <a:headEnd type="arrow" w="med" len="med"/>
              <a:tailEnd type="arrow" w="med" len="med"/>
            </a:ln>
            <a:ex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" name="AutoShape 32"/>
            <p:cNvSpPr>
              <a:spLocks noChangeArrowheads="1"/>
            </p:cNvSpPr>
            <p:nvPr/>
          </p:nvSpPr>
          <p:spPr bwMode="auto">
            <a:xfrm>
              <a:off x="476" y="3612"/>
              <a:ext cx="4354" cy="482"/>
            </a:xfrm>
            <a:prstGeom prst="roundRect">
              <a:avLst>
                <a:gd name="adj" fmla="val 16667"/>
              </a:avLst>
            </a:prstGeom>
            <a:solidFill>
              <a:srgbClr val="D6E6FE"/>
            </a:solidFill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charset="0"/>
                </a:rPr>
                <a:t>председатель </a:t>
              </a:r>
              <a:r>
                <a:rPr lang="ru-RU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charset="0"/>
                </a:rPr>
                <a:t>комиссии</a:t>
              </a:r>
              <a:endPara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endParaRPr>
            </a:p>
          </p:txBody>
        </p:sp>
        <p:sp>
          <p:nvSpPr>
            <p:cNvPr id="8205" name="Line 97"/>
            <p:cNvSpPr>
              <a:spLocks noChangeShapeType="1"/>
            </p:cNvSpPr>
            <p:nvPr/>
          </p:nvSpPr>
          <p:spPr bwMode="auto">
            <a:xfrm>
              <a:off x="2601" y="2819"/>
              <a:ext cx="0" cy="793"/>
            </a:xfrm>
            <a:prstGeom prst="line">
              <a:avLst/>
            </a:prstGeom>
            <a:ln w="9525" cap="flat" cmpd="sng" algn="ctr">
              <a:solidFill>
                <a:schemeClr val="accent5"/>
              </a:solidFill>
              <a:prstDash val="solid"/>
              <a:round/>
              <a:headEnd type="arrow" w="med" len="med"/>
              <a:tailEnd type="arrow" w="med" len="med"/>
            </a:ln>
            <a:ex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206" name="Line 97"/>
            <p:cNvSpPr>
              <a:spLocks noChangeShapeType="1"/>
            </p:cNvSpPr>
            <p:nvPr/>
          </p:nvSpPr>
          <p:spPr bwMode="auto">
            <a:xfrm>
              <a:off x="4155" y="2819"/>
              <a:ext cx="0" cy="793"/>
            </a:xfrm>
            <a:prstGeom prst="line">
              <a:avLst/>
            </a:prstGeom>
            <a:ln w="9525" cap="flat" cmpd="sng" algn="ctr">
              <a:solidFill>
                <a:schemeClr val="accent5"/>
              </a:solidFill>
              <a:prstDash val="solid"/>
              <a:round/>
              <a:headEnd type="arrow" w="med" len="med"/>
              <a:tailEnd type="arrow" w="med" len="med"/>
            </a:ln>
            <a:ex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8207" name="Group 38"/>
            <p:cNvGrpSpPr>
              <a:grpSpLocks/>
            </p:cNvGrpSpPr>
            <p:nvPr/>
          </p:nvGrpSpPr>
          <p:grpSpPr bwMode="auto">
            <a:xfrm rot="2617102">
              <a:off x="2438" y="3022"/>
              <a:ext cx="340" cy="340"/>
              <a:chOff x="1474" y="3047"/>
              <a:chExt cx="340" cy="340"/>
            </a:xfrm>
          </p:grpSpPr>
          <p:sp>
            <p:nvSpPr>
              <p:cNvPr id="8214" name="Line 36"/>
              <p:cNvSpPr>
                <a:spLocks noChangeShapeType="1"/>
              </p:cNvSpPr>
              <p:nvPr/>
            </p:nvSpPr>
            <p:spPr bwMode="auto">
              <a:xfrm>
                <a:off x="1474" y="3203"/>
                <a:ext cx="340" cy="0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  <a:ex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8215" name="Line 37"/>
              <p:cNvSpPr>
                <a:spLocks noChangeShapeType="1"/>
              </p:cNvSpPr>
              <p:nvPr/>
            </p:nvSpPr>
            <p:spPr bwMode="auto">
              <a:xfrm>
                <a:off x="1634" y="3047"/>
                <a:ext cx="0" cy="340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  <a:ex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grpSp>
          <p:nvGrpSpPr>
            <p:cNvPr id="8208" name="Group 39"/>
            <p:cNvGrpSpPr>
              <a:grpSpLocks/>
            </p:cNvGrpSpPr>
            <p:nvPr/>
          </p:nvGrpSpPr>
          <p:grpSpPr bwMode="auto">
            <a:xfrm rot="2617102">
              <a:off x="942" y="3022"/>
              <a:ext cx="340" cy="340"/>
              <a:chOff x="1474" y="3047"/>
              <a:chExt cx="340" cy="340"/>
            </a:xfrm>
          </p:grpSpPr>
          <p:sp>
            <p:nvSpPr>
              <p:cNvPr id="8212" name="Line 40"/>
              <p:cNvSpPr>
                <a:spLocks noChangeShapeType="1"/>
              </p:cNvSpPr>
              <p:nvPr/>
            </p:nvSpPr>
            <p:spPr bwMode="auto">
              <a:xfrm>
                <a:off x="1474" y="3203"/>
                <a:ext cx="340" cy="0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  <a:ex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8213" name="Line 41"/>
              <p:cNvSpPr>
                <a:spLocks noChangeShapeType="1"/>
              </p:cNvSpPr>
              <p:nvPr/>
            </p:nvSpPr>
            <p:spPr bwMode="auto">
              <a:xfrm>
                <a:off x="1634" y="3047"/>
                <a:ext cx="0" cy="340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  <a:ex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grpSp>
          <p:nvGrpSpPr>
            <p:cNvPr id="8209" name="Group 42"/>
            <p:cNvGrpSpPr>
              <a:grpSpLocks/>
            </p:cNvGrpSpPr>
            <p:nvPr/>
          </p:nvGrpSpPr>
          <p:grpSpPr bwMode="auto">
            <a:xfrm rot="2617102">
              <a:off x="3980" y="3022"/>
              <a:ext cx="340" cy="340"/>
              <a:chOff x="1474" y="3047"/>
              <a:chExt cx="340" cy="340"/>
            </a:xfrm>
          </p:grpSpPr>
          <p:sp>
            <p:nvSpPr>
              <p:cNvPr id="8210" name="Line 43"/>
              <p:cNvSpPr>
                <a:spLocks noChangeShapeType="1"/>
              </p:cNvSpPr>
              <p:nvPr/>
            </p:nvSpPr>
            <p:spPr bwMode="auto">
              <a:xfrm>
                <a:off x="1474" y="3203"/>
                <a:ext cx="340" cy="0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  <a:ex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8211" name="Line 44"/>
              <p:cNvSpPr>
                <a:spLocks noChangeShapeType="1"/>
              </p:cNvSpPr>
              <p:nvPr/>
            </p:nvSpPr>
            <p:spPr bwMode="auto">
              <a:xfrm>
                <a:off x="1634" y="3047"/>
                <a:ext cx="0" cy="340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  <a:ex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88690" y="533401"/>
            <a:ext cx="7714731" cy="1062530"/>
          </a:xfrm>
          <a:solidFill>
            <a:srgbClr val="D6E6FE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24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Режим работы</a:t>
            </a:r>
            <a:r>
              <a:rPr lang="ru-RU" sz="24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областной, </a:t>
            </a:r>
            <a:br>
              <a:rPr lang="ru-RU" sz="24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Минской городской, </a:t>
            </a:r>
            <a:r>
              <a:rPr lang="ru-RU" sz="24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окружной </a:t>
            </a:r>
            <a:br>
              <a:rPr lang="ru-RU" sz="24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избирательной комиссии</a:t>
            </a:r>
          </a:p>
        </p:txBody>
      </p:sp>
      <p:grpSp>
        <p:nvGrpSpPr>
          <p:cNvPr id="9219" name="Группа 7167"/>
          <p:cNvGrpSpPr>
            <a:grpSpLocks/>
          </p:cNvGrpSpPr>
          <p:nvPr/>
        </p:nvGrpSpPr>
        <p:grpSpPr bwMode="auto">
          <a:xfrm>
            <a:off x="833700" y="1701514"/>
            <a:ext cx="7567301" cy="5040000"/>
            <a:chOff x="682897" y="2781300"/>
            <a:chExt cx="7209095" cy="3119983"/>
          </a:xfrm>
        </p:grpSpPr>
        <p:grpSp>
          <p:nvGrpSpPr>
            <p:cNvPr id="9220" name="Группа 1"/>
            <p:cNvGrpSpPr>
              <a:grpSpLocks/>
            </p:cNvGrpSpPr>
            <p:nvPr/>
          </p:nvGrpSpPr>
          <p:grpSpPr bwMode="auto">
            <a:xfrm>
              <a:off x="682897" y="2781300"/>
              <a:ext cx="7209095" cy="600549"/>
              <a:chOff x="682897" y="2781300"/>
              <a:chExt cx="7209095" cy="600549"/>
            </a:xfrm>
          </p:grpSpPr>
          <p:sp>
            <p:nvSpPr>
              <p:cNvPr id="6" name="AutoShape 32"/>
              <p:cNvSpPr>
                <a:spLocks noChangeArrowheads="1"/>
              </p:cNvSpPr>
              <p:nvPr/>
            </p:nvSpPr>
            <p:spPr bwMode="auto">
              <a:xfrm>
                <a:off x="682897" y="2806423"/>
                <a:ext cx="3086631" cy="575426"/>
              </a:xfrm>
              <a:prstGeom prst="roundRect">
                <a:avLst>
                  <a:gd name="adj" fmla="val 16667"/>
                </a:avLst>
              </a:prstGeom>
              <a:solidFill>
                <a:srgbClr val="D6E6FE"/>
              </a:solidFill>
              <a:ln>
                <a:solidFill>
                  <a:schemeClr val="bg2">
                    <a:lumMod val="2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7" name="Line 34"/>
              <p:cNvSpPr>
                <a:spLocks noChangeShapeType="1"/>
              </p:cNvSpPr>
              <p:nvPr/>
            </p:nvSpPr>
            <p:spPr bwMode="auto">
              <a:xfrm>
                <a:off x="3769529" y="3105501"/>
                <a:ext cx="1380379" cy="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8" name="AutoShape 73"/>
              <p:cNvSpPr>
                <a:spLocks noChangeArrowheads="1"/>
              </p:cNvSpPr>
              <p:nvPr/>
            </p:nvSpPr>
            <p:spPr bwMode="auto">
              <a:xfrm>
                <a:off x="5148320" y="2781300"/>
                <a:ext cx="2743672" cy="575427"/>
              </a:xfrm>
              <a:prstGeom prst="roundRect">
                <a:avLst>
                  <a:gd name="adj" fmla="val 16667"/>
                </a:avLst>
              </a:prstGeom>
              <a:solidFill>
                <a:srgbClr val="D6E6FE"/>
              </a:solidFill>
              <a:ln>
                <a:solidFill>
                  <a:schemeClr val="bg2">
                    <a:lumMod val="2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9" name="Text Box 74"/>
              <p:cNvSpPr txBox="1">
                <a:spLocks noChangeArrowheads="1"/>
              </p:cNvSpPr>
              <p:nvPr/>
            </p:nvSpPr>
            <p:spPr bwMode="auto">
              <a:xfrm>
                <a:off x="700988" y="2945170"/>
                <a:ext cx="2983744" cy="247686"/>
              </a:xfrm>
              <a:prstGeom prst="rect">
                <a:avLst/>
              </a:prstGeom>
              <a:solidFill>
                <a:srgbClr val="D6E6F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2000" dirty="0" smtClean="0"/>
                  <a:t>понедельник – пятница</a:t>
                </a:r>
              </a:p>
            </p:txBody>
          </p:sp>
          <p:sp>
            <p:nvSpPr>
              <p:cNvPr id="10" name="Text Box 75"/>
              <p:cNvSpPr txBox="1">
                <a:spLocks noChangeArrowheads="1"/>
              </p:cNvSpPr>
              <p:nvPr/>
            </p:nvSpPr>
            <p:spPr bwMode="auto">
              <a:xfrm>
                <a:off x="5285503" y="2911696"/>
                <a:ext cx="2565159" cy="247686"/>
              </a:xfrm>
              <a:prstGeom prst="rect">
                <a:avLst/>
              </a:prstGeom>
              <a:solidFill>
                <a:srgbClr val="D6E6F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2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с 10 до 19 часов</a:t>
                </a:r>
              </a:p>
            </p:txBody>
          </p:sp>
        </p:grpSp>
        <p:grpSp>
          <p:nvGrpSpPr>
            <p:cNvPr id="9221" name="Группа 2"/>
            <p:cNvGrpSpPr>
              <a:grpSpLocks/>
            </p:cNvGrpSpPr>
            <p:nvPr/>
          </p:nvGrpSpPr>
          <p:grpSpPr bwMode="auto">
            <a:xfrm>
              <a:off x="1116265" y="3550529"/>
              <a:ext cx="6768773" cy="596960"/>
              <a:chOff x="1116265" y="3430524"/>
              <a:chExt cx="6768773" cy="596960"/>
            </a:xfrm>
          </p:grpSpPr>
          <p:sp>
            <p:nvSpPr>
              <p:cNvPr id="12" name="AutoShape 32"/>
              <p:cNvSpPr>
                <a:spLocks noChangeArrowheads="1"/>
              </p:cNvSpPr>
              <p:nvPr/>
            </p:nvSpPr>
            <p:spPr bwMode="auto">
              <a:xfrm>
                <a:off x="1116265" y="3455647"/>
                <a:ext cx="2376372" cy="571837"/>
              </a:xfrm>
              <a:prstGeom prst="roundRect">
                <a:avLst>
                  <a:gd name="adj" fmla="val 16667"/>
                </a:avLst>
              </a:prstGeom>
              <a:solidFill>
                <a:srgbClr val="D6E6FE"/>
              </a:solidFill>
              <a:ln>
                <a:solidFill>
                  <a:schemeClr val="bg2">
                    <a:lumMod val="2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3" name="Line 34"/>
              <p:cNvSpPr>
                <a:spLocks noChangeShapeType="1"/>
              </p:cNvSpPr>
              <p:nvPr/>
            </p:nvSpPr>
            <p:spPr bwMode="auto">
              <a:xfrm>
                <a:off x="3492637" y="3753529"/>
                <a:ext cx="1657270" cy="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4" name="AutoShape 73"/>
              <p:cNvSpPr>
                <a:spLocks noChangeArrowheads="1"/>
              </p:cNvSpPr>
              <p:nvPr/>
            </p:nvSpPr>
            <p:spPr bwMode="auto">
              <a:xfrm>
                <a:off x="5148320" y="3430524"/>
                <a:ext cx="2736718" cy="571837"/>
              </a:xfrm>
              <a:prstGeom prst="roundRect">
                <a:avLst>
                  <a:gd name="adj" fmla="val 16667"/>
                </a:avLst>
              </a:prstGeom>
              <a:solidFill>
                <a:srgbClr val="D6E6FE"/>
              </a:solidFill>
              <a:ln>
                <a:solidFill>
                  <a:schemeClr val="bg2">
                    <a:lumMod val="2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5" name="Text Box 74"/>
              <p:cNvSpPr txBox="1">
                <a:spLocks noChangeArrowheads="1"/>
              </p:cNvSpPr>
              <p:nvPr/>
            </p:nvSpPr>
            <p:spPr bwMode="auto">
              <a:xfrm>
                <a:off x="1369758" y="3558528"/>
                <a:ext cx="1714795" cy="247686"/>
              </a:xfrm>
              <a:prstGeom prst="rect">
                <a:avLst/>
              </a:prstGeom>
              <a:solidFill>
                <a:srgbClr val="D6E6F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2000" dirty="0" smtClean="0"/>
                  <a:t>перерыв</a:t>
                </a:r>
              </a:p>
            </p:txBody>
          </p:sp>
          <p:sp>
            <p:nvSpPr>
              <p:cNvPr id="29" name="Text Box 75"/>
              <p:cNvSpPr txBox="1">
                <a:spLocks noChangeArrowheads="1"/>
              </p:cNvSpPr>
              <p:nvPr/>
            </p:nvSpPr>
            <p:spPr bwMode="auto">
              <a:xfrm>
                <a:off x="5268356" y="3558528"/>
                <a:ext cx="2503601" cy="247686"/>
              </a:xfrm>
              <a:prstGeom prst="rect">
                <a:avLst/>
              </a:prstGeom>
              <a:solidFill>
                <a:srgbClr val="D6E6F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 eaLnBrk="1" hangingPunct="1">
                  <a:defRPr sz="20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ru-RU" dirty="0"/>
                  <a:t>с 14 до 15 часов</a:t>
                </a:r>
              </a:p>
            </p:txBody>
          </p:sp>
        </p:grpSp>
        <p:grpSp>
          <p:nvGrpSpPr>
            <p:cNvPr id="9222" name="Группа 29"/>
            <p:cNvGrpSpPr>
              <a:grpSpLocks/>
            </p:cNvGrpSpPr>
            <p:nvPr/>
          </p:nvGrpSpPr>
          <p:grpSpPr bwMode="auto">
            <a:xfrm>
              <a:off x="682897" y="4436997"/>
              <a:ext cx="7209095" cy="600549"/>
              <a:chOff x="682897" y="4436997"/>
              <a:chExt cx="7209095" cy="600549"/>
            </a:xfrm>
          </p:grpSpPr>
          <p:sp>
            <p:nvSpPr>
              <p:cNvPr id="32" name="AutoShape 32"/>
              <p:cNvSpPr>
                <a:spLocks noChangeArrowheads="1"/>
              </p:cNvSpPr>
              <p:nvPr/>
            </p:nvSpPr>
            <p:spPr bwMode="auto">
              <a:xfrm>
                <a:off x="682897" y="4462120"/>
                <a:ext cx="3086631" cy="575426"/>
              </a:xfrm>
              <a:prstGeom prst="roundRect">
                <a:avLst>
                  <a:gd name="adj" fmla="val 16667"/>
                </a:avLst>
              </a:prstGeom>
              <a:solidFill>
                <a:srgbClr val="D6E6FE"/>
              </a:solidFill>
              <a:ln>
                <a:solidFill>
                  <a:schemeClr val="bg2">
                    <a:lumMod val="2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3" name="Line 34"/>
              <p:cNvSpPr>
                <a:spLocks noChangeShapeType="1"/>
              </p:cNvSpPr>
              <p:nvPr/>
            </p:nvSpPr>
            <p:spPr bwMode="auto">
              <a:xfrm>
                <a:off x="3769528" y="4761198"/>
                <a:ext cx="1380380" cy="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4" name="AutoShape 73"/>
              <p:cNvSpPr>
                <a:spLocks noChangeArrowheads="1"/>
              </p:cNvSpPr>
              <p:nvPr/>
            </p:nvSpPr>
            <p:spPr bwMode="auto">
              <a:xfrm>
                <a:off x="5148320" y="4436997"/>
                <a:ext cx="2743672" cy="575427"/>
              </a:xfrm>
              <a:prstGeom prst="roundRect">
                <a:avLst>
                  <a:gd name="adj" fmla="val 16667"/>
                </a:avLst>
              </a:prstGeom>
              <a:solidFill>
                <a:srgbClr val="D6E6FE"/>
              </a:solidFill>
              <a:ln>
                <a:solidFill>
                  <a:schemeClr val="bg2">
                    <a:lumMod val="2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5" name="Text Box 74"/>
              <p:cNvSpPr txBox="1">
                <a:spLocks noChangeArrowheads="1"/>
              </p:cNvSpPr>
              <p:nvPr/>
            </p:nvSpPr>
            <p:spPr bwMode="auto">
              <a:xfrm>
                <a:off x="735284" y="4566195"/>
                <a:ext cx="2915152" cy="401141"/>
              </a:xfrm>
              <a:prstGeom prst="rect">
                <a:avLst/>
              </a:prstGeom>
              <a:solidFill>
                <a:srgbClr val="D6E6F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2000" dirty="0" smtClean="0"/>
                  <a:t>суббота</a:t>
                </a:r>
              </a:p>
            </p:txBody>
          </p:sp>
          <p:sp>
            <p:nvSpPr>
              <p:cNvPr id="36" name="Text Box 75"/>
              <p:cNvSpPr txBox="1">
                <a:spLocks noChangeArrowheads="1"/>
              </p:cNvSpPr>
              <p:nvPr/>
            </p:nvSpPr>
            <p:spPr bwMode="auto">
              <a:xfrm>
                <a:off x="5285503" y="4600867"/>
                <a:ext cx="2469305" cy="247686"/>
              </a:xfrm>
              <a:prstGeom prst="rect">
                <a:avLst/>
              </a:prstGeom>
              <a:solidFill>
                <a:srgbClr val="D6E6F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2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с 10 до 14 часов</a:t>
                </a:r>
              </a:p>
            </p:txBody>
          </p:sp>
        </p:grpSp>
        <p:grpSp>
          <p:nvGrpSpPr>
            <p:cNvPr id="9223" name="Группа 3"/>
            <p:cNvGrpSpPr>
              <a:grpSpLocks/>
            </p:cNvGrpSpPr>
            <p:nvPr/>
          </p:nvGrpSpPr>
          <p:grpSpPr bwMode="auto">
            <a:xfrm>
              <a:off x="682898" y="5300734"/>
              <a:ext cx="7209094" cy="600549"/>
              <a:chOff x="682898" y="5300734"/>
              <a:chExt cx="7209094" cy="600549"/>
            </a:xfrm>
          </p:grpSpPr>
          <p:sp>
            <p:nvSpPr>
              <p:cNvPr id="39" name="AutoShape 32"/>
              <p:cNvSpPr>
                <a:spLocks noChangeArrowheads="1"/>
              </p:cNvSpPr>
              <p:nvPr/>
            </p:nvSpPr>
            <p:spPr bwMode="auto">
              <a:xfrm>
                <a:off x="682898" y="5325857"/>
                <a:ext cx="3086631" cy="575426"/>
              </a:xfrm>
              <a:prstGeom prst="roundRect">
                <a:avLst>
                  <a:gd name="adj" fmla="val 16667"/>
                </a:avLst>
              </a:prstGeom>
              <a:solidFill>
                <a:srgbClr val="D6E6FE"/>
              </a:solidFill>
              <a:ln>
                <a:solidFill>
                  <a:schemeClr val="bg2">
                    <a:lumMod val="2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0" name="Line 34"/>
              <p:cNvSpPr>
                <a:spLocks noChangeShapeType="1"/>
              </p:cNvSpPr>
              <p:nvPr/>
            </p:nvSpPr>
            <p:spPr bwMode="auto">
              <a:xfrm>
                <a:off x="3769529" y="5624935"/>
                <a:ext cx="1380379" cy="0"/>
              </a:xfrm>
              <a:prstGeom prst="line">
                <a:avLst/>
              </a:prstGeom>
              <a:ln w="952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" name="AutoShape 73"/>
              <p:cNvSpPr>
                <a:spLocks noChangeArrowheads="1"/>
              </p:cNvSpPr>
              <p:nvPr/>
            </p:nvSpPr>
            <p:spPr bwMode="auto">
              <a:xfrm>
                <a:off x="5148320" y="5300734"/>
                <a:ext cx="2743672" cy="575427"/>
              </a:xfrm>
              <a:prstGeom prst="roundRect">
                <a:avLst>
                  <a:gd name="adj" fmla="val 16667"/>
                </a:avLst>
              </a:prstGeom>
              <a:solidFill>
                <a:srgbClr val="D6E6FE"/>
              </a:solidFill>
              <a:ln>
                <a:solidFill>
                  <a:schemeClr val="bg2">
                    <a:lumMod val="2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2" name="Text Box 74"/>
              <p:cNvSpPr txBox="1">
                <a:spLocks noChangeArrowheads="1"/>
              </p:cNvSpPr>
              <p:nvPr/>
            </p:nvSpPr>
            <p:spPr bwMode="auto">
              <a:xfrm>
                <a:off x="735283" y="5429935"/>
                <a:ext cx="2846560" cy="247686"/>
              </a:xfrm>
              <a:prstGeom prst="rect">
                <a:avLst/>
              </a:prstGeom>
              <a:solidFill>
                <a:srgbClr val="D6E6F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2000" dirty="0" smtClean="0"/>
                  <a:t>воскресенье</a:t>
                </a:r>
              </a:p>
            </p:txBody>
          </p:sp>
          <p:sp>
            <p:nvSpPr>
              <p:cNvPr id="43" name="Text Box 75"/>
              <p:cNvSpPr txBox="1">
                <a:spLocks noChangeArrowheads="1"/>
              </p:cNvSpPr>
              <p:nvPr/>
            </p:nvSpPr>
            <p:spPr bwMode="auto">
              <a:xfrm>
                <a:off x="5285503" y="5441351"/>
                <a:ext cx="2469305" cy="247686"/>
              </a:xfrm>
              <a:prstGeom prst="rect">
                <a:avLst/>
              </a:prstGeom>
              <a:solidFill>
                <a:srgbClr val="D6E6F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2000" b="1" dirty="0" smtClean="0">
                    <a:solidFill>
                      <a:srgbClr val="FF0000"/>
                    </a:solidFill>
                  </a:rPr>
                  <a:t>выходной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9599</TotalTime>
  <Words>1748</Words>
  <Application>Microsoft Office PowerPoint</Application>
  <PresentationFormat>Экран (4:3)</PresentationFormat>
  <Paragraphs>360</Paragraphs>
  <Slides>35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Кнопка</vt:lpstr>
      <vt:lpstr>Выборы депутатов Палаты представителей Национального собрания Республики Беларусь  седьмого созыва</vt:lpstr>
      <vt:lpstr>Система комиссий  по подготовке и проведению выборов депутатов Палаты представителей</vt:lpstr>
      <vt:lpstr>  Центральная комиссия Республики Беларусь  по выборам и проведению республиканских референдумов  </vt:lpstr>
      <vt:lpstr>Органы, формирующие территориальные, окружные, участковые комиссии </vt:lpstr>
      <vt:lpstr>Сроки  образования  избирательных  комиссий  и сроки их полномочий  </vt:lpstr>
      <vt:lpstr>Состав областной, Минской городской, окружной избирательной комиссии</vt:lpstr>
      <vt:lpstr>Состав участковой избирательной комиссии</vt:lpstr>
      <vt:lpstr> Кто не вправе возглавлять избирательную комиссию</vt:lpstr>
      <vt:lpstr>Режим работы областной,  Минской городской, окружной  избирательной комиссии</vt:lpstr>
      <vt:lpstr>Кто вправе присутствовать на заседании избирательной комиссии</vt:lpstr>
      <vt:lpstr>Правомочность заседания избирательной комиссии</vt:lpstr>
      <vt:lpstr>Правомочность принятия решения избирательной комиссии</vt:lpstr>
      <vt:lpstr>Правомочность принятия решения избирательной комиссии при равном количестве голосов</vt:lpstr>
      <vt:lpstr>В каких случаях по особому мнению  члена окружной избирательной комиссии  принимается решение?</vt:lpstr>
      <vt:lpstr>Сроки рассмотрения обращений</vt:lpstr>
      <vt:lpstr>Выдвижение кандидатов в депутаты Палаты представителей</vt:lpstr>
      <vt:lpstr>Период выдвижения  кандидатов в депутаты  </vt:lpstr>
      <vt:lpstr>Сроки подачи документов о регистрации инициативной группы и регистрации инициативной группы</vt:lpstr>
      <vt:lpstr>Основные правила сбора подписей избирателей</vt:lpstr>
      <vt:lpstr>Прием  документов  для  регистрации  кандидатов  в  депутаты</vt:lpstr>
      <vt:lpstr>Слайд 21</vt:lpstr>
      <vt:lpstr>Основная проверка достоверности подписей</vt:lpstr>
      <vt:lpstr>Дополнительная проверка  достоверности подписей</vt:lpstr>
      <vt:lpstr>Регистрация кандидатов в депутаты</vt:lpstr>
      <vt:lpstr>Документы, прилагаемые к протоколу о регистрации кандидатов в депутаты,  которые представляются в Центральную комиссию</vt:lpstr>
      <vt:lpstr>Обжалование  решения  об  отказе  в  регистрации  кандидатом  в  депутаты</vt:lpstr>
      <vt:lpstr>Период предвыборной агитации</vt:lpstr>
      <vt:lpstr>Формы предвыборной агитации</vt:lpstr>
      <vt:lpstr>Законодательные гарантии проведения предвыборной агитации</vt:lpstr>
      <vt:lpstr>Формирование избирательного фонда кандидата в депутаты</vt:lpstr>
      <vt:lpstr>Использование средств избирательного фонда </vt:lpstr>
      <vt:lpstr>Установление результатов выборов </vt:lpstr>
      <vt:lpstr>Представление  протоколов о  результатах  выборов</vt:lpstr>
      <vt:lpstr>Сообщение о результатах выборов</vt:lpstr>
      <vt:lpstr>Установление итогов выборов Центральной комиссией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election standards:</dc:title>
  <dc:creator>WiZaRd</dc:creator>
  <cp:lastModifiedBy>c400</cp:lastModifiedBy>
  <cp:revision>437</cp:revision>
  <cp:lastPrinted>2019-08-07T07:53:27Z</cp:lastPrinted>
  <dcterms:created xsi:type="dcterms:W3CDTF">2011-01-17T10:27:53Z</dcterms:created>
  <dcterms:modified xsi:type="dcterms:W3CDTF">2019-10-26T15:35:37Z</dcterms:modified>
</cp:coreProperties>
</file>