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94" r:id="rId4"/>
    <p:sldId id="260" r:id="rId5"/>
    <p:sldId id="304" r:id="rId6"/>
    <p:sldId id="261" r:id="rId7"/>
    <p:sldId id="296" r:id="rId8"/>
    <p:sldId id="297" r:id="rId9"/>
    <p:sldId id="298" r:id="rId10"/>
    <p:sldId id="278" r:id="rId11"/>
    <p:sldId id="299" r:id="rId12"/>
    <p:sldId id="284" r:id="rId13"/>
    <p:sldId id="305" r:id="rId14"/>
    <p:sldId id="283" r:id="rId15"/>
    <p:sldId id="301" r:id="rId16"/>
    <p:sldId id="266" r:id="rId17"/>
    <p:sldId id="268" r:id="rId18"/>
    <p:sldId id="290" r:id="rId19"/>
    <p:sldId id="288" r:id="rId20"/>
    <p:sldId id="306" r:id="rId21"/>
    <p:sldId id="291" r:id="rId22"/>
    <p:sldId id="292" r:id="rId23"/>
    <p:sldId id="272" r:id="rId24"/>
    <p:sldId id="270" r:id="rId25"/>
    <p:sldId id="267" r:id="rId26"/>
    <p:sldId id="293" r:id="rId27"/>
    <p:sldId id="307" r:id="rId28"/>
    <p:sldId id="2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318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67" y="0"/>
            <a:ext cx="918136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7153" y="1266092"/>
            <a:ext cx="7649308" cy="227134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Актуальные аспекты деятельности педагога социального и педагога-психолога в организации социально-педагогической поддержки обучающихся и оказания им психологической помощи</a:t>
            </a:r>
            <a:br>
              <a:rPr lang="ru-RU" sz="2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endParaRPr lang="ru-RU" sz="1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3727" y="169147"/>
            <a:ext cx="70602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Главное управление по образованию Могилевского облисполкома</a:t>
            </a:r>
            <a:endParaRPr lang="ru-RU" sz="15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697" y="452705"/>
            <a:ext cx="90692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Государственное учреждение образования «Могилевский областной социально-педагогический центр»</a:t>
            </a:r>
            <a:endParaRPr lang="ru-RU" sz="15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4894" y="3754314"/>
            <a:ext cx="5877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Документирование деятельности педагога-психолога и педагога социального в соответствии с действующим законодательством</a:t>
            </a:r>
            <a:endParaRPr lang="ru-RU" sz="160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4894" y="4961273"/>
            <a:ext cx="5877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Оформление и ведение планирующей, учетной и аналитической документации</a:t>
            </a:r>
            <a:endParaRPr lang="ru-RU" sz="160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6837" y="6317660"/>
            <a:ext cx="1652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Могилев, 2022</a:t>
            </a:r>
            <a:endParaRPr lang="ru-RU" sz="14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User\Desktop\логоти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8" y="5607972"/>
            <a:ext cx="945538" cy="97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0324" y="228507"/>
            <a:ext cx="54358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неделю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педагога-психолога (педагога социального)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УО _______________________________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(20__/ 20__ уч. год)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" y="290061"/>
            <a:ext cx="1565031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Сетка на неделю</a:t>
            </a:r>
            <a:endParaRPr lang="ru-RU" sz="1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105" y="597839"/>
            <a:ext cx="207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усмотрение специалиста</a:t>
            </a:r>
            <a:endParaRPr lang="ru-RU" sz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9092" y="6343645"/>
            <a:ext cx="55039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Педагог социальный (педагог-психолог)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_____________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__________________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518079"/>
              </p:ext>
            </p:extLst>
          </p:nvPr>
        </p:nvGraphicFramePr>
        <p:xfrm>
          <a:off x="545123" y="1228781"/>
          <a:ext cx="7948227" cy="50708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732650"/>
                <a:gridCol w="1078046"/>
                <a:gridCol w="1037068"/>
                <a:gridCol w="1022883"/>
                <a:gridCol w="1027086"/>
                <a:gridCol w="1027086"/>
                <a:gridCol w="1023408"/>
              </a:tblGrid>
              <a:tr h="40190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>
                    <a:lnTlToB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___________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____________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ПЯТНИЦА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СУББОТА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</a:t>
                      </a:r>
                      <a:endParaRPr lang="ru-RU" sz="9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СРОЧНО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ОРГАНИЗ. –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МЕТОДИЧЕСКАЯ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49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И ПРОСВЕЩЕНИЕ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ДИАГНОСТИЧЕСКАЯ РАБОТА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50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КОРРЕКЦИОННО-РАЗВИВАЮЩАЯ РАБОТА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КОНСУЛЬТИРОВАНИЕ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ЗДОРОВЬЕСБЕРЕГАЮЩАЯ ДЕЯТЕЛЬНОСТЬ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ПО ЗАЩИТЕ ПРАВ </a:t>
                      </a: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ЗАКОННЫХ ИНТЕРЕСОВ Н/Л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ПРИМЕЧАНИЯ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  <a:tr h="132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094" marR="520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37357" y="736321"/>
            <a:ext cx="248661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Постановления №450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22.11.2022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38346" y="176868"/>
            <a:ext cx="60007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Журналы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учета индивидуальных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групповых форм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873123" y="997931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39152" y="2189420"/>
            <a:ext cx="4638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индивидуальных форм </a:t>
            </a:r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5676" y="2189420"/>
            <a:ext cx="108585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Образцы</a:t>
            </a:r>
            <a:endParaRPr lang="ru-RU" sz="1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91503" y="3928629"/>
            <a:ext cx="4886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</a:t>
            </a:r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групповых </a:t>
            </a:r>
            <a:r>
              <a:rPr lang="ru-RU" sz="1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 работы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372863"/>
              </p:ext>
            </p:extLst>
          </p:nvPr>
        </p:nvGraphicFramePr>
        <p:xfrm>
          <a:off x="773729" y="2610444"/>
          <a:ext cx="8039100" cy="12618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23850"/>
                <a:gridCol w="723900"/>
                <a:gridCol w="1306701"/>
                <a:gridCol w="1200150"/>
                <a:gridCol w="1895475"/>
                <a:gridCol w="1379349"/>
                <a:gridCol w="120967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работы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работы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9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родители</a:t>
                      </a:r>
                      <a:endParaRPr lang="ru-RU" sz="1200" i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Занятие, </a:t>
                      </a:r>
                      <a:r>
                        <a:rPr lang="ru-RU" sz="1200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упражнение,</a:t>
                      </a:r>
                      <a:endParaRPr lang="ru-RU" sz="1100" i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беседа, диагностика, наблюдение</a:t>
                      </a:r>
                      <a:r>
                        <a:rPr lang="ru-RU" sz="1200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др.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(кроме ИК)</a:t>
                      </a:r>
                      <a:endParaRPr lang="ru-RU" sz="11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</a:t>
                      </a:r>
                      <a:r>
                        <a:rPr lang="ru-RU" sz="1200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предложения </a:t>
                      </a:r>
                      <a:r>
                        <a:rPr lang="ru-RU" sz="12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712050"/>
              </p:ext>
            </p:extLst>
          </p:nvPr>
        </p:nvGraphicFramePr>
        <p:xfrm>
          <a:off x="691132" y="4267183"/>
          <a:ext cx="8121697" cy="12829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04800"/>
                <a:gridCol w="732285"/>
                <a:gridCol w="1318889"/>
                <a:gridCol w="1203248"/>
                <a:gridCol w="1946228"/>
                <a:gridCol w="1320847"/>
                <a:gridCol w="1295400"/>
              </a:tblGrid>
              <a:tr h="333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Группа, 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список, кол-во 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работы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работы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100" b="1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6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Пример</a:t>
                      </a:r>
                      <a:r>
                        <a:rPr lang="ru-RU" sz="1100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r>
                        <a:rPr lang="ru-RU" sz="1100" i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9 «Б» </a:t>
                      </a:r>
                      <a:r>
                        <a:rPr lang="ru-RU" sz="1100" i="1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</a:t>
                      </a:r>
                      <a:r>
                        <a:rPr lang="ru-RU" sz="1100" i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(19 чел.)</a:t>
                      </a:r>
                      <a:endParaRPr lang="ru-RU" sz="11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обучающийся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кто-то из родитель</a:t>
                      </a:r>
                      <a:endParaRPr lang="ru-RU" sz="1200" i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Занятие, </a:t>
                      </a:r>
                      <a:r>
                        <a:rPr lang="ru-RU" sz="1200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упражнение</a:t>
                      </a:r>
                      <a:endParaRPr lang="ru-RU" sz="1100" i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дискуссия, лекторий,</a:t>
                      </a:r>
                      <a:r>
                        <a:rPr lang="ru-RU" sz="1200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ГК, </a:t>
                      </a: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диагностика, наблюдение, </a:t>
                      </a:r>
                      <a:r>
                        <a:rPr lang="ru-RU" sz="1200" i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МО, семинар и др.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 предложения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Иванов В.– н/б</a:t>
                      </a:r>
                      <a:r>
                        <a:rPr lang="ru-RU" sz="12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95676" y="5904729"/>
            <a:ext cx="846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удобства можно помечать подконтрольную категорию обучающихся (ИПР, СОП).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ведение общего журнала учета индивидуальных и групповых форм работы необходимо обозначить, индивидуальная или групповая работа проводилась.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3363" y="1705063"/>
            <a:ext cx="2233623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ПОРЯДКА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1912138" y="1705063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817203" y="1539383"/>
            <a:ext cx="5239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п.14. Документация специалистов включает:</a:t>
            </a:r>
          </a:p>
          <a:p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материалы по организации социально-педагогической поддержки обучающихся и оказанию им психологической помощи</a:t>
            </a:r>
          </a:p>
          <a:p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05148" y="1142406"/>
            <a:ext cx="4514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или  Глава 21 п.499. 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Журналы учета проведенных занятий. </a:t>
            </a:r>
          </a:p>
          <a:p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 : 5лет  5лет)</a:t>
            </a:r>
            <a:endParaRPr lang="ru-RU" sz="12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17203" y="463049"/>
            <a:ext cx="6275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РАЗДЕЛ VI</a:t>
            </a:r>
            <a:br>
              <a:rPr lang="ru-RU" sz="1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Глава 26 п.588.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Журналы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учета индивидуальной и групповой форм работы </a:t>
            </a:r>
            <a:r>
              <a:rPr lang="ru-RU" sz="12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педагогов-психологов, педагогов социальных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учителей-дефектологов. 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 : -  5лет  5 лет)</a:t>
            </a:r>
            <a:endParaRPr lang="ru-RU" sz="12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42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2786" y="213101"/>
            <a:ext cx="248661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Постановления №450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22.11.2022</a:t>
            </a:r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2487265" y="330248"/>
            <a:ext cx="296860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44271" y="590127"/>
            <a:ext cx="374332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Глава 21 СПЕЦИЛЬНОЕ ОБРАЗОВАНИЯ</a:t>
            </a:r>
            <a:endParaRPr lang="ru-RU" sz="13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8260" y="4577181"/>
            <a:ext cx="6834189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п.511.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Журналы </a:t>
            </a:r>
            <a:r>
              <a:rPr lang="ru-RU" sz="13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учета </a:t>
            </a:r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детей, прошедших обследование психолого-медико-педагогической комиссией центров коррекционно-развивающего обучения и реабилитации. </a:t>
            </a:r>
          </a:p>
          <a:p>
            <a:r>
              <a:rPr lang="ru-RU" sz="11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 :  - 25лет  25лет)</a:t>
            </a:r>
            <a:endParaRPr lang="ru-RU" sz="11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996205"/>
            <a:ext cx="4743449" cy="89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29100" y="52831"/>
            <a:ext cx="3257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IV</a:t>
            </a:r>
          </a:p>
          <a:p>
            <a:pPr algn="ctr"/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Национальная система образования</a:t>
            </a:r>
            <a:endParaRPr lang="ru-RU" sz="14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7298" y="2345979"/>
            <a:ext cx="7391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п.488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Документы о работе  </a:t>
            </a:r>
            <a:r>
              <a:rPr lang="ru-RU" sz="13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педагогов-психологов, педагогов социальных</a:t>
            </a:r>
            <a:r>
              <a:rPr lang="ru-RU" sz="13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учителей-дефектологов с учащимися учреждений специального образования (планы, программы, вспомогательных школ (вспомогательных школ-интернатов) (</a:t>
            </a:r>
            <a:r>
              <a:rPr lang="ru-RU" sz="13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паспорт патроната выпускника*</a:t>
            </a:r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11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 : - 3года ЭПК*  3 года) </a:t>
            </a:r>
            <a:endParaRPr lang="ru-RU" sz="11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8260" y="3349651"/>
            <a:ext cx="4057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п.499. </a:t>
            </a:r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Журналы учета проведенных занятий. </a:t>
            </a:r>
          </a:p>
          <a:p>
            <a:r>
              <a:rPr lang="ru-RU" sz="11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 : 5лет  5лет)</a:t>
            </a:r>
            <a:endParaRPr lang="ru-RU" sz="11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9185" y="6345133"/>
            <a:ext cx="4276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**ЭПК – экспертно-проверочная комиссия </a:t>
            </a:r>
            <a:endParaRPr lang="ru-RU" sz="14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9184" y="5961139"/>
            <a:ext cx="5748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*паспорт патроната выпускника в соответствии с законодательством</a:t>
            </a:r>
            <a:endParaRPr lang="ru-RU" sz="14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8260" y="1888123"/>
            <a:ext cx="6767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пределах компетенции педагога-психолога, педагога социального</a:t>
            </a:r>
            <a:endParaRPr lang="ru-RU" sz="16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38260" y="3811316"/>
            <a:ext cx="7229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п.510. </a:t>
            </a:r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Журналы </a:t>
            </a:r>
            <a:r>
              <a:rPr lang="ru-RU" sz="13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учета </a:t>
            </a:r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детей, нуждающихся коррекционно-педагогической помощи. </a:t>
            </a:r>
          </a:p>
          <a:p>
            <a:r>
              <a:rPr lang="ru-RU" sz="11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 :  - 10лет  10лет)</a:t>
            </a:r>
            <a:endParaRPr lang="ru-RU" sz="11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8262" y="5395226"/>
            <a:ext cx="4057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п.512.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Журналы учета коррекционных занятий. </a:t>
            </a:r>
          </a:p>
          <a:p>
            <a:r>
              <a:rPr lang="ru-RU" sz="11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 : 5лет  5лет)</a:t>
            </a:r>
            <a:endParaRPr lang="ru-RU" sz="11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1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44116" y="1309541"/>
            <a:ext cx="219720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Постановления №450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22.11.2022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05584" y="110520"/>
            <a:ext cx="6334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Журналы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учета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консультаций (ИК) обучающихся, </a:t>
            </a:r>
          </a:p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педагогов, родителей (законных представителей).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34212" y="1432651"/>
            <a:ext cx="52437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Глава 26 п.612.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учета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консультаций 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хранения: -  3года  3 года)</a:t>
            </a:r>
            <a:endParaRPr lang="ru-RU" sz="12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709006" y="1598200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6666" y="819864"/>
            <a:ext cx="2006734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ПОРЯДКА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709006" y="829960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254449"/>
            <a:ext cx="4295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</a:t>
            </a:r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консультаций (ИК) педагогов</a:t>
            </a:r>
            <a:endParaRPr lang="ru-RU" sz="16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183" y="2100560"/>
            <a:ext cx="108585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Образцы</a:t>
            </a:r>
            <a:endParaRPr lang="ru-RU" sz="1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8919" y="2699395"/>
            <a:ext cx="668189" cy="1008001"/>
          </a:xfrm>
          <a:prstGeom prst="rightArrow">
            <a:avLst>
              <a:gd name="adj1" fmla="val 50000"/>
              <a:gd name="adj2" fmla="val 524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В-1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194183" y="5038379"/>
            <a:ext cx="668190" cy="4064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В-2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33489" y="3034119"/>
            <a:ext cx="54150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</a:t>
            </a:r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консультаций (ИК) обучающихся</a:t>
            </a:r>
            <a:endParaRPr lang="ru-RU" sz="16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86364" y="3993743"/>
            <a:ext cx="73533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</a:t>
            </a:r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консультаций (ИК) родителей </a:t>
            </a:r>
            <a:r>
              <a:rPr lang="ru-RU" sz="1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(законных представителей)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66685" y="4917590"/>
            <a:ext cx="75972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</a:t>
            </a:r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консультаций (ИК) участников образовательного процесса</a:t>
            </a:r>
            <a:endParaRPr lang="ru-RU" sz="16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35393"/>
              </p:ext>
            </p:extLst>
          </p:nvPr>
        </p:nvGraphicFramePr>
        <p:xfrm>
          <a:off x="723900" y="2565524"/>
          <a:ext cx="8077199" cy="4206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00050"/>
                <a:gridCol w="695325"/>
                <a:gridCol w="1666875"/>
                <a:gridCol w="1295400"/>
                <a:gridCol w="1653469"/>
                <a:gridCol w="1264461"/>
                <a:gridCol w="110161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должность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Проведенная работа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Рекомендации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419713"/>
              </p:ext>
            </p:extLst>
          </p:nvPr>
        </p:nvGraphicFramePr>
        <p:xfrm>
          <a:off x="737108" y="3428335"/>
          <a:ext cx="8054467" cy="4206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46724"/>
                <a:gridCol w="687818"/>
                <a:gridCol w="1714500"/>
                <a:gridCol w="1276350"/>
                <a:gridCol w="1676400"/>
                <a:gridCol w="1238250"/>
                <a:gridCol w="11144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класс/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Проведенная работа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Рекомендации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148403"/>
              </p:ext>
            </p:extLst>
          </p:nvPr>
        </p:nvGraphicFramePr>
        <p:xfrm>
          <a:off x="737108" y="4332297"/>
          <a:ext cx="8083042" cy="4206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56480"/>
                <a:gridCol w="659012"/>
                <a:gridCol w="1724025"/>
                <a:gridCol w="1304925"/>
                <a:gridCol w="1628775"/>
                <a:gridCol w="1276350"/>
                <a:gridCol w="113347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1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 </a:t>
                      </a: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родств.отнош</a:t>
                      </a: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Проведенная работа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Рекомендации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536004"/>
              </p:ext>
            </p:extLst>
          </p:nvPr>
        </p:nvGraphicFramePr>
        <p:xfrm>
          <a:off x="762000" y="5562251"/>
          <a:ext cx="8115300" cy="1051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52425"/>
                <a:gridCol w="657225"/>
                <a:gridCol w="1104900"/>
                <a:gridCol w="1096741"/>
                <a:gridCol w="1025525"/>
                <a:gridCol w="1283970"/>
                <a:gridCol w="1155065"/>
                <a:gridCol w="143944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Проведенная работа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Рекомендации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обучающийсяпедагог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родитель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915920" y="5232073"/>
            <a:ext cx="3513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Общий журнал для всех категорий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34213" y="743471"/>
            <a:ext cx="3973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п.14. Документация специалистов включает:</a:t>
            </a:r>
          </a:p>
          <a:p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журнал учета консультаций педагога-психолога</a:t>
            </a:r>
          </a:p>
          <a:p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журнал учета консультаций педагога социального </a:t>
            </a:r>
          </a:p>
        </p:txBody>
      </p:sp>
    </p:spTree>
    <p:extLst>
      <p:ext uri="{BB962C8B-B14F-4D97-AF65-F5344CB8AC3E}">
        <p14:creationId xmlns:p14="http://schemas.microsoft.com/office/powerpoint/2010/main" val="30936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9276" y="153769"/>
            <a:ext cx="5505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Социально-педагогические характеристики групп.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2985" y="523101"/>
            <a:ext cx="78247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Социально-педагогическая характеристика ___класса/группы  УО _______________________ </a:t>
            </a:r>
            <a:endParaRPr lang="ru-RU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441" y="5946725"/>
            <a:ext cx="86741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Дата заполнения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Воспитатель/классный руководитель                Подпись                                                Фамилия, инициалы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4404953" y="5961693"/>
            <a:ext cx="334094" cy="1008001"/>
          </a:xfrm>
          <a:prstGeom prst="rightArrow">
            <a:avLst>
              <a:gd name="adj1" fmla="val 50000"/>
              <a:gd name="adj2" fmla="val 524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789751"/>
              </p:ext>
            </p:extLst>
          </p:nvPr>
        </p:nvGraphicFramePr>
        <p:xfrm>
          <a:off x="685650" y="1200731"/>
          <a:ext cx="8242911" cy="45980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4995"/>
                <a:gridCol w="1116344"/>
                <a:gridCol w="364218"/>
                <a:gridCol w="364218"/>
                <a:gridCol w="365699"/>
                <a:gridCol w="493027"/>
                <a:gridCol w="493027"/>
                <a:gridCol w="304995"/>
                <a:gridCol w="293151"/>
                <a:gridCol w="367179"/>
                <a:gridCol w="367179"/>
                <a:gridCol w="313254"/>
                <a:gridCol w="285750"/>
                <a:gridCol w="323850"/>
                <a:gridCol w="390525"/>
                <a:gridCol w="361950"/>
                <a:gridCol w="323850"/>
                <a:gridCol w="361950"/>
                <a:gridCol w="295275"/>
                <a:gridCol w="304800"/>
                <a:gridCol w="447675"/>
              </a:tblGrid>
              <a:tr h="36332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 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обучающегося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семей обучающихся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обучающихся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0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в полной семье 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(имеет обоих родителей)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в полной измененной семье 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(повторный брак родителей, мать/мачеха)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неполная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в многодетной семье 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и более несовершеннолетних детей)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в семье, имеющий статус беженцев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Проживают на территории пострадавшей от ЧАЭС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Воспитываются в семье, где родители либо один из родителей имеет инвалидность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имеющие инвалидность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 с ОПФР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признанные в социально опасном положении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(СОП)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с которыми проводится индивидуальная профилактическая работа (ИПР)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из категории оставшихся без попечения родителей (родители лишены родительских прав либо отобраны по решению суда)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из категории детей-сирот 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(умерли оба или единственный родитель)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признанные нуждающимися в государственной защите (НГЗ)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находящиеся на государственном обеспечении в УО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воспитывающиеся в замещающих семьях 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(опека, попечение, приемные семьи)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получающие пособие либо алименты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</a:tr>
              <a:tr h="3267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в семье, где родители в разводе 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(не состоят в повторном браке)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в семь, где один из родителей умер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состоит в повторном браке)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матерью-одиночкой 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(сведения об отце записаны со слов матери)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</a:tr>
              <a:tr h="13279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90170" algn="l"/>
                        </a:tabLs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</a:tr>
              <a:tr h="132790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</a:tr>
              <a:tr h="26558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(по каждой категории)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 rot="18749483">
            <a:off x="920813" y="2109577"/>
            <a:ext cx="180956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примерный образец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6441" y="5946725"/>
            <a:ext cx="86741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Дата заполнения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Педагог социальный                               Подпись                                                Фамилия, инициалы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4404953" y="5961693"/>
            <a:ext cx="334094" cy="1008001"/>
          </a:xfrm>
          <a:prstGeom prst="rightArrow">
            <a:avLst>
              <a:gd name="adj1" fmla="val 50000"/>
              <a:gd name="adj2" fmla="val 524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36417"/>
              </p:ext>
            </p:extLst>
          </p:nvPr>
        </p:nvGraphicFramePr>
        <p:xfrm>
          <a:off x="685650" y="1200731"/>
          <a:ext cx="8242911" cy="45980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4995"/>
                <a:gridCol w="1116344"/>
                <a:gridCol w="364218"/>
                <a:gridCol w="364218"/>
                <a:gridCol w="365699"/>
                <a:gridCol w="493027"/>
                <a:gridCol w="493027"/>
                <a:gridCol w="304995"/>
                <a:gridCol w="293151"/>
                <a:gridCol w="367179"/>
                <a:gridCol w="367179"/>
                <a:gridCol w="313254"/>
                <a:gridCol w="285750"/>
                <a:gridCol w="323850"/>
                <a:gridCol w="390525"/>
                <a:gridCol w="361950"/>
                <a:gridCol w="323850"/>
                <a:gridCol w="361950"/>
                <a:gridCol w="295275"/>
                <a:gridCol w="304800"/>
                <a:gridCol w="447675"/>
              </a:tblGrid>
              <a:tr h="36332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Класс/группа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семей обучающихся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обучающихся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0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в полной семье 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(имеет обоих родителей)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в полной измененной семье 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(повторный брак родителей, мать/мачеха)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неполная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в многодетной семье 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и более несовершеннолетних детей)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в семье, имеющий статус беженцев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Проживают на территории пострадавшей от ЧАЭС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Воспитываются в семье, где родители либо один из родителей имеет инвалидность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имеющие инвалидность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 с ОПФР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признанные в социально опасном положении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(СОП)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с которыми проводится индивидуальная профилактическая работа (ИПР)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из категории оставшихся без попечения родителей (родители лишены родительских прав либо отобраны по решению суда)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из категории детей-сирот 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(умерли оба или единственный родитель)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признанные нуждающимися в государственной защите (НГЗ)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находящиеся на государственном обеспечении в УО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воспитывающиеся в замещающих семьях 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(опека, попечение, приемные семьи)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получающие пособие либо алименты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</a:tr>
              <a:tr h="3267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в семье, где родители в разводе 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(не состоят в повторном браке)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в семь, где один из родителей умер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состоит в повторном браке)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матерью-одиночкой 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(сведения об отце записаны со слов матери)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</a:tr>
              <a:tr h="13279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90170" algn="l"/>
                        </a:tabLs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</a:tr>
              <a:tr h="132790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</a:tr>
              <a:tr h="26558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(по каждой категории)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395" marR="66395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 rot="18749483">
            <a:off x="920813" y="2109577"/>
            <a:ext cx="180956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примерный образец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12456"/>
            <a:ext cx="2006734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ПОРЯДКА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688489" y="639505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692072" y="550990"/>
            <a:ext cx="6329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п.14. Документация специалистов включает:</a:t>
            </a:r>
          </a:p>
          <a:p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социально-педагогическая характеристика учреждения образования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 rot="18596361">
            <a:off x="2497464" y="2440122"/>
            <a:ext cx="4900635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Социально-педагогическая характеристика УО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412509" y="753688"/>
            <a:ext cx="219720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Постановления №450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22.11.2022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00275" y="212436"/>
            <a:ext cx="53244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Социальный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паспорт 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учреждения образования.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034733" y="969809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8569655" y="827687"/>
            <a:ext cx="298924" cy="29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200476" y="1592191"/>
            <a:ext cx="41052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Социальный паспорт учреждения образования</a:t>
            </a:r>
            <a:endParaRPr lang="ru-RU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468647" y="1607581"/>
            <a:ext cx="2552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Утверждается руководителем УО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2210" y="5867189"/>
            <a:ext cx="14519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Дата ____________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4710" y="6401871"/>
            <a:ext cx="4293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Исполнитель                 ___________           ______________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1645" y="5867189"/>
            <a:ext cx="2046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№ тел.____________________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548278"/>
              </p:ext>
            </p:extLst>
          </p:nvPr>
        </p:nvGraphicFramePr>
        <p:xfrm>
          <a:off x="381000" y="1844572"/>
          <a:ext cx="4130877" cy="47289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46971"/>
                <a:gridCol w="983906"/>
              </a:tblGrid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 в УО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31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обучающихся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314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контингента обучающихся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1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Мальчики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31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Девочки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31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Проживают по месту нахождению УО.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62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Иногородние обучающиеся </a:t>
                      </a:r>
                      <a:r>
                        <a:rPr lang="ru-RU" sz="10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(Могилевская область другие области РБ)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31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Иностранные граждане </a:t>
                      </a:r>
                      <a:r>
                        <a:rPr lang="ru-RU" sz="10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(имеют вид на жительство)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314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обучающихся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1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имеющие инвалидность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31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 с ОПФР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62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признанные находящимися в социально опасном положении (СОП)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62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с которыми проводится индивидуальная профилактическая работа (ИПР)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62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относящиеся к категории детей-сирот </a:t>
                      </a:r>
                      <a:r>
                        <a:rPr lang="ru-RU" sz="10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(умерли оба либо единственный родитель)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25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относящиеся к категории детей оставшихся без попечения родителей </a:t>
                      </a:r>
                      <a:r>
                        <a:rPr lang="ru-RU" sz="10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(родители лишены родительских прав, отобраны по решению суда, признаны безвестно отсутствующими)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62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признанные нуждающимися в государственной защите (НГЗ)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62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находящиеся на государственном обеспечении в УО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62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воспитывающиеся в замещающих семьях </a:t>
                      </a:r>
                      <a:r>
                        <a:rPr lang="ru-RU" sz="10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(опекунская, приемная семья, ДДСТ)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31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Обучающиеся, получающие пособие или алименты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653327"/>
              </p:ext>
            </p:extLst>
          </p:nvPr>
        </p:nvGraphicFramePr>
        <p:xfrm>
          <a:off x="4772211" y="2228850"/>
          <a:ext cx="4233904" cy="34620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6721"/>
                <a:gridCol w="3831050"/>
                <a:gridCol w="156133"/>
              </a:tblGrid>
              <a:tr h="18607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семей обучающихся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2" marR="5366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353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полная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2" marR="53662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Воспитываются в полной семье </a:t>
                      </a:r>
                      <a:r>
                        <a:rPr lang="ru-RU" sz="10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(имеет обоих родителей)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2" marR="536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2" marR="53662" marT="0" marB="0"/>
                </a:tc>
              </a:tr>
              <a:tr h="495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Воспитываются в измененной семье </a:t>
                      </a:r>
                      <a:r>
                        <a:rPr lang="ru-RU" sz="10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(повторный брак родителей, мачеха/отчим)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2" marR="536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2" marR="53662" marT="0" marB="0"/>
                </a:tc>
              </a:tr>
              <a:tr h="436973">
                <a:tc rowSpan="3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неполная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2" marR="53662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в семье, где родители в разводе </a:t>
                      </a:r>
                      <a:r>
                        <a:rPr lang="ru-RU" sz="10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(не состоят в повторном браке)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2" marR="536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2" marR="53662" marT="0" marB="0"/>
                </a:tc>
              </a:tr>
              <a:tr h="5532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Воспитываются в семье, где один из родителей умер </a:t>
                      </a:r>
                      <a:r>
                        <a:rPr lang="ru-RU" sz="10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(не состоят в повторном браке)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2" marR="536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2" marR="53662" marT="0" marB="0"/>
                </a:tc>
              </a:tr>
              <a:tr h="400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Воспитываются матерью-одиночной </a:t>
                      </a:r>
                      <a:r>
                        <a:rPr lang="ru-RU" sz="10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(сведения об отце записаны со слов матери)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2" marR="536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2" marR="53662" marT="0" marB="0"/>
                </a:tc>
              </a:tr>
              <a:tr h="37215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Воспитываются в многодетной семье </a:t>
                      </a:r>
                      <a:r>
                        <a:rPr lang="ru-RU" sz="10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и более несовершеннолетних детей)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2" marR="5366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2" marR="53662" marT="0" marB="0"/>
                </a:tc>
              </a:tr>
              <a:tr h="372150">
                <a:tc gridSpan="2">
                  <a:txBody>
                    <a:bodyPr/>
                    <a:lstStyle/>
                    <a:p>
                      <a:pPr marR="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Воспитывается в семье, где родители либо один из родителей имеет инвалидность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2" marR="5366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2" marR="53662" marT="0" marB="0"/>
                </a:tc>
              </a:tr>
              <a:tr h="18607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Воспитываются в семье, имеющей статус беженцев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2" marR="5366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2" marR="53662" marT="0" marB="0"/>
                </a:tc>
              </a:tr>
              <a:tr h="18607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Проживают на территории пострадавшей от ЧАЭС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2" marR="5366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62" marR="53662" marT="0" marB="0"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 rot="18749483">
            <a:off x="3429564" y="2785852"/>
            <a:ext cx="180956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примерный образец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87264" y="628457"/>
            <a:ext cx="3043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 Социальная </a:t>
            </a:r>
            <a:r>
              <a:rPr lang="ru-RU" sz="1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защита </a:t>
            </a: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Глава 26 п. 585. </a:t>
            </a: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Социальный паспорт учреждения образования </a:t>
            </a:r>
          </a:p>
          <a:p>
            <a:pPr algn="ctr"/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хранения: - 5лет 5лет)</a:t>
            </a:r>
            <a:endParaRPr lang="ru-RU" sz="12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4250" y="43846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Учетные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данные о контингенте детей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семей (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СОП,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ИПР, КР,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дети-сироты, дети-инвалиды, ОПФР, многодетные, неполные, замещающие семьи).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813286"/>
            <a:ext cx="4314825" cy="203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9889306">
            <a:off x="452438" y="972456"/>
            <a:ext cx="657225" cy="36933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ИПР</a:t>
            </a:r>
            <a:endParaRPr lang="ru-RU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9444" y="2865422"/>
            <a:ext cx="2216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ст.106 в </a:t>
            </a:r>
            <a:r>
              <a:rPr lang="ru-RU" sz="130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нов.ред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3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Учет в сфере образования</a:t>
            </a:r>
            <a:r>
              <a:rPr lang="ru-RU" sz="13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86" y="3357865"/>
            <a:ext cx="4391025" cy="1094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 rot="19889306">
            <a:off x="33419" y="3695577"/>
            <a:ext cx="902520" cy="36933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сироты</a:t>
            </a:r>
            <a:endParaRPr lang="ru-RU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07" y="3388390"/>
            <a:ext cx="4518734" cy="9837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 rot="19889306">
            <a:off x="4735617" y="3671837"/>
            <a:ext cx="803051" cy="36933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ОПФР</a:t>
            </a:r>
            <a:endParaRPr lang="ru-RU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41" y="4452264"/>
            <a:ext cx="5834059" cy="1423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3"/>
          <a:stretch/>
        </p:blipFill>
        <p:spPr bwMode="auto">
          <a:xfrm>
            <a:off x="859632" y="5524500"/>
            <a:ext cx="5820482" cy="117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733" y="757298"/>
            <a:ext cx="4447308" cy="203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 rot="19889306">
            <a:off x="4871043" y="892156"/>
            <a:ext cx="658881" cy="36933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СОП</a:t>
            </a:r>
            <a:endParaRPr lang="ru-RU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9746" y="2795282"/>
            <a:ext cx="188620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Кодекса об образовании РБ</a:t>
            </a:r>
            <a:endParaRPr lang="ru-RU" sz="1400" b="1" dirty="0">
              <a:ln w="1905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9112" y="4757979"/>
            <a:ext cx="2062165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Примерные образцы</a:t>
            </a:r>
            <a:endParaRPr lang="ru-RU" sz="1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2186" y="594916"/>
            <a:ext cx="108585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НПА</a:t>
            </a:r>
            <a:endParaRPr lang="ru-RU" sz="1400" b="1" dirty="0">
              <a:ln w="1905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8606" y="1194088"/>
            <a:ext cx="219720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Постановления №450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22.11.2022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8606" y="138410"/>
            <a:ext cx="81534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организации работы с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подконтрольными категориями несовершеннолетних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6825" y="692377"/>
            <a:ext cx="6715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(дети, признанные находящимися в социально опасном положении – СОП)</a:t>
            </a:r>
            <a:endParaRPr lang="ru-RU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473935" y="1444516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0148" y="2104151"/>
            <a:ext cx="872445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ПРИМЕРНЫЙ ПЕРЕЧЕНЬ ДОКУМЕНТОВ </a:t>
            </a:r>
          </a:p>
          <a:p>
            <a:pPr algn="ctr"/>
            <a:r>
              <a:rPr lang="ru-RU" sz="12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ЛИЧНОГО ДЕЛА НЕСОВЕРШЕННОЛЕТНЕГО, </a:t>
            </a:r>
            <a:endParaRPr lang="ru-RU" sz="1200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ПРИЗНАННОГО </a:t>
            </a:r>
            <a:r>
              <a:rPr lang="ru-RU" sz="12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НАХОДЯЩИМСЯ В СОЦИАЛЬНО ОПАСНОМ ПОЛОЖЕНИИ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Титульный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лист</a:t>
            </a:r>
            <a:r>
              <a:rPr lang="ru-RU" sz="1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(наименование УО, № дела, Ф.И.О несовершеннолетнего, дата рождения, дело 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начато–окончено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2. Карта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несовершеннолетнего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(сведения 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несовершеннолетнем, его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семье, родственниках; дата признания (прекращения), критерии и показатели СОП).</a:t>
            </a: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социального расследования</a:t>
            </a:r>
            <a:r>
              <a:rPr lang="ru-RU" sz="1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(сигнал, приказ, запросы-ответы; акт обследования условий жизни и воспитания ребенка (детей), обобщенная информация),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выписка из решения совета профилактики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предложения о мероприятиях.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КС о признании</a:t>
            </a:r>
            <a:r>
              <a:rPr lang="ru-RU" sz="1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ребенка (детей) находящимся в СОП</a:t>
            </a: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по реализации мероприятий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устранению причин и условий, повлекших создание неблагоприятной для детей обстановки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(с указанием сроков, ответственных исполнителей).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6. Карта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учета мероприятий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Копия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свидетельства о рождении ребенка</a:t>
            </a:r>
            <a:r>
              <a:rPr lang="ru-RU" sz="1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(заверенная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8. Копия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свидетельства о браке родителей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либо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копия решения суда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 расторжении брака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(заверенная).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Справка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форме Ф-2</a:t>
            </a:r>
            <a:r>
              <a:rPr lang="ru-RU" sz="1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(если отец записан со слов матери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10. Копия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свидетельства об установлении отцовства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(если мать в браке не состояла, а отец установил отцовство).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11. Копии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паспортов родителей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заверенные)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Справка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месте жительства и составе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  <a:r>
              <a:rPr lang="ru-RU" sz="1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Справки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места работы родителей</a:t>
            </a:r>
            <a:r>
              <a:rPr lang="ru-RU" sz="1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 занимаемой должности, характеристика с места работы.</a:t>
            </a:r>
          </a:p>
          <a:p>
            <a:pPr lvl="0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Психолого-педагогическая </a:t>
            </a:r>
            <a:r>
              <a:rPr lang="ru-RU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 несовершеннолетнего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04907" y="1121350"/>
            <a:ext cx="5310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VI Социальная защита детей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Глава 26 п.614.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Личные дела обучающихся, признанных находящимися в социально опасном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положении 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хранения: - 5лет 5 лет)</a:t>
            </a:r>
            <a:endParaRPr lang="ru-RU" sz="12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4" y="511852"/>
            <a:ext cx="2785544" cy="3895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322" y="1168800"/>
            <a:ext cx="3873753" cy="49815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56" y="775871"/>
            <a:ext cx="3383143" cy="43638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9" y="4528507"/>
            <a:ext cx="4230812" cy="21866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9086"/>
            <a:ext cx="8982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организации работы с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подконтрольными категориями обучающихся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8944" y="325146"/>
            <a:ext cx="3648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(дети, признанные находящимися в социально опасном положении – СОП)</a:t>
            </a:r>
            <a:endParaRPr lang="ru-RU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3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6042" y="170163"/>
            <a:ext cx="8030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Актуальные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нормативные правовые акты и локальные документы, регламентирующие деятельность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педагога социального, педагога-психолога УО. 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563" y="890073"/>
            <a:ext cx="411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НОРМАТИВНО-ПРАВОВАЯ ДОКУМЕНТАЦИЯ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ПРАВОВОЕ</a:t>
            </a:r>
            <a:r>
              <a:rPr lang="ru-RU" sz="1400" dirty="0" smtClean="0"/>
              <a:t> ОБЕСПЕЧЕНИЕ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ДОКУМЕНТАЦИЯ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027" y="1807060"/>
            <a:ext cx="31493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НОРМАТИВНЫЕ ПРАВОВЫЕ АКТЫ, регламентирующие деятельность педагога социального, </a:t>
            </a:r>
          </a:p>
          <a:p>
            <a:pPr algn="ctr"/>
            <a:r>
              <a:rPr lang="ru-RU" sz="13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педагога-психолога УО</a:t>
            </a:r>
            <a:endParaRPr lang="ru-RU" sz="13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24547" y="817464"/>
            <a:ext cx="402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НОРМАТИВКА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ЗАКОНОДАТЕЛЬНЫЕ</a:t>
            </a:r>
            <a:r>
              <a:rPr lang="ru-RU" sz="1400" dirty="0" smtClean="0"/>
              <a:t> АКТЫ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НОРМАТИВНЫЕ ПРАВОВЫЕ ДОКУМЕНТЫ и </a:t>
            </a:r>
            <a:r>
              <a:rPr lang="ru-RU" sz="1400" dirty="0"/>
              <a:t>т.п.</a:t>
            </a:r>
          </a:p>
        </p:txBody>
      </p:sp>
      <p:sp>
        <p:nvSpPr>
          <p:cNvPr id="13" name="Умножение 12"/>
          <p:cNvSpPr/>
          <p:nvPr/>
        </p:nvSpPr>
        <p:spPr>
          <a:xfrm>
            <a:off x="654458" y="604789"/>
            <a:ext cx="2426677" cy="1202271"/>
          </a:xfrm>
          <a:prstGeom prst="mathMultiply">
            <a:avLst>
              <a:gd name="adj1" fmla="val 2516"/>
            </a:avLst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Умножение 13"/>
          <p:cNvSpPr/>
          <p:nvPr/>
        </p:nvSpPr>
        <p:spPr>
          <a:xfrm>
            <a:off x="4761250" y="585660"/>
            <a:ext cx="2426677" cy="1202271"/>
          </a:xfrm>
          <a:prstGeom prst="mathMultiply">
            <a:avLst>
              <a:gd name="adj1" fmla="val 2516"/>
            </a:avLst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191985" y="2128272"/>
            <a:ext cx="447790" cy="44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93814" y="3856296"/>
            <a:ext cx="1802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Областные </a:t>
            </a:r>
          </a:p>
          <a:p>
            <a:pPr algn="ctr"/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локальные </a:t>
            </a:r>
          </a:p>
          <a:p>
            <a:pPr algn="ctr"/>
            <a:r>
              <a:rPr lang="ru-RU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окументы, НПА</a:t>
            </a:r>
            <a:endParaRPr lang="ru-RU" sz="1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206668" y="4073373"/>
            <a:ext cx="447790" cy="44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838825" y="1782809"/>
            <a:ext cx="3200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Кодекс РБ, Закон РБ, Декрет Президента РБ,  Указ Президента РБ, Постановление Совета Министров РБ, Инструкции, Правила, Регламенты, Положения республиканского масштаба и т.п.</a:t>
            </a:r>
            <a:endParaRPr lang="ru-RU" sz="12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7709" y="6307258"/>
            <a:ext cx="8221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Рабочая </a:t>
            </a:r>
            <a:r>
              <a:rPr lang="ru-RU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документация педагога-психолога, педагога социального </a:t>
            </a:r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УО  </a:t>
            </a: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(в </a:t>
            </a:r>
            <a:r>
              <a:rPr lang="ru-RU" sz="1400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т.ч</a:t>
            </a: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14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окальные документы УО с определением  функционала и зоны ответственности педагога-психолога и педагога социального)</a:t>
            </a:r>
            <a:endParaRPr lang="ru-RU" sz="14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369919" y="6169237"/>
            <a:ext cx="447790" cy="44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466758" y="2141886"/>
            <a:ext cx="222919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Из Закона РБ о нормативных правовых актах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08151" y="3736046"/>
            <a:ext cx="2116749" cy="17851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Иные решения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органов местного управления и самоуправления - нормативные правовые акты,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принимаемые местными Советами депутатов, исполнительными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 распорядительными органами в пределах своей компетенции с целью решения вопросов местного значения и имеющие обязательную силу на соответствующей территории.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85958" y="2936968"/>
            <a:ext cx="176163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Из Закона РБ о 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нормативных 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правовых актах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5168261" y="2372718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5400000">
            <a:off x="8016913" y="3156574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/>
          <a:stretch/>
        </p:blipFill>
        <p:spPr bwMode="auto">
          <a:xfrm>
            <a:off x="2286000" y="2731700"/>
            <a:ext cx="2697673" cy="31956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38" y="3004934"/>
            <a:ext cx="2486025" cy="334232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62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93" y="1102404"/>
            <a:ext cx="4070838" cy="57555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86" y="1087464"/>
            <a:ext cx="4306121" cy="580241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715" y="143901"/>
            <a:ext cx="219720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Постановления №450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22.11.2022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745960" y="405511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66916" y="60753"/>
            <a:ext cx="67770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VI Социальная защита детей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Глава 26 п.613.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Документы о проведении социального расследования, признания детей находящимися в социально опасном положении, реализация мероприятий по устранению причин и условий, повлекших создание неблагоприятной для детей обстановки (переписка, информация и др.) 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хранения: - 5лет 5 лет)</a:t>
            </a:r>
            <a:endParaRPr lang="ru-RU" sz="12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5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731" y="138410"/>
            <a:ext cx="6839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организации работы с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подконтрольными категориями обучающихся.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111" y="723185"/>
            <a:ext cx="8438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(несовершеннолетние, с которыми проводится индивидуальная профилактическая работа – ИПР )</a:t>
            </a:r>
            <a:endParaRPr lang="ru-RU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228074"/>
              </p:ext>
            </p:extLst>
          </p:nvPr>
        </p:nvGraphicFramePr>
        <p:xfrm>
          <a:off x="543111" y="1321258"/>
          <a:ext cx="8271244" cy="508838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173419"/>
                <a:gridCol w="5097825"/>
              </a:tblGrid>
              <a:tr h="263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Нормативные правовые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акты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областные локальные документы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Накопительные материалы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686" marR="46686" marT="0" marB="0"/>
                </a:tc>
              </a:tr>
              <a:tr h="3134992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Закон </a:t>
                      </a: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Республики Беларусь «Об основах системы профилактики безнадзорности и правонарушений несовершеннолетних» от 31.05.2013 №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200-З (в ред. от 18.05.2022 №169-З)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«</a:t>
                      </a:r>
                      <a:r>
                        <a:rPr lang="ru-RU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Методические рекомендации по организации индивидуальной профилактической работы с обучающимся в учреждении образования» от 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20.07.2018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Единые</a:t>
                      </a:r>
                      <a:r>
                        <a:rPr lang="ru-RU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подходы в организации индивидуальной профилактической работы в учреждениях образования (в ред. 07.09.2022)</a:t>
                      </a:r>
                      <a:endParaRPr lang="ru-RU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86" marR="46686" marT="0" marB="0"/>
                </a:tc>
                <a:tc>
                  <a:txBody>
                    <a:bodyPr/>
                    <a:lstStyle/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1. Документ являющийся основанием </a:t>
                      </a:r>
                      <a:r>
                        <a:rPr lang="ru-RU" sz="1200" dirty="0">
                          <a:effectLst/>
                        </a:rPr>
                        <a:t>для начала ИПР (с номером входящей документации</a:t>
                      </a:r>
                      <a:r>
                        <a:rPr lang="ru-RU" sz="1200" dirty="0" smtClean="0">
                          <a:effectLst/>
                        </a:rPr>
                        <a:t>).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2.Копия приказа об организации </a:t>
                      </a:r>
                      <a:r>
                        <a:rPr lang="ru-RU" sz="1200" dirty="0" smtClean="0">
                          <a:effectLst/>
                        </a:rPr>
                        <a:t>ИПР с несовершеннолетним.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Выписка из протокола совета профилактики о принятии к исполнению программы </a:t>
                      </a:r>
                      <a:r>
                        <a:rPr lang="ru-RU" sz="1200" dirty="0" smtClean="0">
                          <a:effectLst/>
                        </a:rPr>
                        <a:t>ИПР</a:t>
                      </a:r>
                      <a:r>
                        <a:rPr lang="ru-RU" sz="1200" baseline="0" dirty="0" smtClean="0">
                          <a:effectLst/>
                        </a:rPr>
                        <a:t> (</a:t>
                      </a:r>
                      <a:r>
                        <a:rPr lang="ru-RU" sz="1200" dirty="0" smtClean="0">
                          <a:effectLst/>
                        </a:rPr>
                        <a:t>копия </a:t>
                      </a:r>
                      <a:r>
                        <a:rPr lang="ru-RU" sz="1200" dirty="0">
                          <a:effectLst/>
                        </a:rPr>
                        <a:t>приказа об утверждении </a:t>
                      </a:r>
                      <a:r>
                        <a:rPr lang="ru-RU" sz="1200" dirty="0" smtClean="0">
                          <a:effectLst/>
                        </a:rPr>
                        <a:t>протокола совета</a:t>
                      </a:r>
                      <a:r>
                        <a:rPr lang="ru-RU" sz="1200" baseline="0" dirty="0" smtClean="0">
                          <a:effectLst/>
                        </a:rPr>
                        <a:t> профилактики)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 Программа ИПР (с ознакомлением законных представителей и подписью всех ответственных за реализацию мероприятий программы</a:t>
                      </a:r>
                      <a:r>
                        <a:rPr lang="ru-RU" sz="1200" dirty="0" smtClean="0">
                          <a:effectLst/>
                        </a:rPr>
                        <a:t>).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5.Результаты </a:t>
                      </a:r>
                      <a:r>
                        <a:rPr lang="ru-RU" sz="1200" dirty="0" smtClean="0">
                          <a:effectLst/>
                        </a:rPr>
                        <a:t>диагностических исследований, рекомендации.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6.Инфомация о семье </a:t>
                      </a:r>
                      <a:r>
                        <a:rPr lang="ru-RU" sz="1200" dirty="0" smtClean="0">
                          <a:effectLst/>
                        </a:rPr>
                        <a:t>несовершеннолетнего.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7.Характеристика </a:t>
                      </a:r>
                      <a:r>
                        <a:rPr lang="ru-RU" sz="1200" dirty="0" smtClean="0">
                          <a:effectLst/>
                        </a:rPr>
                        <a:t>несовершеннолетнего.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8.Карта социально-психологического </a:t>
                      </a:r>
                      <a:r>
                        <a:rPr lang="ru-RU" sz="1200" dirty="0" smtClean="0">
                          <a:effectLst/>
                        </a:rPr>
                        <a:t>сопровождения.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9.Отчеты ответственных за </a:t>
                      </a:r>
                      <a:r>
                        <a:rPr lang="ru-RU" sz="1200" dirty="0" smtClean="0">
                          <a:effectLst/>
                        </a:rPr>
                        <a:t>реализацию</a:t>
                      </a:r>
                      <a:r>
                        <a:rPr lang="ru-RU" sz="1200" baseline="0" dirty="0" smtClean="0">
                          <a:effectLst/>
                        </a:rPr>
                        <a:t> запланированных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мероприятий программы </a:t>
                      </a:r>
                      <a:r>
                        <a:rPr lang="ru-RU" sz="1200" dirty="0" smtClean="0">
                          <a:effectLst/>
                        </a:rPr>
                        <a:t>ИПР.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10. </a:t>
                      </a:r>
                      <a:r>
                        <a:rPr lang="ru-RU" sz="1200" dirty="0" smtClean="0">
                          <a:effectLst/>
                        </a:rPr>
                        <a:t>Информация о промежуточных результатах</a:t>
                      </a:r>
                      <a:r>
                        <a:rPr lang="ru-RU" sz="1200" baseline="0" dirty="0" smtClean="0">
                          <a:effectLst/>
                        </a:rPr>
                        <a:t> реализации</a:t>
                      </a:r>
                      <a:r>
                        <a:rPr lang="ru-RU" sz="1200" dirty="0" smtClean="0">
                          <a:effectLst/>
                        </a:rPr>
                        <a:t> программы ИПР (</a:t>
                      </a:r>
                      <a:r>
                        <a:rPr lang="ru-RU" sz="1200" dirty="0">
                          <a:effectLst/>
                        </a:rPr>
                        <a:t>развернутая информация о </a:t>
                      </a:r>
                      <a:r>
                        <a:rPr lang="ru-RU" sz="1200" dirty="0" smtClean="0">
                          <a:effectLst/>
                        </a:rPr>
                        <a:t>реализации </a:t>
                      </a:r>
                      <a:r>
                        <a:rPr lang="ru-RU" sz="1200" dirty="0">
                          <a:effectLst/>
                        </a:rPr>
                        <a:t>мероприятий за </a:t>
                      </a:r>
                      <a:r>
                        <a:rPr lang="ru-RU" sz="1200" dirty="0" smtClean="0">
                          <a:effectLst/>
                        </a:rPr>
                        <a:t>квартал для рассмотрения на совете профилактики).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11. Выписки из советов профилактики и копии приказов об утверждении протоколов (ежеквартально, при необходимости чаще);</a:t>
                      </a: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12. Материалы межведомственной переписки (запросы, ответы, информационные письма и др</a:t>
                      </a:r>
                      <a:r>
                        <a:rPr lang="ru-RU" sz="1200" dirty="0" smtClean="0">
                          <a:effectLst/>
                        </a:rPr>
                        <a:t>.).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13. Другая полезная информация (внеурочная занятость, посещаемость, успеваемость и др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</a:endParaRPr>
                    </a:p>
                    <a:p>
                      <a:pPr marL="180975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14. Приказ о прекращении ИПР.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86" marR="4668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4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326" y="298488"/>
            <a:ext cx="8124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Профилактическое сопровождение несовершеннолетних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(ВК – внутренний контроль)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425201"/>
              </p:ext>
            </p:extLst>
          </p:nvPr>
        </p:nvGraphicFramePr>
        <p:xfrm>
          <a:off x="419100" y="1114425"/>
          <a:ext cx="8382000" cy="538162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462117"/>
                <a:gridCol w="4919883"/>
              </a:tblGrid>
              <a:tr h="1223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реестра действующих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локальных документов, 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регламентирующих деятельность субъектов профилактики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Накопительные материалы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58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190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907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Докладная педагогического работника на имя руководителя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ГУО.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190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907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Уведомление законных представителей несовершеннолетнего о проведении профилактического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сопровождения (в течение 3-х рабочих дней от резолюции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руководителя</a:t>
                      </a:r>
                      <a:r>
                        <a:rPr lang="en-US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190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907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диагностики, рекомендации.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190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907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изучения семейного воспитания (при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необходимости).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190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907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Лист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контроля.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190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7907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об итогах профилактического сопровождения (по истечению 6 месяцев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 от даты резолюции).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/>
          <a:stretch/>
        </p:blipFill>
        <p:spPr bwMode="auto">
          <a:xfrm>
            <a:off x="542926" y="3133723"/>
            <a:ext cx="3228974" cy="154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11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928" y="76824"/>
            <a:ext cx="807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организации работы совета  учреждения по профилактике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безнадзорности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правонарушений.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57" y="661599"/>
            <a:ext cx="1613510" cy="230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69" y="990507"/>
            <a:ext cx="2876226" cy="396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06" y="990507"/>
            <a:ext cx="2719388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2834879"/>
            <a:ext cx="2638425" cy="391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 rot="20097023">
            <a:off x="279085" y="4953000"/>
            <a:ext cx="3417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См.</a:t>
            </a:r>
            <a:r>
              <a:rPr lang="ru-RU" sz="1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«Особенности организации работы совета учреждения по профилактике безнадзорности и правонарушений несовершеннолетних» (презентация, памятка)  на сайте – вкладка «СППС» — «Совет профилактики»</a:t>
            </a:r>
            <a:endParaRPr lang="ru-RU" sz="12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1708" y="158024"/>
            <a:ext cx="61555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по организации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работы с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целевыми группами.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9777" y="496578"/>
            <a:ext cx="515778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Адаптационный период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6198" y="3490335"/>
            <a:ext cx="5157788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Мотивация к учебной деятельности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6199" y="907821"/>
            <a:ext cx="5164943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Предэкзаменационный период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6198" y="1306351"/>
            <a:ext cx="5164944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Межличностное взаимодействие в группе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6935" y="1849289"/>
            <a:ext cx="5157788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Профессиональное самоопределение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1833" y="5032175"/>
            <a:ext cx="5472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Сценарии (разработки) занятий, СПТ, упражнения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Диагностический инструментарий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тематических консультаций, лекториев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Видео-материалы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Раздаточный материал и др.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46935" y="4428197"/>
            <a:ext cx="515420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Профилактика профессионального выгорания педагогов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25461" y="2269424"/>
            <a:ext cx="515778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Профилактика противоправного поведения. Профилактическое сопровождение (ВК). 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7351" y="6382002"/>
            <a:ext cx="1962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Планирование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34316" y="6361716"/>
            <a:ext cx="429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групповых форм работы</a:t>
            </a:r>
            <a:endParaRPr lang="ru-RU" sz="1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071587" y="6332672"/>
            <a:ext cx="668190" cy="4064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1448092" y="2294710"/>
            <a:ext cx="3934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ПРИОРИТЕТНЫЕ НАПРАВЛЕНИЯ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7706" y="569267"/>
            <a:ext cx="170906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Согласно ИМП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1934608" y="596316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04555" y="3146587"/>
            <a:ext cx="2367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итогам самоанализа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08178" y="4693621"/>
            <a:ext cx="67154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25462" y="3049648"/>
            <a:ext cx="5157787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Работа с высоко мотивированными обучающимися 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45145" y="3981675"/>
            <a:ext cx="5157786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Социализация детей-сирот</a:t>
            </a:r>
            <a:endParaRPr lang="ru-RU" sz="16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23614" r="4758" b="5341"/>
          <a:stretch/>
        </p:blipFill>
        <p:spPr bwMode="auto">
          <a:xfrm>
            <a:off x="115419" y="2829097"/>
            <a:ext cx="3033639" cy="999792"/>
          </a:xfrm>
          <a:prstGeom prst="roundRect">
            <a:avLst>
              <a:gd name="adj" fmla="val 16667"/>
            </a:avLst>
          </a:prstGeom>
          <a:ln w="952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3" y="883634"/>
            <a:ext cx="3174921" cy="183099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 rot="16200000">
            <a:off x="1387857" y="4775053"/>
            <a:ext cx="3083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МЕТОДИЧЕСКАЯ КОПИЛКА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5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9650" y="182968"/>
            <a:ext cx="7734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работе с обучающимися, требующими повышенного внимания по результатам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диагностики личностной и поведенческой сферы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9274" y="3766750"/>
            <a:ext cx="605790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Профилактическое сопровождение (ВК)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1" y="748627"/>
            <a:ext cx="603884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Суицидальный риск, изменения психоэмоционального состояния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1" y="1117959"/>
            <a:ext cx="603884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Высокая тревожность (адаптация, предэкзаменационный период)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8327" y="1460718"/>
            <a:ext cx="603884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Дезадаптация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2" y="2594728"/>
            <a:ext cx="603884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Нарушения детско-родительских отношений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76" y="1838828"/>
            <a:ext cx="603884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Предрасположенность  к формированию химической зависимости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1" y="2225396"/>
            <a:ext cx="603885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Проблемы в межличностном общении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3824" y="4086283"/>
            <a:ext cx="155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Материалы:</a:t>
            </a:r>
            <a:endParaRPr lang="ru-RU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9752" y="4371493"/>
            <a:ext cx="6487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 по результатам диагностических исследований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Протоколы </a:t>
            </a:r>
            <a:r>
              <a:rPr lang="ru-RU" sz="16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исследований, бланки ответов.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Индивидуальные программы коррекции и развития(сопровождения)*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Отчет (информация по итогам).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1" y="5674931"/>
            <a:ext cx="638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*Индивидуальная работа по устранению выявленных  проблем категории ИПР отражается в программах ИПР </a:t>
            </a:r>
            <a:endParaRPr lang="ru-RU" sz="14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9277" y="2999957"/>
            <a:ext cx="605789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ОПФР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00951" y="3858250"/>
            <a:ext cx="9144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536436" y="2549718"/>
            <a:ext cx="3940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ПРИОРИТЕТНЫЕ НАПРАВЛЕНИЯ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7351" y="6228114"/>
            <a:ext cx="1962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Планирование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48616" y="6228114"/>
            <a:ext cx="429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индивидуальных форм работы</a:t>
            </a:r>
            <a:endParaRPr lang="ru-RU" sz="1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214631" y="6228114"/>
            <a:ext cx="668190" cy="4064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09752" y="3393067"/>
            <a:ext cx="605789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Проблемы в поведении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61900" y="1980233"/>
            <a:ext cx="206742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Приложения 5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 ИМП 2022/2023 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183" y="446359"/>
            <a:ext cx="3060054" cy="770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935924" y="313470"/>
            <a:ext cx="281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системе работы УО</a:t>
            </a:r>
            <a:endParaRPr lang="ru-RU" i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2390" y="7232"/>
            <a:ext cx="754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организации работы по профилактике суицидального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поведения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5537966" y="2126422"/>
            <a:ext cx="427101" cy="2229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3744" y="4566070"/>
            <a:ext cx="8059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в пределах компетенции педагога-психолога и педагога социального  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550" y="4823129"/>
            <a:ext cx="8837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 ГУО</a:t>
            </a: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по профилактике суицидального поведения на учебный год с определением ответственности всех педагогических работников, с привлечением иных организаций.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 ГУО </a:t>
            </a: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проведению недели (декады, месячника – согласно требованиям НПА) психологического здоровья (профилактики суицидального поведения) с определением </a:t>
            </a:r>
            <a:r>
              <a:rPr lang="ru-RU" sz="1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ответственности  всех педагогических </a:t>
            </a: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работников, с </a:t>
            </a:r>
            <a:r>
              <a:rPr lang="ru-RU" sz="1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привлечением иных </a:t>
            </a: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организаций. Отчет по итогам проведения.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тематических консультаций, занятий, СПТ, раздаточный материал, видеоматериалы и др.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Диагностический инструментарий.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 по результатам диагностических </a:t>
            </a: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исследований, протоколы </a:t>
            </a:r>
            <a:r>
              <a:rPr lang="ru-RU" sz="1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исследований, бланки </a:t>
            </a: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ответов, листы наблюдений.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по ознакомлению законных представителей, педагогов с признаками (маркерами) суицидального поведения). 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Иные материалы (аналитическая информация, отчеты, справки в пределах компетенции)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r="1928"/>
          <a:stretch/>
        </p:blipFill>
        <p:spPr bwMode="auto">
          <a:xfrm>
            <a:off x="6023490" y="1896143"/>
            <a:ext cx="2552700" cy="62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48533">
            <a:off x="-102551" y="2205704"/>
            <a:ext cx="2269880" cy="133351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57351" y="2427023"/>
            <a:ext cx="75122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учреждении образования должна быть создана система </a:t>
            </a:r>
            <a:r>
              <a:rPr lang="ru-RU" sz="12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комплексного, скоординированного психолого-педагогического сопровождения образовательного процесса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направленного на профилактику суицидального поведения обучающихся и на недопущение вовлечения детей и подростков в активные деструктивные сообщества и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игры, в </a:t>
            </a:r>
            <a:r>
              <a:rPr lang="ru-RU" sz="120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имеющие суицидальный контент</a:t>
            </a:r>
          </a:p>
          <a:p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Отвечают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 создание такой системы, в первую очередь, </a:t>
            </a:r>
            <a:r>
              <a:rPr lang="ru-RU" sz="12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руководитель учреждения образования и его заместитель по воспитательной работе.</a:t>
            </a:r>
          </a:p>
          <a:p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Важную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роль в ее формировании и успешном функционировании играют </a:t>
            </a:r>
            <a:r>
              <a:rPr lang="ru-RU" sz="12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все педагогические работники учреждения образования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в первую очередь, специалисты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далее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СППС,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классные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руководители  (кураторы учебных групп). </a:t>
            </a:r>
          </a:p>
          <a:p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Психодиагностическое исследование с целью выявления факторов высокого риска суицидального поведения обучающихся проводится не реже одного раза в год , рекомендуемый период – начало </a:t>
            </a:r>
            <a:r>
              <a:rPr lang="ru-RU" sz="120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 1 декабря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s://unit-st.ru/upload/iblock/350/350cb5d5d167c9a4292b9f63787da7c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334" y="272939"/>
            <a:ext cx="652082" cy="48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077" y="1217848"/>
            <a:ext cx="3528968" cy="6782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00" y="682802"/>
            <a:ext cx="2706077" cy="1290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20454849">
            <a:off x="3254619" y="1092099"/>
            <a:ext cx="2390775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РЕГЛАМЕНТИРОВАНО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9150" y="4034040"/>
            <a:ext cx="108585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ВАЖНО!</a:t>
            </a:r>
            <a:endParaRPr lang="ru-RU" sz="1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88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43472" y="5791464"/>
            <a:ext cx="219720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Постановления №450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22.11.2022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1002" y="370762"/>
            <a:ext cx="7703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</a:t>
            </a:r>
            <a:r>
              <a:rPr lang="ru-RU" sz="1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информации о несовершеннолетних, вовлеченных в активные сообщества и игры, имеющих суицидальный контент.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2031" y="2456989"/>
            <a:ext cx="86428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сведений об обучающихся, признанных находящимися в социально опасном положении.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2805" y="2776356"/>
            <a:ext cx="86428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информации о детях, оказавшихся в неблагоприятной обстановке, полученной педагогических работников, государственных органов (в том числе отделов образования), государственных и иных организаций, граждан.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638" y="3918311"/>
            <a:ext cx="1155837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МР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035088" y="3945360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40351" y="5880089"/>
            <a:ext cx="5862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Глава 26 п.596.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информации о детях, оказавшихся в неблагоприятной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обстановке… 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 : - 3года 3 года)</a:t>
            </a:r>
            <a:endParaRPr lang="ru-RU" sz="12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002" y="1200184"/>
            <a:ext cx="206742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Приложения 5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 ИМП 2022/2023 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514475" y="6045397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074215" y="1305910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12073" y="891967"/>
            <a:ext cx="56747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«Руководитель </a:t>
            </a:r>
            <a:r>
              <a:rPr lang="ru-RU" sz="13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учреждения образования либо его заместитель по воспитательной работе обеспечивает хранение Журнала в условиях, гарантирующих конфиденциальность и невозможность доступа к нему лиц не имеющих соответствующего </a:t>
            </a:r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разрешения.»</a:t>
            </a:r>
            <a:endParaRPr lang="ru-RU" sz="13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6286922" y="1458630"/>
            <a:ext cx="120403" cy="4064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07751" y="4670740"/>
            <a:ext cx="4527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Назначение приказом руководителя УО</a:t>
            </a:r>
          </a:p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ответственного лица за ведение и хранение журнала</a:t>
            </a:r>
            <a:endParaRPr lang="ru-RU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74223" y="3578133"/>
            <a:ext cx="399445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«Учет </a:t>
            </a:r>
            <a:r>
              <a:rPr lang="ru-RU" sz="13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поступающей информации, своевременное ее рассмотрение и информирование о результатах рассмотрения обеспечиваются должностным лицом, назначенным приказом руководителя учреждения образования</a:t>
            </a:r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3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213" y="3515020"/>
            <a:ext cx="2260599" cy="179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трелка вправо 22"/>
          <p:cNvSpPr/>
          <p:nvPr/>
        </p:nvSpPr>
        <p:spPr>
          <a:xfrm rot="5400000">
            <a:off x="6385645" y="4311112"/>
            <a:ext cx="120403" cy="4064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3735" y="1784519"/>
            <a:ext cx="4527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Назначение приказом руководителя УО</a:t>
            </a:r>
          </a:p>
          <a:p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ответственного лица за ведение и хранение журнала</a:t>
            </a:r>
            <a:endParaRPr lang="ru-RU" sz="1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40351" y="5449202"/>
            <a:ext cx="6072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Глава 26 п.595.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сведений об обучающихся, признанных находящимся в социально опасном положении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 : - 3года 3 года)</a:t>
            </a:r>
            <a:endParaRPr lang="ru-RU" sz="12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40351" y="6314684"/>
            <a:ext cx="5023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Глава 26 п.599. </a:t>
            </a:r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Журнал учета 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посещения неблагополучных семей </a:t>
            </a:r>
            <a:r>
              <a:rPr lang="ru-RU" sz="12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 : - 3года 3 года)</a:t>
            </a:r>
            <a:endParaRPr lang="ru-RU" sz="12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61176" y="577217"/>
            <a:ext cx="466680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УСПЕХОВ! </a:t>
            </a:r>
          </a:p>
          <a:p>
            <a:pPr algn="ctr"/>
            <a:r>
              <a:rPr lang="ru-RU" sz="2400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ЗДОРОВЬЯ! </a:t>
            </a:r>
          </a:p>
          <a:p>
            <a:pPr algn="ctr"/>
            <a:r>
              <a:rPr lang="ru-RU" sz="2400" spc="50" dirty="0" smtClean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БЛАГОПОЛУЧИЯ! ВЗАИМОПОНИМАНИЯ!</a:t>
            </a:r>
            <a:endParaRPr lang="ru-RU" sz="2400" spc="50" dirty="0">
              <a:ln w="1143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6" y="569274"/>
            <a:ext cx="1014638" cy="104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00125" y="5654467"/>
            <a:ext cx="79603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Отдел профилактики и комплексной реабилитации 80222 74-32-19</a:t>
            </a:r>
          </a:p>
          <a:p>
            <a:endParaRPr lang="ru-RU" sz="14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Отдел координации деятельности СПЦ и деятельности учреждений образования 80222 74-32-19</a:t>
            </a:r>
            <a:endParaRPr lang="ru-RU" sz="1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User\Desktop\наши контакты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73" y="2671763"/>
            <a:ext cx="302895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0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613" y="263003"/>
            <a:ext cx="7641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Организация социально-педагогической поддержки обучающихся </a:t>
            </a:r>
          </a:p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оказания им психологической помощи.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765" y="1306059"/>
            <a:ext cx="264682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Кодекса РБ об образовании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68" y="1029060"/>
            <a:ext cx="2975986" cy="1065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2369159" y="1329943"/>
            <a:ext cx="206985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76144" y="2315423"/>
            <a:ext cx="58935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Ст.88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Социально-педагогическая поддержка обучающихся и оказание им психологической помощи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.2. Социально-педагогическая поддержка обучающихся и оказание им психологической помощи осуществляются </a:t>
            </a:r>
            <a:r>
              <a:rPr lang="ru-RU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педагогом-психологом и (или) педагогом социальным</a:t>
            </a:r>
            <a:r>
              <a:rPr lang="ru-RU" sz="12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порядке, определяемом Министерством образования</a:t>
            </a:r>
            <a:endParaRPr lang="ru-RU" sz="1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81074" y="5169909"/>
            <a:ext cx="79533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Руководство деятельностью специалистов осуществляет</a:t>
            </a:r>
            <a:endParaRPr lang="ru-RU" sz="14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13" y="1565506"/>
            <a:ext cx="3994012" cy="6497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80101" y="5739150"/>
            <a:ext cx="2620323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ПОРЯДКА</a:t>
            </a:r>
            <a:endPara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должностных инструкциях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35362" y="5646816"/>
            <a:ext cx="5471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УО, </a:t>
            </a:r>
            <a:r>
              <a:rPr lang="ru-RU" sz="1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заместитель</a:t>
            </a:r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руководителя, руководитель структурного подразделения</a:t>
            </a:r>
            <a:endParaRPr lang="ru-RU" sz="14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35362" y="6172926"/>
            <a:ext cx="392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Заместитель директора по ВР (УВР)</a:t>
            </a:r>
            <a:endParaRPr lang="ru-RU" sz="14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2945050" y="5796977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973568" y="6153148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88731" y="3522166"/>
            <a:ext cx="4095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Инструкция о порядке социально-педагогической поддержки обучающихся и оказания им психологической помощи (далее – </a:t>
            </a:r>
            <a:r>
              <a:rPr lang="ru-RU" sz="16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ru-RU" sz="16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462" y="3522166"/>
            <a:ext cx="3335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Постановление Министерства образования Республики Беларусь от 20 сентября 2022г. №328 «О социально-педагогической поддержке обучающихся и </a:t>
            </a:r>
            <a:r>
              <a:rPr lang="ru-RU" sz="1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казания им психологической помощи»</a:t>
            </a:r>
            <a:endParaRPr lang="ru-RU" sz="12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950918" y="3804664"/>
            <a:ext cx="337813" cy="51222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2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0" y="211693"/>
            <a:ext cx="7486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Должностные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инструкции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педагога-психолога, педагога социального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204" y="5410711"/>
            <a:ext cx="3743326" cy="94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205" y="1616868"/>
            <a:ext cx="3743325" cy="379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82516" y="557501"/>
            <a:ext cx="7543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Выпуска 28 Единого квалификационного справочника должностей и служащих ,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утв. Постановлением Министерства труда и социальной защиты от 29 июля 2020 № 69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6560" y="1094606"/>
            <a:ext cx="273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 социальный</a:t>
            </a:r>
            <a:endParaRPr lang="ru-RU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8380" y="1080721"/>
            <a:ext cx="209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Педагог-психолог</a:t>
            </a:r>
            <a:endParaRPr lang="ru-RU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8084558" y="707660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70" y="1388266"/>
            <a:ext cx="3486261" cy="426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94" y="5652657"/>
            <a:ext cx="3536213" cy="112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9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28007" y="267499"/>
            <a:ext cx="108585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ВАЖНО!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92160" y="4878892"/>
            <a:ext cx="367169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Глава 26 п.587. </a:t>
            </a:r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Документация о работе  </a:t>
            </a:r>
            <a:r>
              <a:rPr lang="ru-RU" sz="13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педагогов-психологов, педагогов социальных</a:t>
            </a:r>
            <a:r>
              <a:rPr lang="ru-RU" sz="13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учителей-дефектологов (планы, отчеты, информация, переписка и др.). </a:t>
            </a:r>
          </a:p>
          <a:p>
            <a:r>
              <a:rPr lang="ru-RU" sz="11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(срок хранения : - 5 лет 5 лет)</a:t>
            </a:r>
            <a:endParaRPr lang="ru-RU" sz="11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8561" y="3933386"/>
            <a:ext cx="219720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Постановления №450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22.11.2022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8" y="1510756"/>
            <a:ext cx="4346517" cy="101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721470" y="1510756"/>
            <a:ext cx="442253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Установлены общие требования к документированию деятельности и организации работы с документами и т.д. (номенклатура дел) в соответствии с перечнем документов</a:t>
            </a:r>
            <a:endParaRPr lang="ru-RU" sz="11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93831" y="694858"/>
            <a:ext cx="4549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п.14. Документация специалистов включает:</a:t>
            </a:r>
          </a:p>
          <a:p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номенклатура дел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527" y="787192"/>
            <a:ext cx="2233623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ПОРЯДКА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149857" y="814241"/>
            <a:ext cx="427101" cy="2229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4093287" y="790186"/>
            <a:ext cx="254501" cy="1186638"/>
          </a:xfrm>
          <a:prstGeom prst="rightArrow">
            <a:avLst>
              <a:gd name="adj1" fmla="val 50000"/>
              <a:gd name="adj2" fmla="val 524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4827667" y="2323661"/>
            <a:ext cx="254501" cy="387766"/>
          </a:xfrm>
          <a:prstGeom prst="rightArrow">
            <a:avLst>
              <a:gd name="adj1" fmla="val 50000"/>
              <a:gd name="adj2" fmla="val 524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53" y="2685629"/>
            <a:ext cx="4191358" cy="108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7" y="2528937"/>
            <a:ext cx="2364166" cy="341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2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4704" y="221127"/>
            <a:ext cx="7458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Графики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работы специалистов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педагога-психолога, педагога социального.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Графики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проведения индивидуальных консультаций (ИК) с обучающимися, педагогами, родителями (законными представителями).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8496" y="1715959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График работы педагога-психолога (педагога социального) </a:t>
            </a:r>
            <a:endParaRPr lang="ru-RU" sz="14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6434" y="1666520"/>
            <a:ext cx="452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График проведения ИК педагога-психолога (педагога социального) с участниками образовательного процесса</a:t>
            </a:r>
            <a:endParaRPr lang="ru-RU" sz="14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4209" y="1085017"/>
            <a:ext cx="698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График работы педагога-психолога (педагога социального) с указанием времени ИК участников образовательного процесса</a:t>
            </a:r>
            <a:endParaRPr lang="ru-RU" sz="14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60508" y="3489630"/>
            <a:ext cx="3571875" cy="24160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normalizeH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распределении</a:t>
            </a:r>
            <a:r>
              <a:rPr kumimoji="0" lang="ru-RU" sz="1400" b="1" i="0" u="none" strike="noStrike" normalizeH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рабочего времени учитываются</a:t>
            </a:r>
            <a:r>
              <a:rPr kumimoji="0" lang="ru-RU" sz="1400" i="0" u="none" strike="noStrike" normalizeH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i="0" u="none" strike="noStrike" normalizeH="0" baseline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400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УО; 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400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распорядок дня; 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400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необходимость работы в шестой школьный день (субботу);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400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собенности работы в каникулярное время;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400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посещение обучающихся и их законных представителей на дому;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в общежитии и др.</a:t>
            </a:r>
            <a:endParaRPr kumimoji="0" lang="ru-RU" sz="1800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05315" y="3608898"/>
            <a:ext cx="4151947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Графики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(графики проведения ИК):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утверждаются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руководителем 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УО;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огласовываются с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профсоюзным 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комитетом.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6024" y="6070820"/>
            <a:ext cx="81967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График может корректироваться в течение учебного года по согласованию с руководством </a:t>
            </a:r>
            <a:r>
              <a:rPr lang="ru-RU" sz="13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УО и </a:t>
            </a:r>
            <a:r>
              <a:rPr lang="ru-RU" sz="13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специалистом</a:t>
            </a:r>
            <a:r>
              <a:rPr lang="ru-RU" sz="13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Методическая работа и работа по саморазвитию и самообразования входит в рабочее время специалиста. </a:t>
            </a:r>
            <a:endParaRPr lang="ru-RU" sz="13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6241" y="2277460"/>
            <a:ext cx="255536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ст.123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Трудового кодекса РБ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05315" y="4497937"/>
            <a:ext cx="4151947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Размещение в </a:t>
            </a:r>
            <a:r>
              <a:rPr lang="ru-RU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доступном месте для всех участников образовательного </a:t>
            </a:r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процесса: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двери рабочего 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кабинета;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 тематическом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стенде в фойе учебного корпуса и 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общежития;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сайте 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УО.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74" y="2945157"/>
            <a:ext cx="4591052" cy="4924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13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1300" b="1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рабочего времени работников разрабатывается исходя из режима работы, применяемого у нанимателя</a:t>
            </a:r>
            <a:r>
              <a:rPr lang="ru-RU" sz="13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i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60510" y="1115755"/>
            <a:ext cx="668190" cy="4064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В-1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61929" y="1798996"/>
            <a:ext cx="668190" cy="40643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В-2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38724" y="2945157"/>
            <a:ext cx="392430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График работ </a:t>
            </a:r>
            <a:r>
              <a:rPr lang="ru-RU" sz="1400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(сменности) утверждается </a:t>
            </a:r>
            <a:r>
              <a:rPr lang="ru-RU" sz="1300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нанимателем</a:t>
            </a:r>
            <a:r>
              <a:rPr lang="ru-RU" sz="1400" i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по согласованию с профсоюзом.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5674667" y="2505700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9176" y="197763"/>
            <a:ext cx="7686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Аналитический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отчет о работе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педагога-психолога, педагога социального </a:t>
            </a:r>
          </a:p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предыдущий год.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2482" y="936603"/>
            <a:ext cx="49573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п.14. Документация специалистов включает:</a:t>
            </a:r>
          </a:p>
          <a:p>
            <a:r>
              <a:rPr lang="ru-RU" sz="14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4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отчеты о работе специалистов за год</a:t>
            </a:r>
          </a:p>
          <a:p>
            <a:r>
              <a:rPr lang="ru-RU" sz="14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36023" y="1675267"/>
            <a:ext cx="6713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АНАЛИТИЧЕСКИЙ ОТЧЕТ </a:t>
            </a:r>
          </a:p>
          <a:p>
            <a:pPr algn="ctr"/>
            <a:r>
              <a:rPr lang="ru-RU" sz="16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работе педагога-психолога, педагога социального за учебный год 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12642" y="967381"/>
            <a:ext cx="2006734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ПОРЯДКА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2482" y="2339257"/>
            <a:ext cx="25672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Примерная структура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898040" y="994430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1583" y="2901434"/>
            <a:ext cx="1279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ВВЕДЕНИЕ</a:t>
            </a:r>
            <a:endParaRPr lang="ru-RU" sz="16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834" y="4174093"/>
            <a:ext cx="1442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ОСНОВНАЯ ЧАСТЬ</a:t>
            </a:r>
            <a:endParaRPr lang="ru-RU" sz="16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055" y="5511284"/>
            <a:ext cx="1608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ЗАКЛЮЧЕНИЕ</a:t>
            </a:r>
            <a:endParaRPr lang="ru-RU" sz="16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8802" y="2902922"/>
            <a:ext cx="5754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Обоснование деятельности за отчетный период.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и задачи, стоящие в отчетном периоде.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Проблемы, над которыми работал специалист. Пути решения.</a:t>
            </a:r>
            <a:endParaRPr lang="ru-RU" sz="14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5026" y="3983593"/>
            <a:ext cx="66008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Деятельность по реализации цели и задач</a:t>
            </a:r>
          </a:p>
          <a:p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(в соответствии с планом работы и журналами  учета).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Количественно-качественный анализ по направлениям деятельности</a:t>
            </a:r>
          </a:p>
          <a:p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(тематические мероприятия, формы проведения, практическая значимость и т.п.)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Анализ достижений, затруднений, выводы о качестве работы.</a:t>
            </a:r>
            <a:endParaRPr lang="ru-RU" sz="14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7615" y="5394781"/>
            <a:ext cx="56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Обобщение выявленных трудностей и проблем.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Определение приоритетных направлений и путей реализации.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Обозначение цели и задач на следующий год.</a:t>
            </a:r>
            <a:endParaRPr lang="ru-RU" sz="14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92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3449" y="179979"/>
            <a:ext cx="753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Планирование работы педагога-психолога, педагога социального.</a:t>
            </a:r>
            <a:endParaRPr lang="ru-RU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670" y="4836670"/>
            <a:ext cx="2236822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ПОРЯДКА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310" y="909971"/>
            <a:ext cx="223682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Кодекса РБ об образовании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989382" y="786860"/>
            <a:ext cx="58935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Ст.87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Программно-планирующая документация воспитания.</a:t>
            </a:r>
          </a:p>
          <a:p>
            <a:pPr algn="just"/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п.5. </a:t>
            </a:r>
            <a:r>
              <a:rPr lang="ru-RU" sz="1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 воспитательной работы </a:t>
            </a:r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учреждения образования, иной организации… разрабатывается </a:t>
            </a:r>
            <a:r>
              <a:rPr lang="ru-RU" sz="1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текущий год </a:t>
            </a:r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учреждении образования, иной организации… на основе </a:t>
            </a:r>
            <a:r>
              <a:rPr lang="ru-RU" sz="1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программы воспитательной работы</a:t>
            </a:r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учреждения образования… </a:t>
            </a:r>
            <a:endParaRPr lang="ru-RU" sz="1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89300" y="4757383"/>
            <a:ext cx="49573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п.14. Документация специалистов включает:</a:t>
            </a:r>
          </a:p>
          <a:p>
            <a:r>
              <a:rPr lang="ru-RU" sz="14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ланы работы на полугодие (учебную четверть)</a:t>
            </a:r>
          </a:p>
          <a:p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81" y="2003859"/>
            <a:ext cx="5360971" cy="169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Стрелка вправо 21"/>
          <p:cNvSpPr/>
          <p:nvPr/>
        </p:nvSpPr>
        <p:spPr>
          <a:xfrm rot="5400000">
            <a:off x="4118014" y="5067976"/>
            <a:ext cx="509001" cy="1802039"/>
          </a:xfrm>
          <a:prstGeom prst="rightArrow">
            <a:avLst>
              <a:gd name="adj1" fmla="val 50000"/>
              <a:gd name="adj2" fmla="val 524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034651" y="1029353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1774707" y="4876937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99020" y="3821255"/>
            <a:ext cx="2690361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должностных инструкций 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2475329" y="3848304"/>
            <a:ext cx="413971" cy="2228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26420" y="3701871"/>
            <a:ext cx="44723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Должностные обязанности: </a:t>
            </a:r>
          </a:p>
          <a:p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педагог-психолог (педагог социальный) осуществляет педагогическую деятельность в части реализации </a:t>
            </a:r>
            <a:r>
              <a:rPr lang="ru-RU" sz="1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программ воспитания</a:t>
            </a:r>
            <a:r>
              <a:rPr lang="ru-RU" sz="1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направленных на… </a:t>
            </a:r>
          </a:p>
        </p:txBody>
      </p:sp>
    </p:spTree>
    <p:extLst>
      <p:ext uri="{BB962C8B-B14F-4D97-AF65-F5344CB8AC3E}">
        <p14:creationId xmlns:p14="http://schemas.microsoft.com/office/powerpoint/2010/main" val="1412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3449" y="171014"/>
            <a:ext cx="753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Планирование работы педагога-психолога, педагога социального.</a:t>
            </a:r>
            <a:endParaRPr lang="ru-RU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696596"/>
              </p:ext>
            </p:extLst>
          </p:nvPr>
        </p:nvGraphicFramePr>
        <p:xfrm>
          <a:off x="1584098" y="2458184"/>
          <a:ext cx="6737835" cy="296534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83575"/>
                <a:gridCol w="2761197"/>
                <a:gridCol w="1251376"/>
                <a:gridCol w="1251376"/>
                <a:gridCol w="990311"/>
              </a:tblGrid>
              <a:tr h="17315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работы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обучающимися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законными представителями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педагогами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</a:tr>
              <a:tr h="259987">
                <a:tc rowSpan="7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vert="vert27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просвещение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</a:tr>
              <a:tr h="259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Диагностическая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</a:tr>
              <a:tr h="259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Коррекционно-развивающая работа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</a:tr>
              <a:tr h="173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Консультирование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</a:tr>
              <a:tr h="259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Здоровьесберегающая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</a:tr>
              <a:tr h="390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по защите прав и законных интересов несовершеннолетних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</a:tr>
              <a:tr h="259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Организационно-методическая работа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209" marR="15209" marT="651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209" marR="15209" marT="6518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5098" y="1731682"/>
            <a:ext cx="3349869" cy="292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Содействие… (цель УО)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5098" y="2072787"/>
            <a:ext cx="4778620" cy="292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формировать… - развивать… - способствовать… и т.п.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1239" y="2895736"/>
            <a:ext cx="1469799" cy="6771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учебный год </a:t>
            </a:r>
            <a:r>
              <a:rPr lang="ru-RU" sz="12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(можно указать </a:t>
            </a:r>
            <a:r>
              <a:rPr lang="en-US" sz="12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2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2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2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полугодие)</a:t>
            </a:r>
            <a:endParaRPr lang="ru-RU" sz="120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24" y="5911711"/>
            <a:ext cx="21717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месяц </a:t>
            </a:r>
            <a:r>
              <a:rPr lang="ru-RU" sz="1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(на четверть)</a:t>
            </a:r>
          </a:p>
          <a:p>
            <a:r>
              <a:rPr lang="ru-RU" sz="14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усмотрение специалиста) </a:t>
            </a:r>
            <a:endParaRPr lang="ru-RU" sz="120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6847" y="5996991"/>
            <a:ext cx="155624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ДЕЛАЕМ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4620" y="5996990"/>
            <a:ext cx="997973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КОГДА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6492" y="6013914"/>
            <a:ext cx="1113691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КЕМ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343150" y="5697415"/>
            <a:ext cx="1740878" cy="90693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Конкретизируем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7226" y="709177"/>
            <a:ext cx="2176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УТВЕРЖДАЮ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УО_____________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__________________ _______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«__»___________ 2022г.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6823" y="5473552"/>
            <a:ext cx="62865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Педагог-психолог (педагог социальный)                        </a:t>
            </a:r>
            <a:r>
              <a:rPr lang="ru-RU" sz="1300" dirty="0" smtClean="0"/>
              <a:t>_____________   _____________      </a:t>
            </a:r>
            <a:endParaRPr lang="ru-RU" sz="13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29074" y="1034849"/>
            <a:ext cx="613554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3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РАБОТЫ 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педагога-психолога, педагога социального___________________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УО _______________________________  на (20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__/ 20__ уч. год)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298" y="6450458"/>
            <a:ext cx="1638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свободная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2663824">
            <a:off x="6974923" y="612616"/>
            <a:ext cx="263847" cy="1403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3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3817</Words>
  <Application>Microsoft Office PowerPoint</Application>
  <PresentationFormat>Экран (4:3)</PresentationFormat>
  <Paragraphs>1008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Актуальные аспекты деятельности педагога социального и педагога-психолога в организации социально-педагогической поддержки обучающихся и оказания им психологической помощи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164</cp:revision>
  <dcterms:created xsi:type="dcterms:W3CDTF">2014-11-21T11:00:06Z</dcterms:created>
  <dcterms:modified xsi:type="dcterms:W3CDTF">2023-01-10T12:30:12Z</dcterms:modified>
</cp:coreProperties>
</file>